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3"/>
  </p:notesMasterIdLst>
  <p:sldIdLst>
    <p:sldId id="257" r:id="rId2"/>
    <p:sldId id="256" r:id="rId3"/>
    <p:sldId id="259" r:id="rId4"/>
    <p:sldId id="260" r:id="rId5"/>
    <p:sldId id="261" r:id="rId6"/>
    <p:sldId id="262" r:id="rId7"/>
    <p:sldId id="270" r:id="rId8"/>
    <p:sldId id="264" r:id="rId9"/>
    <p:sldId id="269" r:id="rId10"/>
    <p:sldId id="268" r:id="rId11"/>
    <p:sldId id="265" r:id="rId12"/>
    <p:sldId id="266" r:id="rId13"/>
    <p:sldId id="267" r:id="rId14"/>
    <p:sldId id="710" r:id="rId15"/>
    <p:sldId id="711" r:id="rId16"/>
    <p:sldId id="320" r:id="rId17"/>
    <p:sldId id="323" r:id="rId18"/>
    <p:sldId id="271" r:id="rId19"/>
    <p:sldId id="321" r:id="rId20"/>
    <p:sldId id="274" r:id="rId21"/>
    <p:sldId id="272" r:id="rId22"/>
    <p:sldId id="273" r:id="rId23"/>
    <p:sldId id="720" r:id="rId24"/>
    <p:sldId id="275" r:id="rId25"/>
    <p:sldId id="276" r:id="rId26"/>
    <p:sldId id="277" r:id="rId27"/>
    <p:sldId id="308" r:id="rId28"/>
    <p:sldId id="322" r:id="rId29"/>
    <p:sldId id="290" r:id="rId30"/>
    <p:sldId id="324" r:id="rId31"/>
    <p:sldId id="278" r:id="rId32"/>
    <p:sldId id="279" r:id="rId33"/>
    <p:sldId id="280" r:id="rId34"/>
    <p:sldId id="284" r:id="rId35"/>
    <p:sldId id="313" r:id="rId36"/>
    <p:sldId id="729" r:id="rId37"/>
    <p:sldId id="311" r:id="rId38"/>
    <p:sldId id="285" r:id="rId39"/>
    <p:sldId id="325" r:id="rId40"/>
    <p:sldId id="331" r:id="rId41"/>
    <p:sldId id="721" r:id="rId42"/>
    <p:sldId id="722" r:id="rId43"/>
    <p:sldId id="723" r:id="rId44"/>
    <p:sldId id="281" r:id="rId45"/>
    <p:sldId id="282" r:id="rId46"/>
    <p:sldId id="328" r:id="rId47"/>
    <p:sldId id="288" r:id="rId48"/>
    <p:sldId id="293" r:id="rId49"/>
    <p:sldId id="286" r:id="rId50"/>
    <p:sldId id="329" r:id="rId51"/>
    <p:sldId id="330" r:id="rId52"/>
    <p:sldId id="326" r:id="rId53"/>
    <p:sldId id="294" r:id="rId54"/>
    <p:sldId id="714" r:id="rId55"/>
    <p:sldId id="715" r:id="rId56"/>
    <p:sldId id="717" r:id="rId57"/>
    <p:sldId id="718" r:id="rId58"/>
    <p:sldId id="713" r:id="rId59"/>
    <p:sldId id="295" r:id="rId60"/>
    <p:sldId id="716" r:id="rId61"/>
    <p:sldId id="727" r:id="rId62"/>
    <p:sldId id="728" r:id="rId63"/>
    <p:sldId id="298" r:id="rId64"/>
    <p:sldId id="719" r:id="rId65"/>
    <p:sldId id="303" r:id="rId66"/>
    <p:sldId id="712" r:id="rId67"/>
    <p:sldId id="309" r:id="rId68"/>
    <p:sldId id="332" r:id="rId69"/>
    <p:sldId id="724" r:id="rId70"/>
    <p:sldId id="725" r:id="rId71"/>
    <p:sldId id="726"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Ely" initials="A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09" autoAdjust="0"/>
    <p:restoredTop sz="84293" autoAdjust="0"/>
  </p:normalViewPr>
  <p:slideViewPr>
    <p:cSldViewPr snapToGrid="0">
      <p:cViewPr varScale="1">
        <p:scale>
          <a:sx n="39" d="100"/>
          <a:sy n="39" d="100"/>
        </p:scale>
        <p:origin x="-126" y="-924"/>
      </p:cViewPr>
      <p:guideLst>
        <p:guide orient="horz" pos="2160"/>
        <p:guide pos="3840"/>
      </p:guideLst>
    </p:cSldViewPr>
  </p:slideViewPr>
  <p:notesTextViewPr>
    <p:cViewPr>
      <p:scale>
        <a:sx n="125" d="100"/>
        <a:sy n="125"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5C4FCB-2211-4361-B884-5E4ACB285E5E}" type="doc">
      <dgm:prSet loTypeId="urn:microsoft.com/office/officeart/2005/8/layout/process4" loCatId="process" qsTypeId="urn:microsoft.com/office/officeart/2005/8/quickstyle/3d4" qsCatId="3D" csTypeId="urn:microsoft.com/office/officeart/2005/8/colors/accent1_2" csCatId="accent1" phldr="1"/>
      <dgm:spPr/>
      <dgm:t>
        <a:bodyPr/>
        <a:lstStyle/>
        <a:p>
          <a:endParaRPr lang="en-US"/>
        </a:p>
      </dgm:t>
    </dgm:pt>
    <dgm:pt modelId="{8E96BAF9-550E-4559-8E4B-EEB82B9FC2CB}">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I am interested</a:t>
          </a:r>
        </a:p>
      </dgm:t>
    </dgm:pt>
    <dgm:pt modelId="{D7E1F99E-1BEF-48B2-A77F-58DDC6A0525D}" type="parTrans" cxnId="{EDE4E34B-3887-48F6-997D-65CA8B1F755E}">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A874D3B-44E4-4E45-AE0A-34C2BA5F2453}" type="sibTrans" cxnId="{EDE4E34B-3887-48F6-997D-65CA8B1F755E}">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FD67CABD-9424-4F66-ADF4-C62D20BA4BB7}">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Inform your Chain of Leadership</a:t>
          </a:r>
        </a:p>
      </dgm:t>
    </dgm:pt>
    <dgm:pt modelId="{9E239BC2-54C9-459B-870B-3A7900FFE1F1}" type="parTrans" cxnId="{44CFB674-9EB8-49CC-B992-10F79695060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6DECDAF8-3B1E-4325-AFC2-1BB1551F89B7}" type="sibTrans" cxnId="{44CFB674-9EB8-49CC-B992-10F79695060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FB92BA79-FFD3-4FCA-A2EE-FAFEC7D64D80}">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Decide on a C.G. Unit to assist</a:t>
          </a:r>
        </a:p>
      </dgm:t>
    </dgm:pt>
    <dgm:pt modelId="{3BEC24B7-B3F7-4FA0-8E46-457408ACF8A8}" type="parTrans" cxnId="{C2318E69-DE3D-49DA-AE1F-8B85E9A11ACA}">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363388C0-821C-46E8-9ACF-20BE69B3DE6D}" type="sibTrans" cxnId="{C2318E69-DE3D-49DA-AE1F-8B85E9A11ACA}">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C0A36A32-5DD2-465B-AA6D-A5BE460E351D}">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Begin training at the C.G. Unit</a:t>
          </a:r>
        </a:p>
      </dgm:t>
    </dgm:pt>
    <dgm:pt modelId="{E257AAE9-70AF-4A8C-B002-A6B3DE477357}" type="parTrans" cxnId="{12B17688-7AAF-4BD2-B465-76B16F4B03A1}">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C0628187-ABE5-4D0D-B54F-6EF92C9B56D7}" type="sibTrans" cxnId="{12B17688-7AAF-4BD2-B465-76B16F4B03A1}">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3EB20ED5-18A7-472B-BF91-A46FA331501F}">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Complete Sign-offs and pass an Oral Board</a:t>
          </a:r>
        </a:p>
      </dgm:t>
    </dgm:pt>
    <dgm:pt modelId="{C42BA738-C42A-41E7-8FEC-A29DBBA93BBB}" type="parTrans" cxnId="{36CFAEFA-068C-4F79-8F51-024731AAD7ED}">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FCCBE74F-F3CA-4537-9E69-BD42CDBCE7AB}" type="sibTrans" cxnId="{36CFAEFA-068C-4F79-8F51-024731AAD7ED}">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9D89A72-2EC6-420E-BD11-51C59343659E}">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Start Dispatching</a:t>
          </a:r>
        </a:p>
      </dgm:t>
    </dgm:pt>
    <dgm:pt modelId="{F52DA746-6236-4212-B7B7-DFCCBF7734D3}" type="parTrans" cxnId="{68FFB518-1DAA-4238-8CB9-A995E356E0F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02D64C04-D3BD-4F20-A5D2-C87E5B59E44D}" type="sibTrans" cxnId="{68FFB518-1DAA-4238-8CB9-A995E356E0F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1E38CAF-7D0B-43A9-A7EA-2349EF22D1CD}" type="pres">
      <dgm:prSet presAssocID="{955C4FCB-2211-4361-B884-5E4ACB285E5E}" presName="Name0" presStyleCnt="0">
        <dgm:presLayoutVars>
          <dgm:dir/>
          <dgm:animLvl val="lvl"/>
          <dgm:resizeHandles val="exact"/>
        </dgm:presLayoutVars>
      </dgm:prSet>
      <dgm:spPr/>
      <dgm:t>
        <a:bodyPr/>
        <a:lstStyle/>
        <a:p>
          <a:endParaRPr lang="en-US"/>
        </a:p>
      </dgm:t>
    </dgm:pt>
    <dgm:pt modelId="{C7EC36EA-E9D6-4294-ABBA-3240FC22A91C}" type="pres">
      <dgm:prSet presAssocID="{D9D89A72-2EC6-420E-BD11-51C59343659E}" presName="boxAndChildren" presStyleCnt="0"/>
      <dgm:spPr/>
    </dgm:pt>
    <dgm:pt modelId="{E62A622E-3DD5-49DC-97AB-825772AD51C1}" type="pres">
      <dgm:prSet presAssocID="{D9D89A72-2EC6-420E-BD11-51C59343659E}" presName="parentTextBox" presStyleLbl="node1" presStyleIdx="0" presStyleCnt="6"/>
      <dgm:spPr/>
      <dgm:t>
        <a:bodyPr/>
        <a:lstStyle/>
        <a:p>
          <a:endParaRPr lang="en-US"/>
        </a:p>
      </dgm:t>
    </dgm:pt>
    <dgm:pt modelId="{9BF066E2-7CDD-4371-9AF9-ECA39592DDDC}" type="pres">
      <dgm:prSet presAssocID="{FCCBE74F-F3CA-4537-9E69-BD42CDBCE7AB}" presName="sp" presStyleCnt="0"/>
      <dgm:spPr/>
    </dgm:pt>
    <dgm:pt modelId="{2FA12454-AC28-4064-BBCD-11D85AFB14CC}" type="pres">
      <dgm:prSet presAssocID="{3EB20ED5-18A7-472B-BF91-A46FA331501F}" presName="arrowAndChildren" presStyleCnt="0"/>
      <dgm:spPr/>
    </dgm:pt>
    <dgm:pt modelId="{C6D00A76-4682-419B-B8E0-0C7166CFC456}" type="pres">
      <dgm:prSet presAssocID="{3EB20ED5-18A7-472B-BF91-A46FA331501F}" presName="parentTextArrow" presStyleLbl="node1" presStyleIdx="1" presStyleCnt="6"/>
      <dgm:spPr/>
      <dgm:t>
        <a:bodyPr/>
        <a:lstStyle/>
        <a:p>
          <a:endParaRPr lang="en-US"/>
        </a:p>
      </dgm:t>
    </dgm:pt>
    <dgm:pt modelId="{74A59876-0A09-4C2C-8DC9-8597A6D0589A}" type="pres">
      <dgm:prSet presAssocID="{C0628187-ABE5-4D0D-B54F-6EF92C9B56D7}" presName="sp" presStyleCnt="0"/>
      <dgm:spPr/>
    </dgm:pt>
    <dgm:pt modelId="{F1B3C91B-C1D0-4F50-A221-1A7BB44E598C}" type="pres">
      <dgm:prSet presAssocID="{C0A36A32-5DD2-465B-AA6D-A5BE460E351D}" presName="arrowAndChildren" presStyleCnt="0"/>
      <dgm:spPr/>
    </dgm:pt>
    <dgm:pt modelId="{77A2206C-1A48-46B6-9A83-2D43C67171CB}" type="pres">
      <dgm:prSet presAssocID="{C0A36A32-5DD2-465B-AA6D-A5BE460E351D}" presName="parentTextArrow" presStyleLbl="node1" presStyleIdx="2" presStyleCnt="6"/>
      <dgm:spPr/>
      <dgm:t>
        <a:bodyPr/>
        <a:lstStyle/>
        <a:p>
          <a:endParaRPr lang="en-US"/>
        </a:p>
      </dgm:t>
    </dgm:pt>
    <dgm:pt modelId="{86D5DCB3-44CA-4D60-A542-12FDFA81B6A4}" type="pres">
      <dgm:prSet presAssocID="{363388C0-821C-46E8-9ACF-20BE69B3DE6D}" presName="sp" presStyleCnt="0"/>
      <dgm:spPr/>
    </dgm:pt>
    <dgm:pt modelId="{5E71C905-31D0-4408-AEB5-A35E7BD57DFB}" type="pres">
      <dgm:prSet presAssocID="{FB92BA79-FFD3-4FCA-A2EE-FAFEC7D64D80}" presName="arrowAndChildren" presStyleCnt="0"/>
      <dgm:spPr/>
    </dgm:pt>
    <dgm:pt modelId="{B493E6A0-BA5A-4085-AB12-A62CDD344EC7}" type="pres">
      <dgm:prSet presAssocID="{FB92BA79-FFD3-4FCA-A2EE-FAFEC7D64D80}" presName="parentTextArrow" presStyleLbl="node1" presStyleIdx="3" presStyleCnt="6"/>
      <dgm:spPr/>
      <dgm:t>
        <a:bodyPr/>
        <a:lstStyle/>
        <a:p>
          <a:endParaRPr lang="en-US"/>
        </a:p>
      </dgm:t>
    </dgm:pt>
    <dgm:pt modelId="{2CACB40D-56FD-4AA9-9E62-9CCA98FC3BF8}" type="pres">
      <dgm:prSet presAssocID="{6DECDAF8-3B1E-4325-AFC2-1BB1551F89B7}" presName="sp" presStyleCnt="0"/>
      <dgm:spPr/>
    </dgm:pt>
    <dgm:pt modelId="{A7722A1F-B9DC-4F07-BB24-66395A5C6C33}" type="pres">
      <dgm:prSet presAssocID="{FD67CABD-9424-4F66-ADF4-C62D20BA4BB7}" presName="arrowAndChildren" presStyleCnt="0"/>
      <dgm:spPr/>
    </dgm:pt>
    <dgm:pt modelId="{38D6C16B-D4FB-4FD4-8C59-A40994624FDB}" type="pres">
      <dgm:prSet presAssocID="{FD67CABD-9424-4F66-ADF4-C62D20BA4BB7}" presName="parentTextArrow" presStyleLbl="node1" presStyleIdx="4" presStyleCnt="6"/>
      <dgm:spPr/>
      <dgm:t>
        <a:bodyPr/>
        <a:lstStyle/>
        <a:p>
          <a:endParaRPr lang="en-US"/>
        </a:p>
      </dgm:t>
    </dgm:pt>
    <dgm:pt modelId="{7EDF68DA-FC16-4348-A414-8AEA5C0B18BD}" type="pres">
      <dgm:prSet presAssocID="{DA874D3B-44E4-4E45-AE0A-34C2BA5F2453}" presName="sp" presStyleCnt="0"/>
      <dgm:spPr/>
    </dgm:pt>
    <dgm:pt modelId="{2E26328A-38BA-44C0-978C-A7B66937CEA3}" type="pres">
      <dgm:prSet presAssocID="{8E96BAF9-550E-4559-8E4B-EEB82B9FC2CB}" presName="arrowAndChildren" presStyleCnt="0"/>
      <dgm:spPr/>
    </dgm:pt>
    <dgm:pt modelId="{99B98C69-CC4A-4E84-ADD8-1BDE2789FC7A}" type="pres">
      <dgm:prSet presAssocID="{8E96BAF9-550E-4559-8E4B-EEB82B9FC2CB}" presName="parentTextArrow" presStyleLbl="node1" presStyleIdx="5" presStyleCnt="6"/>
      <dgm:spPr/>
      <dgm:t>
        <a:bodyPr/>
        <a:lstStyle/>
        <a:p>
          <a:endParaRPr lang="en-US"/>
        </a:p>
      </dgm:t>
    </dgm:pt>
  </dgm:ptLst>
  <dgm:cxnLst>
    <dgm:cxn modelId="{B2DF18F3-21A6-4903-A336-018245A2B2DD}" type="presOf" srcId="{C0A36A32-5DD2-465B-AA6D-A5BE460E351D}" destId="{77A2206C-1A48-46B6-9A83-2D43C67171CB}" srcOrd="0" destOrd="0" presId="urn:microsoft.com/office/officeart/2005/8/layout/process4"/>
    <dgm:cxn modelId="{BFFED657-A2F8-48EE-AD29-2A832885624F}" type="presOf" srcId="{FB92BA79-FFD3-4FCA-A2EE-FAFEC7D64D80}" destId="{B493E6A0-BA5A-4085-AB12-A62CDD344EC7}" srcOrd="0" destOrd="0" presId="urn:microsoft.com/office/officeart/2005/8/layout/process4"/>
    <dgm:cxn modelId="{C2318E69-DE3D-49DA-AE1F-8B85E9A11ACA}" srcId="{955C4FCB-2211-4361-B884-5E4ACB285E5E}" destId="{FB92BA79-FFD3-4FCA-A2EE-FAFEC7D64D80}" srcOrd="2" destOrd="0" parTransId="{3BEC24B7-B3F7-4FA0-8E46-457408ACF8A8}" sibTransId="{363388C0-821C-46E8-9ACF-20BE69B3DE6D}"/>
    <dgm:cxn modelId="{EDE4E34B-3887-48F6-997D-65CA8B1F755E}" srcId="{955C4FCB-2211-4361-B884-5E4ACB285E5E}" destId="{8E96BAF9-550E-4559-8E4B-EEB82B9FC2CB}" srcOrd="0" destOrd="0" parTransId="{D7E1F99E-1BEF-48B2-A77F-58DDC6A0525D}" sibTransId="{DA874D3B-44E4-4E45-AE0A-34C2BA5F2453}"/>
    <dgm:cxn modelId="{68FFB518-1DAA-4238-8CB9-A995E356E0F5}" srcId="{955C4FCB-2211-4361-B884-5E4ACB285E5E}" destId="{D9D89A72-2EC6-420E-BD11-51C59343659E}" srcOrd="5" destOrd="0" parTransId="{F52DA746-6236-4212-B7B7-DFCCBF7734D3}" sibTransId="{02D64C04-D3BD-4F20-A5D2-C87E5B59E44D}"/>
    <dgm:cxn modelId="{A8880D4A-9673-4D48-8574-32C29E0D08FD}" type="presOf" srcId="{3EB20ED5-18A7-472B-BF91-A46FA331501F}" destId="{C6D00A76-4682-419B-B8E0-0C7166CFC456}" srcOrd="0" destOrd="0" presId="urn:microsoft.com/office/officeart/2005/8/layout/process4"/>
    <dgm:cxn modelId="{5A1C7EC7-5F29-4358-901B-C6873D2A374F}" type="presOf" srcId="{FD67CABD-9424-4F66-ADF4-C62D20BA4BB7}" destId="{38D6C16B-D4FB-4FD4-8C59-A40994624FDB}" srcOrd="0" destOrd="0" presId="urn:microsoft.com/office/officeart/2005/8/layout/process4"/>
    <dgm:cxn modelId="{50BF531B-949B-407A-A02C-1ADB4F407025}" type="presOf" srcId="{8E96BAF9-550E-4559-8E4B-EEB82B9FC2CB}" destId="{99B98C69-CC4A-4E84-ADD8-1BDE2789FC7A}" srcOrd="0" destOrd="0" presId="urn:microsoft.com/office/officeart/2005/8/layout/process4"/>
    <dgm:cxn modelId="{401D6CD7-99A3-4405-AD5D-3F180B434136}" type="presOf" srcId="{955C4FCB-2211-4361-B884-5E4ACB285E5E}" destId="{A1E38CAF-7D0B-43A9-A7EA-2349EF22D1CD}" srcOrd="0" destOrd="0" presId="urn:microsoft.com/office/officeart/2005/8/layout/process4"/>
    <dgm:cxn modelId="{12B17688-7AAF-4BD2-B465-76B16F4B03A1}" srcId="{955C4FCB-2211-4361-B884-5E4ACB285E5E}" destId="{C0A36A32-5DD2-465B-AA6D-A5BE460E351D}" srcOrd="3" destOrd="0" parTransId="{E257AAE9-70AF-4A8C-B002-A6B3DE477357}" sibTransId="{C0628187-ABE5-4D0D-B54F-6EF92C9B56D7}"/>
    <dgm:cxn modelId="{44CFB674-9EB8-49CC-B992-10F796950605}" srcId="{955C4FCB-2211-4361-B884-5E4ACB285E5E}" destId="{FD67CABD-9424-4F66-ADF4-C62D20BA4BB7}" srcOrd="1" destOrd="0" parTransId="{9E239BC2-54C9-459B-870B-3A7900FFE1F1}" sibTransId="{6DECDAF8-3B1E-4325-AFC2-1BB1551F89B7}"/>
    <dgm:cxn modelId="{FD36F25D-0273-43A8-9409-22BB88C7FEF1}" type="presOf" srcId="{D9D89A72-2EC6-420E-BD11-51C59343659E}" destId="{E62A622E-3DD5-49DC-97AB-825772AD51C1}" srcOrd="0" destOrd="0" presId="urn:microsoft.com/office/officeart/2005/8/layout/process4"/>
    <dgm:cxn modelId="{36CFAEFA-068C-4F79-8F51-024731AAD7ED}" srcId="{955C4FCB-2211-4361-B884-5E4ACB285E5E}" destId="{3EB20ED5-18A7-472B-BF91-A46FA331501F}" srcOrd="4" destOrd="0" parTransId="{C42BA738-C42A-41E7-8FEC-A29DBBA93BBB}" sibTransId="{FCCBE74F-F3CA-4537-9E69-BD42CDBCE7AB}"/>
    <dgm:cxn modelId="{B218A223-B822-4153-8816-3E572679CE9A}" type="presParOf" srcId="{A1E38CAF-7D0B-43A9-A7EA-2349EF22D1CD}" destId="{C7EC36EA-E9D6-4294-ABBA-3240FC22A91C}" srcOrd="0" destOrd="0" presId="urn:microsoft.com/office/officeart/2005/8/layout/process4"/>
    <dgm:cxn modelId="{B99ECC8C-E5AB-4228-9A5C-7CBD62836B0B}" type="presParOf" srcId="{C7EC36EA-E9D6-4294-ABBA-3240FC22A91C}" destId="{E62A622E-3DD5-49DC-97AB-825772AD51C1}" srcOrd="0" destOrd="0" presId="urn:microsoft.com/office/officeart/2005/8/layout/process4"/>
    <dgm:cxn modelId="{DF8A5915-A662-43F9-A1AC-18FCD2C3C8E1}" type="presParOf" srcId="{A1E38CAF-7D0B-43A9-A7EA-2349EF22D1CD}" destId="{9BF066E2-7CDD-4371-9AF9-ECA39592DDDC}" srcOrd="1" destOrd="0" presId="urn:microsoft.com/office/officeart/2005/8/layout/process4"/>
    <dgm:cxn modelId="{9143A7EF-17BB-4D21-A7EA-842C8D922629}" type="presParOf" srcId="{A1E38CAF-7D0B-43A9-A7EA-2349EF22D1CD}" destId="{2FA12454-AC28-4064-BBCD-11D85AFB14CC}" srcOrd="2" destOrd="0" presId="urn:microsoft.com/office/officeart/2005/8/layout/process4"/>
    <dgm:cxn modelId="{4BD00193-F070-451A-97E1-86621A5B1E78}" type="presParOf" srcId="{2FA12454-AC28-4064-BBCD-11D85AFB14CC}" destId="{C6D00A76-4682-419B-B8E0-0C7166CFC456}" srcOrd="0" destOrd="0" presId="urn:microsoft.com/office/officeart/2005/8/layout/process4"/>
    <dgm:cxn modelId="{E7D5D2A6-25EA-45D3-8332-4FA3A8C24FF6}" type="presParOf" srcId="{A1E38CAF-7D0B-43A9-A7EA-2349EF22D1CD}" destId="{74A59876-0A09-4C2C-8DC9-8597A6D0589A}" srcOrd="3" destOrd="0" presId="urn:microsoft.com/office/officeart/2005/8/layout/process4"/>
    <dgm:cxn modelId="{92BD44A0-400A-41A2-9877-A88E72C25694}" type="presParOf" srcId="{A1E38CAF-7D0B-43A9-A7EA-2349EF22D1CD}" destId="{F1B3C91B-C1D0-4F50-A221-1A7BB44E598C}" srcOrd="4" destOrd="0" presId="urn:microsoft.com/office/officeart/2005/8/layout/process4"/>
    <dgm:cxn modelId="{075F1C3A-6BC4-47E3-923E-4DE5ECE5261F}" type="presParOf" srcId="{F1B3C91B-C1D0-4F50-A221-1A7BB44E598C}" destId="{77A2206C-1A48-46B6-9A83-2D43C67171CB}" srcOrd="0" destOrd="0" presId="urn:microsoft.com/office/officeart/2005/8/layout/process4"/>
    <dgm:cxn modelId="{1EC09877-B60E-4EEC-BB0F-CED5F5C185F8}" type="presParOf" srcId="{A1E38CAF-7D0B-43A9-A7EA-2349EF22D1CD}" destId="{86D5DCB3-44CA-4D60-A542-12FDFA81B6A4}" srcOrd="5" destOrd="0" presId="urn:microsoft.com/office/officeart/2005/8/layout/process4"/>
    <dgm:cxn modelId="{5A66901A-8AAB-48CA-8A22-F7A5B6A20EBC}" type="presParOf" srcId="{A1E38CAF-7D0B-43A9-A7EA-2349EF22D1CD}" destId="{5E71C905-31D0-4408-AEB5-A35E7BD57DFB}" srcOrd="6" destOrd="0" presId="urn:microsoft.com/office/officeart/2005/8/layout/process4"/>
    <dgm:cxn modelId="{0204FEC6-AB4C-49D9-B1D1-BE7A698882A8}" type="presParOf" srcId="{5E71C905-31D0-4408-AEB5-A35E7BD57DFB}" destId="{B493E6A0-BA5A-4085-AB12-A62CDD344EC7}" srcOrd="0" destOrd="0" presId="urn:microsoft.com/office/officeart/2005/8/layout/process4"/>
    <dgm:cxn modelId="{F962E8D9-17F8-43A8-8C10-1B916159A46E}" type="presParOf" srcId="{A1E38CAF-7D0B-43A9-A7EA-2349EF22D1CD}" destId="{2CACB40D-56FD-4AA9-9E62-9CCA98FC3BF8}" srcOrd="7" destOrd="0" presId="urn:microsoft.com/office/officeart/2005/8/layout/process4"/>
    <dgm:cxn modelId="{04B5B963-4E18-4387-9674-8381BE937052}" type="presParOf" srcId="{A1E38CAF-7D0B-43A9-A7EA-2349EF22D1CD}" destId="{A7722A1F-B9DC-4F07-BB24-66395A5C6C33}" srcOrd="8" destOrd="0" presId="urn:microsoft.com/office/officeart/2005/8/layout/process4"/>
    <dgm:cxn modelId="{C5F6EC1F-E678-4526-B6DF-AC4B11D015F2}" type="presParOf" srcId="{A7722A1F-B9DC-4F07-BB24-66395A5C6C33}" destId="{38D6C16B-D4FB-4FD4-8C59-A40994624FDB}" srcOrd="0" destOrd="0" presId="urn:microsoft.com/office/officeart/2005/8/layout/process4"/>
    <dgm:cxn modelId="{0D8BAF33-EA31-40B2-A390-3C87D31773EF}" type="presParOf" srcId="{A1E38CAF-7D0B-43A9-A7EA-2349EF22D1CD}" destId="{7EDF68DA-FC16-4348-A414-8AEA5C0B18BD}" srcOrd="9" destOrd="0" presId="urn:microsoft.com/office/officeart/2005/8/layout/process4"/>
    <dgm:cxn modelId="{A4297998-89DE-4688-94FD-D43EDDB71D0D}" type="presParOf" srcId="{A1E38CAF-7D0B-43A9-A7EA-2349EF22D1CD}" destId="{2E26328A-38BA-44C0-978C-A7B66937CEA3}" srcOrd="10" destOrd="0" presId="urn:microsoft.com/office/officeart/2005/8/layout/process4"/>
    <dgm:cxn modelId="{87EBE5DD-9D19-48B5-B87D-6AE9371262C3}" type="presParOf" srcId="{2E26328A-38BA-44C0-978C-A7B66937CEA3}" destId="{99B98C69-CC4A-4E84-ADD8-1BDE2789FC7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D27692-CAEF-4CD4-BD19-5D3757CCBDDC}" type="datetimeFigureOut">
              <a:rPr lang="en-US" smtClean="0"/>
              <a:t>1/27/2022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69D5D-0263-47E5-A34D-40CC2BB87127}" type="slidenum">
              <a:rPr lang="en-US" smtClean="0"/>
              <a:t>‹#›</a:t>
            </a:fld>
            <a:endParaRPr lang="en-US" dirty="0"/>
          </a:p>
        </p:txBody>
      </p:sp>
    </p:spTree>
    <p:extLst>
      <p:ext uri="{BB962C8B-B14F-4D97-AF65-F5344CB8AC3E}">
        <p14:creationId xmlns:p14="http://schemas.microsoft.com/office/powerpoint/2010/main" val="1451784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For online presentations, use this slide as the “waiting” screen as members “sign in.”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Enter your specific information (name, phone number and email) in the third bullet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this is done in a classroom setting you can skip this slide.</a:t>
            </a:r>
          </a:p>
        </p:txBody>
      </p:sp>
    </p:spTree>
    <p:extLst>
      <p:ext uri="{BB962C8B-B14F-4D97-AF65-F5344CB8AC3E}">
        <p14:creationId xmlns:p14="http://schemas.microsoft.com/office/powerpoint/2010/main" val="916409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Discuss with the group – How do they deal with issues in the second paragraph?</a:t>
            </a:r>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11</a:t>
            </a:fld>
            <a:endParaRPr lang="en-US" altLang="en-US" dirty="0">
              <a:solidFill>
                <a:prstClr val="black"/>
              </a:solidFill>
            </a:endParaRPr>
          </a:p>
        </p:txBody>
      </p:sp>
    </p:spTree>
    <p:extLst>
      <p:ext uri="{BB962C8B-B14F-4D97-AF65-F5344CB8AC3E}">
        <p14:creationId xmlns:p14="http://schemas.microsoft.com/office/powerpoint/2010/main" val="2709730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12</a:t>
            </a:fld>
            <a:endParaRPr lang="en-US" altLang="en-US" dirty="0">
              <a:solidFill>
                <a:prstClr val="black"/>
              </a:solidFill>
            </a:endParaRPr>
          </a:p>
        </p:txBody>
      </p:sp>
    </p:spTree>
    <p:extLst>
      <p:ext uri="{BB962C8B-B14F-4D97-AF65-F5344CB8AC3E}">
        <p14:creationId xmlns:p14="http://schemas.microsoft.com/office/powerpoint/2010/main" val="1457204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Remember you can not eliminate all risks, but you can always take</a:t>
            </a:r>
            <a:r>
              <a:rPr lang="en-US" baseline="0" dirty="0"/>
              <a:t> steps to reduce the risk.  If you cannot reduce the risk to an acceptable level, cancel the mission.</a:t>
            </a:r>
          </a:p>
          <a:p>
            <a:r>
              <a:rPr lang="en-US" baseline="0" dirty="0"/>
              <a:t>Ask the team for a couple other risks that might occur going into a Telecommunications mission and what they could do to reduce that risk.  Actual examples of real situations from the group would be even better.</a:t>
            </a:r>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13</a:t>
            </a:fld>
            <a:endParaRPr lang="en-US" altLang="en-US" dirty="0">
              <a:solidFill>
                <a:prstClr val="black"/>
              </a:solidFill>
            </a:endParaRPr>
          </a:p>
        </p:txBody>
      </p:sp>
    </p:spTree>
    <p:extLst>
      <p:ext uri="{BB962C8B-B14F-4D97-AF65-F5344CB8AC3E}">
        <p14:creationId xmlns:p14="http://schemas.microsoft.com/office/powerpoint/2010/main" val="72855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 class read the regulation.</a:t>
            </a:r>
          </a:p>
          <a:p>
            <a:endParaRPr lang="en-US" dirty="0"/>
          </a:p>
          <a:p>
            <a:r>
              <a:rPr lang="en-US" dirty="0"/>
              <a:t>If we read this, we see </a:t>
            </a:r>
            <a:r>
              <a:rPr lang="en-US" b="1" dirty="0"/>
              <a:t>“</a:t>
            </a:r>
            <a:r>
              <a:rPr lang="en-US" sz="1200" b="1" dirty="0">
                <a:effectLst/>
                <a:latin typeface="+mn-lt"/>
              </a:rPr>
              <a:t>First aid training (beyond a basic awareness of emergency situations) is not a part of the Auxiliary boat or air crew qualification process”  </a:t>
            </a:r>
            <a:r>
              <a:rPr lang="en-US" sz="1200" dirty="0">
                <a:effectLst/>
                <a:latin typeface="+mn-lt"/>
              </a:rPr>
              <a:t>and we “</a:t>
            </a:r>
            <a:r>
              <a:rPr lang="en-US" sz="1200" b="1" dirty="0">
                <a:effectLst/>
                <a:latin typeface="+mn-lt"/>
                <a:ea typeface="Calibri" panose="020F0502020204030204" pitchFamily="34" charset="0"/>
              </a:rPr>
              <a:t>may only provide first aid they are trained to give” .</a:t>
            </a:r>
          </a:p>
        </p:txBody>
      </p:sp>
    </p:spTree>
    <p:extLst>
      <p:ext uri="{BB962C8B-B14F-4D97-AF65-F5344CB8AC3E}">
        <p14:creationId xmlns:p14="http://schemas.microsoft.com/office/powerpoint/2010/main" val="338388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ea typeface="ＭＳ Ｐゴシック" pitchFamily="34" charset="-128"/>
              </a:rPr>
              <a:t>Per COMDTINST_M5100.47.pdf - a Mishap is “</a:t>
            </a:r>
            <a:r>
              <a:rPr lang="en-US" sz="1600" kern="1200" dirty="0">
                <a:solidFill>
                  <a:schemeClr val="tx1"/>
                </a:solidFill>
                <a:effectLst/>
                <a:latin typeface="Arial" charset="0"/>
                <a:ea typeface="ＭＳ Ｐゴシック" charset="0"/>
                <a:cs typeface="ＭＳ Ｐゴシック" charset="0"/>
              </a:rPr>
              <a:t>An unplanned, unexpected, or undesirable event or series of events resulting in death, injury, occupational illness, or damage to or loss of  materiel. “</a:t>
            </a:r>
            <a:endParaRPr lang="en-US" sz="1600" dirty="0"/>
          </a:p>
          <a:p>
            <a:endParaRPr lang="en-US" sz="1600" dirty="0"/>
          </a:p>
          <a:p>
            <a:r>
              <a:rPr lang="en-US" sz="1600" dirty="0"/>
              <a:t>Need to define MISHAP. DISCUSS.   </a:t>
            </a:r>
            <a:r>
              <a:rPr lang="en-US" sz="1600" u="none" dirty="0"/>
              <a:t>A</a:t>
            </a:r>
            <a:r>
              <a:rPr lang="en-US" sz="1600" u="none" dirty="0">
                <a:solidFill>
                  <a:srgbClr val="1037E8"/>
                </a:solidFill>
              </a:rPr>
              <a:t>nything causing an unplanned stop </a:t>
            </a:r>
            <a:r>
              <a:rPr lang="en-US" sz="1600" dirty="0">
                <a:solidFill>
                  <a:srgbClr val="1037E8"/>
                </a:solidFill>
              </a:rPr>
              <a:t>besides a comfort stop is potentially reportable.  Certainly, any mechanical or maintenance issue, but people should </a:t>
            </a:r>
            <a:r>
              <a:rPr lang="en-US" sz="1600" u="sng" dirty="0">
                <a:solidFill>
                  <a:srgbClr val="1037E8"/>
                </a:solidFill>
              </a:rPr>
              <a:t>use common sense </a:t>
            </a:r>
            <a:r>
              <a:rPr lang="en-US" sz="1600" dirty="0">
                <a:solidFill>
                  <a:srgbClr val="1037E8"/>
                </a:solidFill>
              </a:rPr>
              <a:t>in what they report.  Anything that you expect to be reimbursed for should be reported. It is better to over report than under report.  Nobody will be criticized for reporting too much. </a:t>
            </a:r>
            <a:r>
              <a:rPr lang="en-US" sz="1600" dirty="0"/>
              <a:t> When in doubt report it.</a:t>
            </a:r>
          </a:p>
          <a:p>
            <a:pPr>
              <a:defRPr>
                <a:solidFill>
                  <a:srgbClr val="FF0F25"/>
                </a:solidFill>
              </a:defRPr>
            </a:pPr>
            <a:endParaRPr lang="en-US" sz="1600" dirty="0"/>
          </a:p>
          <a:p>
            <a:r>
              <a:rPr lang="en-US" sz="1600" dirty="0"/>
              <a:t>Operations Policy Manual requires those with firsthand knowledge of a mishap to report it.  Let’s talk about that.</a:t>
            </a:r>
          </a:p>
          <a:p>
            <a:endParaRPr lang="en-US" sz="1600" dirty="0"/>
          </a:p>
          <a:p>
            <a:r>
              <a:rPr lang="en-US" sz="1600" dirty="0"/>
              <a:t>If you are confident that the principal parties are reporting to the organization, redundant reporting is not needed unless requested.</a:t>
            </a:r>
          </a:p>
          <a:p>
            <a:endParaRPr lang="en-US" sz="1600" dirty="0"/>
          </a:p>
          <a:p>
            <a:r>
              <a:rPr lang="en-US" sz="1600" dirty="0"/>
              <a:t>Why are they requesting that all mishaps; with or without injuries and even if there is no damage be reported?</a:t>
            </a:r>
          </a:p>
          <a:p>
            <a:endParaRPr lang="en-US" sz="1600" dirty="0"/>
          </a:p>
          <a:p>
            <a:r>
              <a:rPr lang="en-US" sz="1600" dirty="0"/>
              <a:t>Whenever a mishap occurs, even with no real damage or injury, is reported this information can be used to aid other members of potential risks and how this risk can be avoided.   </a:t>
            </a:r>
          </a:p>
          <a:p>
            <a:endParaRPr lang="en-US" sz="1600" dirty="0"/>
          </a:p>
          <a:p>
            <a:r>
              <a:rPr lang="en-US" sz="1600" dirty="0"/>
              <a:t>This information you provided can be used as a learning or teaching event that can help all of us to become safer.</a:t>
            </a:r>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15</a:t>
            </a:fld>
            <a:endParaRPr lang="en-US" altLang="en-US" dirty="0">
              <a:solidFill>
                <a:prstClr val="black"/>
              </a:solidFill>
            </a:endParaRPr>
          </a:p>
        </p:txBody>
      </p:sp>
    </p:spTree>
    <p:extLst>
      <p:ext uri="{BB962C8B-B14F-4D97-AF65-F5344CB8AC3E}">
        <p14:creationId xmlns:p14="http://schemas.microsoft.com/office/powerpoint/2010/main" val="1873379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16</a:t>
            </a:fld>
            <a:endParaRPr lang="en-US" altLang="en-US" dirty="0">
              <a:solidFill>
                <a:prstClr val="black"/>
              </a:solidFill>
            </a:endParaRPr>
          </a:p>
        </p:txBody>
      </p:sp>
    </p:spTree>
    <p:extLst>
      <p:ext uri="{BB962C8B-B14F-4D97-AF65-F5344CB8AC3E}">
        <p14:creationId xmlns:p14="http://schemas.microsoft.com/office/powerpoint/2010/main" val="627036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 guidance is the Auxiliary Operations Policy Manual</a:t>
            </a:r>
          </a:p>
          <a:p>
            <a:r>
              <a:rPr lang="en-US" dirty="0"/>
              <a:t>As radio operators, we are expected to follow the procedures and policies in the Radio Telephone Handbook and Telecomm Manual </a:t>
            </a:r>
          </a:p>
        </p:txBody>
      </p:sp>
      <p:sp>
        <p:nvSpPr>
          <p:cNvPr id="4" name="Slide Number Placeholder 3"/>
          <p:cNvSpPr>
            <a:spLocks noGrp="1"/>
          </p:cNvSpPr>
          <p:nvPr>
            <p:ph type="sldNum" sz="quarter" idx="5"/>
          </p:nvPr>
        </p:nvSpPr>
        <p:spPr/>
        <p:txBody>
          <a:bodyPr/>
          <a:lstStyle/>
          <a:p>
            <a:fld id="{C59B4F3D-7D37-4D42-A414-7EE53A09A065}" type="slidenum">
              <a:rPr lang="en-US" smtClean="0"/>
              <a:t>17</a:t>
            </a:fld>
            <a:endParaRPr lang="en-US" dirty="0"/>
          </a:p>
        </p:txBody>
      </p:sp>
    </p:spTree>
    <p:extLst>
      <p:ext uri="{BB962C8B-B14F-4D97-AF65-F5344CB8AC3E}">
        <p14:creationId xmlns:p14="http://schemas.microsoft.com/office/powerpoint/2010/main" val="4105547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Concept of Operations for Telecommunications -  Overall goal is to Maximize our Telecommunications resources in support of CG activities.</a:t>
            </a:r>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18</a:t>
            </a:fld>
            <a:endParaRPr lang="en-US" altLang="en-US" dirty="0">
              <a:solidFill>
                <a:prstClr val="black"/>
              </a:solidFill>
            </a:endParaRPr>
          </a:p>
        </p:txBody>
      </p:sp>
    </p:spTree>
    <p:extLst>
      <p:ext uri="{BB962C8B-B14F-4D97-AF65-F5344CB8AC3E}">
        <p14:creationId xmlns:p14="http://schemas.microsoft.com/office/powerpoint/2010/main" val="4135729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facility ID is NOT the call sign of the radios at the station, the Call Signs are separately assigned according to the Ops Policy Manual and by District procedures (see bullet point).</a:t>
            </a:r>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20</a:t>
            </a:fld>
            <a:endParaRPr lang="en-US" altLang="en-US" dirty="0">
              <a:solidFill>
                <a:prstClr val="black"/>
              </a:solidFill>
            </a:endParaRPr>
          </a:p>
        </p:txBody>
      </p:sp>
    </p:spTree>
    <p:extLst>
      <p:ext uri="{BB962C8B-B14F-4D97-AF65-F5344CB8AC3E}">
        <p14:creationId xmlns:p14="http://schemas.microsoft.com/office/powerpoint/2010/main" val="3537646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slide talks to a narrow scope of ordered missions.</a:t>
            </a:r>
          </a:p>
        </p:txBody>
      </p:sp>
      <p:sp>
        <p:nvSpPr>
          <p:cNvPr id="4" name="Slide Number Placeholder 3"/>
          <p:cNvSpPr>
            <a:spLocks noGrp="1"/>
          </p:cNvSpPr>
          <p:nvPr>
            <p:ph type="sldNum" sz="quarter" idx="5"/>
          </p:nvPr>
        </p:nvSpPr>
        <p:spPr/>
        <p:txBody>
          <a:bodyPr/>
          <a:lstStyle/>
          <a:p>
            <a:pPr>
              <a:defRPr/>
            </a:pPr>
            <a:fld id="{449FAFD2-3379-4D9B-854E-DA0A51026981}" type="slidenum">
              <a:rPr lang="en-US" altLang="en-US" smtClean="0">
                <a:solidFill>
                  <a:prstClr val="black"/>
                </a:solidFill>
              </a:rPr>
              <a:pPr>
                <a:defRPr/>
              </a:pPr>
              <a:t>21</a:t>
            </a:fld>
            <a:endParaRPr lang="en-US" altLang="en-US" dirty="0">
              <a:solidFill>
                <a:prstClr val="black"/>
              </a:solidFill>
            </a:endParaRPr>
          </a:p>
        </p:txBody>
      </p:sp>
    </p:spTree>
    <p:extLst>
      <p:ext uri="{BB962C8B-B14F-4D97-AF65-F5344CB8AC3E}">
        <p14:creationId xmlns:p14="http://schemas.microsoft.com/office/powerpoint/2010/main" val="2958159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3</a:t>
            </a:fld>
            <a:endParaRPr lang="en-US" altLang="en-US" dirty="0">
              <a:solidFill>
                <a:prstClr val="black"/>
              </a:solidFill>
            </a:endParaRPr>
          </a:p>
        </p:txBody>
      </p:sp>
    </p:spTree>
    <p:extLst>
      <p:ext uri="{BB962C8B-B14F-4D97-AF65-F5344CB8AC3E}">
        <p14:creationId xmlns:p14="http://schemas.microsoft.com/office/powerpoint/2010/main" val="3837382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22</a:t>
            </a:fld>
            <a:endParaRPr lang="en-US" altLang="en-US" dirty="0">
              <a:solidFill>
                <a:prstClr val="black"/>
              </a:solidFill>
            </a:endParaRPr>
          </a:p>
        </p:txBody>
      </p:sp>
    </p:spTree>
    <p:extLst>
      <p:ext uri="{BB962C8B-B14F-4D97-AF65-F5344CB8AC3E}">
        <p14:creationId xmlns:p14="http://schemas.microsoft.com/office/powerpoint/2010/main" val="701563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23</a:t>
            </a:fld>
            <a:endParaRPr lang="en-US" altLang="en-US" dirty="0">
              <a:solidFill>
                <a:prstClr val="black"/>
              </a:solidFill>
            </a:endParaRPr>
          </a:p>
        </p:txBody>
      </p:sp>
    </p:spTree>
    <p:extLst>
      <p:ext uri="{BB962C8B-B14F-4D97-AF65-F5344CB8AC3E}">
        <p14:creationId xmlns:p14="http://schemas.microsoft.com/office/powerpoint/2010/main" val="709286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24</a:t>
            </a:fld>
            <a:endParaRPr lang="en-US" altLang="en-US" dirty="0">
              <a:solidFill>
                <a:prstClr val="black"/>
              </a:solidFill>
            </a:endParaRPr>
          </a:p>
        </p:txBody>
      </p:sp>
    </p:spTree>
    <p:extLst>
      <p:ext uri="{BB962C8B-B14F-4D97-AF65-F5344CB8AC3E}">
        <p14:creationId xmlns:p14="http://schemas.microsoft.com/office/powerpoint/2010/main" val="4107414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25</a:t>
            </a:fld>
            <a:endParaRPr lang="en-US" altLang="en-US" dirty="0">
              <a:solidFill>
                <a:prstClr val="black"/>
              </a:solidFill>
            </a:endParaRPr>
          </a:p>
        </p:txBody>
      </p:sp>
    </p:spTree>
    <p:extLst>
      <p:ext uri="{BB962C8B-B14F-4D97-AF65-F5344CB8AC3E}">
        <p14:creationId xmlns:p14="http://schemas.microsoft.com/office/powerpoint/2010/main" val="2833025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26</a:t>
            </a:fld>
            <a:endParaRPr lang="en-US" altLang="en-US" dirty="0">
              <a:solidFill>
                <a:prstClr val="black"/>
              </a:solidFill>
            </a:endParaRPr>
          </a:p>
        </p:txBody>
      </p:sp>
    </p:spTree>
    <p:extLst>
      <p:ext uri="{BB962C8B-B14F-4D97-AF65-F5344CB8AC3E}">
        <p14:creationId xmlns:p14="http://schemas.microsoft.com/office/powerpoint/2010/main" val="3387004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9B4F3D-7D37-4D42-A414-7EE53A09A065}" type="slidenum">
              <a:rPr lang="en-US" smtClean="0"/>
              <a:t>27</a:t>
            </a:fld>
            <a:endParaRPr lang="en-US" dirty="0"/>
          </a:p>
        </p:txBody>
      </p:sp>
    </p:spTree>
    <p:extLst>
      <p:ext uri="{BB962C8B-B14F-4D97-AF65-F5344CB8AC3E}">
        <p14:creationId xmlns:p14="http://schemas.microsoft.com/office/powerpoint/2010/main" val="1882205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28</a:t>
            </a:fld>
            <a:endParaRPr lang="en-US" altLang="en-US" dirty="0">
              <a:solidFill>
                <a:prstClr val="black"/>
              </a:solidFill>
            </a:endParaRPr>
          </a:p>
        </p:txBody>
      </p:sp>
    </p:spTree>
    <p:extLst>
      <p:ext uri="{BB962C8B-B14F-4D97-AF65-F5344CB8AC3E}">
        <p14:creationId xmlns:p14="http://schemas.microsoft.com/office/powerpoint/2010/main" val="627036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CG COMMCOM is the command responsible for CG HF operations worldwide, and for oversight of Auxiliary HF operations</a:t>
            </a:r>
          </a:p>
          <a:p>
            <a:r>
              <a:rPr lang="en-US" dirty="0"/>
              <a:t>DIRAUX administers Auxiliary activities overall and the District Commander has responsibility for all operations within the District</a:t>
            </a:r>
          </a:p>
          <a:p>
            <a:r>
              <a:rPr lang="en-US" dirty="0"/>
              <a:t>Sectors and Stations may issue orders for specific operations</a:t>
            </a:r>
          </a:p>
          <a:p>
            <a:r>
              <a:rPr lang="en-US" dirty="0"/>
              <a:t>CG5IT has responsibility for all CG Communications and IT</a:t>
            </a:r>
          </a:p>
          <a:p>
            <a:r>
              <a:rPr lang="en-US" dirty="0"/>
              <a:t>Contingency Commands may take overall command of areas during contingent operations</a:t>
            </a:r>
          </a:p>
          <a:p>
            <a:r>
              <a:rPr lang="en-US" dirty="0"/>
              <a:t>Auxiliary Leadership, both elected and appointed staff have responsibility to manage Auxiliary activities</a:t>
            </a:r>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29</a:t>
            </a:fld>
            <a:endParaRPr lang="en-US" altLang="en-US" dirty="0">
              <a:solidFill>
                <a:prstClr val="black"/>
              </a:solidFill>
            </a:endParaRPr>
          </a:p>
        </p:txBody>
      </p:sp>
    </p:spTree>
    <p:extLst>
      <p:ext uri="{BB962C8B-B14F-4D97-AF65-F5344CB8AC3E}">
        <p14:creationId xmlns:p14="http://schemas.microsoft.com/office/powerpoint/2010/main" val="1971027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we do as as Telecommunications Operators?</a:t>
            </a:r>
          </a:p>
          <a:p>
            <a:r>
              <a:rPr lang="en-US" altLang="en-US" b="1" dirty="0">
                <a:ea typeface="ＭＳ Ｐゴシック" pitchFamily="34" charset="-128"/>
              </a:rPr>
              <a:t>SHARES</a:t>
            </a:r>
            <a:r>
              <a:rPr lang="en-US" altLang="en-US" dirty="0">
                <a:ea typeface="ＭＳ Ｐゴシック" pitchFamily="34" charset="-128"/>
              </a:rPr>
              <a:t> – A  DHS administered radio program coordinating a voluntary network of government, industry, and disaster response agency HF radio stations used for emergency communications</a:t>
            </a:r>
          </a:p>
        </p:txBody>
      </p:sp>
      <p:sp>
        <p:nvSpPr>
          <p:cNvPr id="4" name="Slide Number Placeholder 3"/>
          <p:cNvSpPr>
            <a:spLocks noGrp="1"/>
          </p:cNvSpPr>
          <p:nvPr>
            <p:ph type="sldNum" sz="quarter" idx="5"/>
          </p:nvPr>
        </p:nvSpPr>
        <p:spPr/>
        <p:txBody>
          <a:bodyPr/>
          <a:lstStyle/>
          <a:p>
            <a:fld id="{C59B4F3D-7D37-4D42-A414-7EE53A09A065}" type="slidenum">
              <a:rPr lang="en-US" smtClean="0"/>
              <a:t>30</a:t>
            </a:fld>
            <a:endParaRPr lang="en-US" dirty="0"/>
          </a:p>
        </p:txBody>
      </p:sp>
    </p:spTree>
    <p:extLst>
      <p:ext uri="{BB962C8B-B14F-4D97-AF65-F5344CB8AC3E}">
        <p14:creationId xmlns:p14="http://schemas.microsoft.com/office/powerpoint/2010/main" val="673433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xfrm>
            <a:off x="381000" y="685800"/>
            <a:ext cx="6096000" cy="3429000"/>
          </a:xfrm>
          <a:ln/>
        </p:spPr>
      </p:sp>
      <p:sp>
        <p:nvSpPr>
          <p:cNvPr id="2867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These frequencies are in the 136-174 MHz frequency range., excluding the 2-Meter. Amateur band, 144-148 MHz.</a:t>
            </a:r>
          </a:p>
          <a:p>
            <a:pPr eaLnBrk="1" hangingPunct="1"/>
            <a:endParaRPr lang="en-US" altLang="en-US" dirty="0"/>
          </a:p>
          <a:p>
            <a:pPr eaLnBrk="1" hangingPunct="1"/>
            <a:r>
              <a:rPr lang="en-US" altLang="en-US" dirty="0"/>
              <a:t>Encrypted radios may be loaned on an as needed basis and returned following the activity.</a:t>
            </a:r>
          </a:p>
        </p:txBody>
      </p:sp>
      <p:sp>
        <p:nvSpPr>
          <p:cNvPr id="2867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B949F494-BA97-43F7-A1C4-07355951FB2A}" type="slidenum">
              <a:rPr lang="en-US" altLang="en-US" sz="1200" smtClean="0">
                <a:solidFill>
                  <a:prstClr val="black"/>
                </a:solidFill>
              </a:rPr>
              <a:pPr/>
              <a:t>31</a:t>
            </a:fld>
            <a:endParaRPr lang="en-US" altLang="en-US" sz="1200"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xfrm>
            <a:off x="381000" y="685800"/>
            <a:ext cx="6096000" cy="3429000"/>
          </a:xfrm>
          <a:ln/>
        </p:spPr>
      </p:sp>
      <p:sp>
        <p:nvSpPr>
          <p:cNvPr id="1843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Instructors/Presenters - Do not just read the slide and/or the speakers notes. Get some participation from</a:t>
            </a:r>
            <a:r>
              <a:rPr lang="en-US" altLang="en-US" baseline="0" dirty="0"/>
              <a:t> the group you are presenting to. This will provide</a:t>
            </a:r>
            <a:r>
              <a:rPr lang="en-US" dirty="0"/>
              <a:t> maximum benefit to the members.</a:t>
            </a:r>
            <a:endParaRPr lang="en-US" altLang="en-US" baseline="0" dirty="0"/>
          </a:p>
          <a:p>
            <a:endParaRPr lang="en-US" altLang="en-US" dirty="0"/>
          </a:p>
        </p:txBody>
      </p:sp>
      <p:sp>
        <p:nvSpPr>
          <p:cNvPr id="1843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BCC62BF4-DEBD-4F1C-BEB2-51C7F1B15CB6}" type="slidenum">
              <a:rPr lang="en-US" altLang="en-US" sz="1200" smtClean="0">
                <a:solidFill>
                  <a:prstClr val="black"/>
                </a:solidFill>
              </a:rPr>
              <a:pPr/>
              <a:t>4</a:t>
            </a:fld>
            <a:endParaRPr lang="en-US" altLang="en-US" sz="1200"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xfrm>
            <a:off x="381000" y="685800"/>
            <a:ext cx="6096000" cy="3429000"/>
          </a:xfrm>
          <a:ln/>
        </p:spPr>
      </p:sp>
      <p:sp>
        <p:nvSpPr>
          <p:cNvPr id="3072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072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7E082438-94EA-484D-AE2E-4C29D5BE7EDD}" type="slidenum">
              <a:rPr lang="en-US" altLang="en-US" sz="1200" smtClean="0">
                <a:solidFill>
                  <a:prstClr val="black"/>
                </a:solidFill>
              </a:rPr>
              <a:pPr/>
              <a:t>32</a:t>
            </a:fld>
            <a:endParaRPr lang="en-US" altLang="en-US" sz="1200"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xfrm>
            <a:off x="381000" y="685800"/>
            <a:ext cx="6096000" cy="3429000"/>
          </a:xfrm>
          <a:ln/>
        </p:spPr>
      </p:sp>
      <p:sp>
        <p:nvSpPr>
          <p:cNvPr id="3277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277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E99EF5F2-FB8E-4AD0-A3EE-1F1461451D18}" type="slidenum">
              <a:rPr lang="en-US" altLang="en-US" sz="1200" smtClean="0">
                <a:solidFill>
                  <a:prstClr val="black"/>
                </a:solidFill>
              </a:rPr>
              <a:pPr/>
              <a:t>33</a:t>
            </a:fld>
            <a:endParaRPr lang="en-US" altLang="en-US" sz="1200"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34</a:t>
            </a:fld>
            <a:endParaRPr lang="en-US" altLang="en-US" dirty="0">
              <a:solidFill>
                <a:prstClr val="black"/>
              </a:solidFill>
            </a:endParaRPr>
          </a:p>
        </p:txBody>
      </p:sp>
    </p:spTree>
    <p:extLst>
      <p:ext uri="{BB962C8B-B14F-4D97-AF65-F5344CB8AC3E}">
        <p14:creationId xmlns:p14="http://schemas.microsoft.com/office/powerpoint/2010/main" val="153661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Members that completed AUXCOM prior to August 1, 2008 are authorized the same watchstander privileges and authority as TCO qualified members, but it is highly recommended that AUXCOM members also become TCO qualified to refresh their skills and knowledge of procedures</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AUXCOM/TCO may not be required by the Coast Guard CO/OINC</a:t>
            </a:r>
            <a:r>
              <a:rPr lang="en-US" sz="1200" kern="1200" baseline="0" dirty="0">
                <a:solidFill>
                  <a:schemeClr val="tx1"/>
                </a:solidFill>
                <a:effectLst/>
                <a:latin typeface="+mn-lt"/>
                <a:ea typeface="+mn-ea"/>
                <a:cs typeface="+mn-cs"/>
              </a:rPr>
              <a:t> but is still highly recommended and will make passing the PQS for Coast Guard easier.</a:t>
            </a:r>
            <a:endParaRPr lang="en-US" dirty="0"/>
          </a:p>
        </p:txBody>
      </p:sp>
      <p:sp>
        <p:nvSpPr>
          <p:cNvPr id="4" name="Slide Number Placeholder 3"/>
          <p:cNvSpPr>
            <a:spLocks noGrp="1"/>
          </p:cNvSpPr>
          <p:nvPr>
            <p:ph type="sldNum" sz="quarter" idx="10"/>
          </p:nvPr>
        </p:nvSpPr>
        <p:spPr/>
        <p:txBody>
          <a:bodyPr/>
          <a:lstStyle/>
          <a:p>
            <a:fld id="{C59B4F3D-7D37-4D42-A414-7EE53A09A065}" type="slidenum">
              <a:rPr lang="en-US" smtClean="0"/>
              <a:t>35</a:t>
            </a:fld>
            <a:endParaRPr lang="en-US" dirty="0"/>
          </a:p>
        </p:txBody>
      </p:sp>
    </p:spTree>
    <p:extLst>
      <p:ext uri="{BB962C8B-B14F-4D97-AF65-F5344CB8AC3E}">
        <p14:creationId xmlns:p14="http://schemas.microsoft.com/office/powerpoint/2010/main" val="32829115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Members that completed AUXCOM prior to August 1, 2008 are authorized the same watchstander privileges and authority as TCO qualified members, but it is highly recommended that AUXCOM members also become TCO qualified to refresh their skills and knowledge of procedures</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AUXCOM/TCO may not be required by the Coast Guard CO/OINC</a:t>
            </a:r>
            <a:r>
              <a:rPr lang="en-US" sz="1200" kern="1200" baseline="0" dirty="0">
                <a:solidFill>
                  <a:schemeClr val="tx1"/>
                </a:solidFill>
                <a:effectLst/>
                <a:latin typeface="+mn-lt"/>
                <a:ea typeface="+mn-ea"/>
                <a:cs typeface="+mn-cs"/>
              </a:rPr>
              <a:t> but is still highly recommended and will make passing the PQS for Coast Guard easier.</a:t>
            </a:r>
            <a:endParaRPr lang="en-US" dirty="0"/>
          </a:p>
        </p:txBody>
      </p:sp>
      <p:sp>
        <p:nvSpPr>
          <p:cNvPr id="4" name="Slide Number Placeholder 3"/>
          <p:cNvSpPr>
            <a:spLocks noGrp="1"/>
          </p:cNvSpPr>
          <p:nvPr>
            <p:ph type="sldNum" sz="quarter" idx="10"/>
          </p:nvPr>
        </p:nvSpPr>
        <p:spPr/>
        <p:txBody>
          <a:bodyPr/>
          <a:lstStyle/>
          <a:p>
            <a:fld id="{C59B4F3D-7D37-4D42-A414-7EE53A09A065}" type="slidenum">
              <a:rPr lang="en-US" smtClean="0"/>
              <a:t>36</a:t>
            </a:fld>
            <a:endParaRPr lang="en-US" dirty="0"/>
          </a:p>
        </p:txBody>
      </p:sp>
    </p:spTree>
    <p:extLst>
      <p:ext uri="{BB962C8B-B14F-4D97-AF65-F5344CB8AC3E}">
        <p14:creationId xmlns:p14="http://schemas.microsoft.com/office/powerpoint/2010/main" val="10811433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ACU can be unit-owned or be a personal facility at home or in a vehicle, or other authorized facility</a:t>
            </a:r>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38</a:t>
            </a:fld>
            <a:endParaRPr lang="en-US" altLang="en-US" dirty="0">
              <a:solidFill>
                <a:prstClr val="black"/>
              </a:solidFill>
            </a:endParaRPr>
          </a:p>
        </p:txBody>
      </p:sp>
    </p:spTree>
    <p:extLst>
      <p:ext uri="{BB962C8B-B14F-4D97-AF65-F5344CB8AC3E}">
        <p14:creationId xmlns:p14="http://schemas.microsoft.com/office/powerpoint/2010/main" val="33954751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9B4F3D-7D37-4D42-A414-7EE53A09A065}" type="slidenum">
              <a:rPr lang="en-US" smtClean="0"/>
              <a:t>40</a:t>
            </a:fld>
            <a:endParaRPr lang="en-US" dirty="0"/>
          </a:p>
        </p:txBody>
      </p:sp>
    </p:spTree>
    <p:extLst>
      <p:ext uri="{BB962C8B-B14F-4D97-AF65-F5344CB8AC3E}">
        <p14:creationId xmlns:p14="http://schemas.microsoft.com/office/powerpoint/2010/main" val="7609744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EACH</a:t>
            </a:r>
          </a:p>
          <a:p>
            <a:r>
              <a:rPr lang="en-US" dirty="0"/>
              <a:t>SEE THE TCO PQS FOR DETAILS</a:t>
            </a:r>
          </a:p>
        </p:txBody>
      </p:sp>
      <p:sp>
        <p:nvSpPr>
          <p:cNvPr id="4" name="Slide Number Placeholder 3"/>
          <p:cNvSpPr>
            <a:spLocks noGrp="1"/>
          </p:cNvSpPr>
          <p:nvPr>
            <p:ph type="sldNum" sz="quarter" idx="5"/>
          </p:nvPr>
        </p:nvSpPr>
        <p:spPr/>
        <p:txBody>
          <a:bodyPr/>
          <a:lstStyle/>
          <a:p>
            <a:fld id="{C59B4F3D-7D37-4D42-A414-7EE53A09A065}" type="slidenum">
              <a:rPr lang="en-US" smtClean="0"/>
              <a:t>41</a:t>
            </a:fld>
            <a:endParaRPr lang="en-US" dirty="0"/>
          </a:p>
        </p:txBody>
      </p:sp>
    </p:spTree>
    <p:extLst>
      <p:ext uri="{BB962C8B-B14F-4D97-AF65-F5344CB8AC3E}">
        <p14:creationId xmlns:p14="http://schemas.microsoft.com/office/powerpoint/2010/main" val="36844573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EACH</a:t>
            </a:r>
          </a:p>
          <a:p>
            <a:r>
              <a:rPr lang="en-US" dirty="0"/>
              <a:t>MARB – Marine Assistance Radio Broadcast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THE TCO PQS FOR DETAILS</a:t>
            </a:r>
          </a:p>
          <a:p>
            <a:r>
              <a:rPr lang="en-US" sz="1800" b="1" i="0" u="none" strike="noStrike" baseline="0" dirty="0">
                <a:solidFill>
                  <a:srgbClr val="000000"/>
                </a:solidFill>
                <a:latin typeface="Calibri" panose="020F0502020204030204" pitchFamily="34" charset="0"/>
              </a:rPr>
              <a:t>Standard Response to a Request for Vessel Assistance If Determined To Be a Non-Distress Step Action </a:t>
            </a:r>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1 “For the situation you've described, Coast Guard guidelines require that we attempt to locate other capable and timely help for you. Is there a friend, marina, or commercial firm that you want us to contact for you? OVER” </a:t>
            </a:r>
          </a:p>
          <a:p>
            <a:r>
              <a:rPr lang="en-US" sz="1800" b="0" i="0" u="none" strike="noStrike" baseline="0" dirty="0">
                <a:solidFill>
                  <a:srgbClr val="000000"/>
                </a:solidFill>
                <a:latin typeface="Calibri" panose="020F0502020204030204" pitchFamily="34" charset="0"/>
              </a:rPr>
              <a:t>2 (If affirmative, contact the party as requested. If negative, then continue with): </a:t>
            </a:r>
          </a:p>
          <a:p>
            <a:r>
              <a:rPr lang="en-US" sz="1800" b="0" i="0" u="none" strike="noStrike" baseline="0" dirty="0">
                <a:solidFill>
                  <a:srgbClr val="000000"/>
                </a:solidFill>
                <a:latin typeface="Calibri" panose="020F0502020204030204" pitchFamily="34" charset="0"/>
              </a:rPr>
              <a:t>3 “We can make a Marine Assistance Request Broadcast on your behalf. This announces that you need help, gives your location, and invites others to come to your aid. Do you want us to make a broadcast for you? OVER” </a:t>
            </a:r>
          </a:p>
          <a:p>
            <a:r>
              <a:rPr lang="en-US" sz="1800" b="0" i="0" u="none" strike="noStrike" baseline="0" dirty="0">
                <a:solidFill>
                  <a:srgbClr val="000000"/>
                </a:solidFill>
                <a:latin typeface="Calibri" panose="020F0502020204030204" pitchFamily="34" charset="0"/>
              </a:rPr>
              <a:t>4 (If affirmative, complete a broadcast. If negative, then respond with): </a:t>
            </a:r>
          </a:p>
          <a:p>
            <a:r>
              <a:rPr lang="en-US" sz="1800" b="0" i="0" u="none" strike="noStrike" baseline="0" dirty="0">
                <a:solidFill>
                  <a:srgbClr val="000000"/>
                </a:solidFill>
                <a:latin typeface="Calibri" panose="020F0502020204030204" pitchFamily="34" charset="0"/>
              </a:rPr>
              <a:t>5 “ROGER, PLEASE ADVISE US IF YOUR SITUATION CHANGES, OR IF YOU CHANGE YOUR MIND CONCERNING THE MARINE ASSISTANCE REQUEST BROADCAST. THANK YOU, COAST GUARD AUXILIARY (UNIT) __________ STANDING BY, OUT” </a:t>
            </a:r>
          </a:p>
          <a:p>
            <a:endParaRPr lang="en-US" dirty="0"/>
          </a:p>
        </p:txBody>
      </p:sp>
      <p:sp>
        <p:nvSpPr>
          <p:cNvPr id="4" name="Slide Number Placeholder 3"/>
          <p:cNvSpPr>
            <a:spLocks noGrp="1"/>
          </p:cNvSpPr>
          <p:nvPr>
            <p:ph type="sldNum" sz="quarter" idx="5"/>
          </p:nvPr>
        </p:nvSpPr>
        <p:spPr/>
        <p:txBody>
          <a:bodyPr/>
          <a:lstStyle/>
          <a:p>
            <a:fld id="{C59B4F3D-7D37-4D42-A414-7EE53A09A065}" type="slidenum">
              <a:rPr lang="en-US" smtClean="0"/>
              <a:t>42</a:t>
            </a:fld>
            <a:endParaRPr lang="en-US" dirty="0"/>
          </a:p>
        </p:txBody>
      </p:sp>
    </p:spTree>
    <p:extLst>
      <p:ext uri="{BB962C8B-B14F-4D97-AF65-F5344CB8AC3E}">
        <p14:creationId xmlns:p14="http://schemas.microsoft.com/office/powerpoint/2010/main" val="40730306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EACH</a:t>
            </a:r>
          </a:p>
          <a:p>
            <a:r>
              <a:rPr lang="en-US" dirty="0"/>
              <a:t>Why do you get location first?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the USCG Addendum to the US SAR Manual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THE TCO PQS FOR DETAILS:</a:t>
            </a:r>
          </a:p>
          <a:p>
            <a:endParaRPr lang="en-US" dirty="0"/>
          </a:p>
          <a:p>
            <a:r>
              <a:rPr lang="en-US" sz="1800" b="1" i="0" u="none" strike="noStrike" baseline="0" dirty="0">
                <a:solidFill>
                  <a:srgbClr val="000000"/>
                </a:solidFill>
                <a:latin typeface="Calibri" panose="020F0502020204030204" pitchFamily="34" charset="0"/>
              </a:rPr>
              <a:t>Standard Script for Watchstander to Follow When Taking Assistance Information </a:t>
            </a:r>
            <a:r>
              <a:rPr lang="en-US" sz="1800" b="0" i="0" u="none" strike="noStrike" baseline="0" dirty="0">
                <a:solidFill>
                  <a:srgbClr val="000000"/>
                </a:solidFill>
                <a:latin typeface="Calibri" panose="020F0502020204030204" pitchFamily="34" charset="0"/>
              </a:rPr>
              <a:t>The following script is provided as a training scenario but </a:t>
            </a:r>
            <a:r>
              <a:rPr lang="en-US" sz="1800" b="1" i="0" u="none" strike="noStrike" baseline="0" dirty="0">
                <a:solidFill>
                  <a:srgbClr val="000000"/>
                </a:solidFill>
                <a:latin typeface="Calibri" panose="020F0502020204030204" pitchFamily="34" charset="0"/>
              </a:rPr>
              <a:t>must be committed to memory</a:t>
            </a:r>
            <a:r>
              <a:rPr lang="en-US" sz="1800" b="0" i="0" u="none" strike="noStrike" baseline="0" dirty="0">
                <a:solidFill>
                  <a:srgbClr val="000000"/>
                </a:solidFill>
                <a:latin typeface="Calibri" panose="020F0502020204030204" pitchFamily="34" charset="0"/>
              </a:rPr>
              <a:t>, and a SAR check sheet from the Addendum to the National SAR Manual must be readily available. After determining that Coast Guard assistance is being requested and the name and time of notification has been recorded, use the following script to request assistance information: </a:t>
            </a:r>
          </a:p>
          <a:p>
            <a:r>
              <a:rPr lang="en-US" sz="1800" b="1" i="0" u="none" strike="noStrike" baseline="0" dirty="0">
                <a:solidFill>
                  <a:srgbClr val="000000"/>
                </a:solidFill>
                <a:latin typeface="Calibri" panose="020F0502020204030204" pitchFamily="34" charset="0"/>
              </a:rPr>
              <a:t>Step Action </a:t>
            </a:r>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1 “Vessel in distress (or vessel name), __________, this is Coast Guard Auxiliary (unit) __________.” </a:t>
            </a:r>
          </a:p>
          <a:p>
            <a:r>
              <a:rPr lang="en-US" sz="1800" b="0" i="0" u="none" strike="noStrike" baseline="0" dirty="0">
                <a:solidFill>
                  <a:srgbClr val="000000"/>
                </a:solidFill>
                <a:latin typeface="Calibri" panose="020F0502020204030204" pitchFamily="34" charset="0"/>
              </a:rPr>
              <a:t>2 “What is your position?” __________“How many people are on board your vessel?” __________ </a:t>
            </a:r>
          </a:p>
          <a:p>
            <a:r>
              <a:rPr lang="en-US" sz="1800" b="0" i="0" u="none" strike="noStrike" baseline="0" dirty="0">
                <a:solidFill>
                  <a:srgbClr val="000000"/>
                </a:solidFill>
                <a:latin typeface="Calibri" panose="020F0502020204030204" pitchFamily="34" charset="0"/>
              </a:rPr>
              <a:t>3 “What is the nature of the situation?”(unless already given) </a:t>
            </a:r>
          </a:p>
          <a:p>
            <a:r>
              <a:rPr lang="en-US" sz="1800" b="0" i="0" u="none" strike="noStrike" baseline="0" dirty="0">
                <a:solidFill>
                  <a:srgbClr val="000000"/>
                </a:solidFill>
                <a:latin typeface="Calibri" panose="020F0502020204030204" pitchFamily="34" charset="0"/>
              </a:rPr>
              <a:t>4 “What is the description of your vessel?” __________ </a:t>
            </a:r>
          </a:p>
          <a:p>
            <a:r>
              <a:rPr lang="en-US" sz="1800" b="0" i="0" u="none" strike="noStrike" baseline="0" dirty="0">
                <a:solidFill>
                  <a:srgbClr val="000000"/>
                </a:solidFill>
                <a:latin typeface="Calibri" panose="020F0502020204030204" pitchFamily="34" charset="0"/>
              </a:rPr>
              <a:t>5 “Put on life jackets, if you haven’t already.” </a:t>
            </a:r>
          </a:p>
          <a:p>
            <a:r>
              <a:rPr lang="en-US" sz="1800" b="0" i="0" u="none" strike="noStrike" baseline="0" dirty="0">
                <a:solidFill>
                  <a:srgbClr val="000000"/>
                </a:solidFill>
                <a:latin typeface="Calibri" panose="020F0502020204030204" pitchFamily="34" charset="0"/>
              </a:rPr>
              <a:t>6 “Any medical situations on board?” __________ </a:t>
            </a:r>
          </a:p>
          <a:p>
            <a:r>
              <a:rPr lang="en-US" sz="1800" b="0" i="0" u="none" strike="noStrike" baseline="0" dirty="0">
                <a:solidFill>
                  <a:srgbClr val="000000"/>
                </a:solidFill>
                <a:latin typeface="Calibri" panose="020F0502020204030204" pitchFamily="34" charset="0"/>
              </a:rPr>
              <a:t>7 “What attempts have you taken to control the situation?” </a:t>
            </a:r>
          </a:p>
          <a:p>
            <a:r>
              <a:rPr lang="en-US" sz="1800" b="0" i="0" u="none" strike="noStrike" baseline="0" dirty="0">
                <a:solidFill>
                  <a:srgbClr val="000000"/>
                </a:solidFill>
                <a:latin typeface="Calibri" panose="020F0502020204030204" pitchFamily="34" charset="0"/>
              </a:rPr>
              <a:t>8 “Estimate wind and waves.” __________ </a:t>
            </a:r>
          </a:p>
          <a:p>
            <a:r>
              <a:rPr lang="en-US" sz="1800" b="0" i="0" u="none" strike="noStrike" baseline="0" dirty="0">
                <a:solidFill>
                  <a:srgbClr val="000000"/>
                </a:solidFill>
                <a:latin typeface="Calibri" panose="020F0502020204030204" pitchFamily="34" charset="0"/>
              </a:rPr>
              <a:t>9 Check with (Officer of the Deck) OOD/command cadre on proper response to situation. </a:t>
            </a:r>
          </a:p>
          <a:p>
            <a:endParaRPr lang="en-US" dirty="0"/>
          </a:p>
        </p:txBody>
      </p:sp>
      <p:sp>
        <p:nvSpPr>
          <p:cNvPr id="4" name="Slide Number Placeholder 3"/>
          <p:cNvSpPr>
            <a:spLocks noGrp="1"/>
          </p:cNvSpPr>
          <p:nvPr>
            <p:ph type="sldNum" sz="quarter" idx="5"/>
          </p:nvPr>
        </p:nvSpPr>
        <p:spPr/>
        <p:txBody>
          <a:bodyPr/>
          <a:lstStyle/>
          <a:p>
            <a:fld id="{C59B4F3D-7D37-4D42-A414-7EE53A09A065}" type="slidenum">
              <a:rPr lang="en-US" smtClean="0"/>
              <a:t>43</a:t>
            </a:fld>
            <a:endParaRPr lang="en-US" dirty="0"/>
          </a:p>
        </p:txBody>
      </p:sp>
    </p:spTree>
    <p:extLst>
      <p:ext uri="{BB962C8B-B14F-4D97-AF65-F5344CB8AC3E}">
        <p14:creationId xmlns:p14="http://schemas.microsoft.com/office/powerpoint/2010/main" val="3518324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5</a:t>
            </a:fld>
            <a:endParaRPr lang="en-US" altLang="en-US" dirty="0">
              <a:solidFill>
                <a:prstClr val="black"/>
              </a:solidFill>
            </a:endParaRPr>
          </a:p>
        </p:txBody>
      </p:sp>
    </p:spTree>
    <p:extLst>
      <p:ext uri="{BB962C8B-B14F-4D97-AF65-F5344CB8AC3E}">
        <p14:creationId xmlns:p14="http://schemas.microsoft.com/office/powerpoint/2010/main" val="37321908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AUGCOM is augmenting of Coast Guard Communication systems.</a:t>
            </a:r>
          </a:p>
          <a:p>
            <a:r>
              <a:rPr lang="en-US" dirty="0"/>
              <a:t>GMDSS – Global Maritime Distress frequencies</a:t>
            </a:r>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44</a:t>
            </a:fld>
            <a:endParaRPr lang="en-US" altLang="en-US" dirty="0">
              <a:solidFill>
                <a:prstClr val="black"/>
              </a:solidFill>
            </a:endParaRPr>
          </a:p>
        </p:txBody>
      </p:sp>
    </p:spTree>
    <p:extLst>
      <p:ext uri="{BB962C8B-B14F-4D97-AF65-F5344CB8AC3E}">
        <p14:creationId xmlns:p14="http://schemas.microsoft.com/office/powerpoint/2010/main" val="31265267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Radios used for HF operations must meet NTIA (National Telecommunications and Information Agency)  standards for stability, purity and capabilities of output. </a:t>
            </a:r>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45</a:t>
            </a:fld>
            <a:endParaRPr lang="en-US" altLang="en-US" dirty="0">
              <a:solidFill>
                <a:prstClr val="black"/>
              </a:solidFill>
            </a:endParaRPr>
          </a:p>
        </p:txBody>
      </p:sp>
    </p:spTree>
    <p:extLst>
      <p:ext uri="{BB962C8B-B14F-4D97-AF65-F5344CB8AC3E}">
        <p14:creationId xmlns:p14="http://schemas.microsoft.com/office/powerpoint/2010/main" val="21002518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COMMCOM – responsible for  all HF worldwide communications for the Coast Guard</a:t>
            </a:r>
          </a:p>
        </p:txBody>
      </p:sp>
      <p:sp>
        <p:nvSpPr>
          <p:cNvPr id="4" name="Slide Number Placeholder 3"/>
          <p:cNvSpPr>
            <a:spLocks noGrp="1"/>
          </p:cNvSpPr>
          <p:nvPr>
            <p:ph type="sldNum" sz="quarter" idx="5"/>
          </p:nvPr>
        </p:nvSpPr>
        <p:spPr/>
        <p:txBody>
          <a:bodyPr/>
          <a:lstStyle/>
          <a:p>
            <a:fld id="{C59B4F3D-7D37-4D42-A414-7EE53A09A065}" type="slidenum">
              <a:rPr lang="en-US" smtClean="0"/>
              <a:t>46</a:t>
            </a:fld>
            <a:endParaRPr lang="en-US" dirty="0"/>
          </a:p>
        </p:txBody>
      </p:sp>
    </p:spTree>
    <p:extLst>
      <p:ext uri="{BB962C8B-B14F-4D97-AF65-F5344CB8AC3E}">
        <p14:creationId xmlns:p14="http://schemas.microsoft.com/office/powerpoint/2010/main" val="8374356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47</a:t>
            </a:fld>
            <a:endParaRPr lang="en-US" altLang="en-US" dirty="0">
              <a:solidFill>
                <a:prstClr val="black"/>
              </a:solidFill>
            </a:endParaRPr>
          </a:p>
        </p:txBody>
      </p:sp>
    </p:spTree>
    <p:extLst>
      <p:ext uri="{BB962C8B-B14F-4D97-AF65-F5344CB8AC3E}">
        <p14:creationId xmlns:p14="http://schemas.microsoft.com/office/powerpoint/2010/main" val="18953627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xfrm>
            <a:off x="381000" y="685800"/>
            <a:ext cx="6096000" cy="3429000"/>
          </a:xfrm>
          <a:ln/>
        </p:spPr>
      </p:sp>
      <p:sp>
        <p:nvSpPr>
          <p:cNvPr id="5017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017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942ED738-85FF-4794-825E-31DF6F9A5666}" type="slidenum">
              <a:rPr lang="en-US" altLang="en-US" sz="1200" smtClean="0">
                <a:solidFill>
                  <a:prstClr val="black"/>
                </a:solidFill>
              </a:rPr>
              <a:pPr/>
              <a:t>48</a:t>
            </a:fld>
            <a:endParaRPr lang="en-US" altLang="en-US" sz="1200"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Telecoms website is at http://wow.uscgaux.info/content.php?unit=R-DEPT&amp;category=communications </a:t>
            </a:r>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49</a:t>
            </a:fld>
            <a:endParaRPr lang="en-US" altLang="en-US" dirty="0">
              <a:solidFill>
                <a:prstClr val="black"/>
              </a:solidFill>
            </a:endParaRPr>
          </a:p>
        </p:txBody>
      </p:sp>
    </p:spTree>
    <p:extLst>
      <p:ext uri="{BB962C8B-B14F-4D97-AF65-F5344CB8AC3E}">
        <p14:creationId xmlns:p14="http://schemas.microsoft.com/office/powerpoint/2010/main" val="23798230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52</a:t>
            </a:fld>
            <a:endParaRPr lang="en-US" altLang="en-US" dirty="0">
              <a:solidFill>
                <a:prstClr val="black"/>
              </a:solidFill>
            </a:endParaRPr>
          </a:p>
        </p:txBody>
      </p:sp>
    </p:spTree>
    <p:extLst>
      <p:ext uri="{BB962C8B-B14F-4D97-AF65-F5344CB8AC3E}">
        <p14:creationId xmlns:p14="http://schemas.microsoft.com/office/powerpoint/2010/main" val="16756214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Fixed Land is a radio station at a fixed location, no matter the number of radios operated within it.</a:t>
            </a:r>
          </a:p>
          <a:p>
            <a:r>
              <a:rPr lang="en-US" dirty="0"/>
              <a:t>Land Mobile is a radio station operated from a vehicle, whether stationary or moving</a:t>
            </a:r>
          </a:p>
          <a:p>
            <a:r>
              <a:rPr lang="en-US" dirty="0"/>
              <a:t>Transportable is a radio station that is intended to move from place to place, operated once it is set up a </a:t>
            </a:r>
            <a:r>
              <a:rPr lang="en-US" dirty="0" err="1"/>
              <a:t>a</a:t>
            </a:r>
            <a:r>
              <a:rPr lang="en-US" dirty="0"/>
              <a:t> location, but not operated in motion</a:t>
            </a:r>
          </a:p>
          <a:p>
            <a:r>
              <a:rPr lang="en-US" dirty="0"/>
              <a:t>Repeater is a radio station at a fixed location intended to automatically simultaneously repeat transmissions from input to output frequency</a:t>
            </a:r>
          </a:p>
          <a:p>
            <a:r>
              <a:rPr lang="en-US" dirty="0"/>
              <a:t>Portable is a handheld radio, usually intended for local communications or for use through a repeater</a:t>
            </a:r>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53</a:t>
            </a:fld>
            <a:endParaRPr lang="en-US" altLang="en-US" dirty="0">
              <a:solidFill>
                <a:prstClr val="black"/>
              </a:solidFill>
            </a:endParaRPr>
          </a:p>
        </p:txBody>
      </p:sp>
    </p:spTree>
    <p:extLst>
      <p:ext uri="{BB962C8B-B14F-4D97-AF65-F5344CB8AC3E}">
        <p14:creationId xmlns:p14="http://schemas.microsoft.com/office/powerpoint/2010/main" val="21494177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9B4F3D-7D37-4D42-A414-7EE53A09A065}" type="slidenum">
              <a:rPr lang="en-US" smtClean="0"/>
              <a:t>54</a:t>
            </a:fld>
            <a:endParaRPr lang="en-US" dirty="0"/>
          </a:p>
        </p:txBody>
      </p:sp>
    </p:spTree>
    <p:extLst>
      <p:ext uri="{BB962C8B-B14F-4D97-AF65-F5344CB8AC3E}">
        <p14:creationId xmlns:p14="http://schemas.microsoft.com/office/powerpoint/2010/main" val="37901848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through the flow diagram with the participants</a:t>
            </a:r>
          </a:p>
        </p:txBody>
      </p:sp>
      <p:sp>
        <p:nvSpPr>
          <p:cNvPr id="4" name="Slide Number Placeholder 3"/>
          <p:cNvSpPr>
            <a:spLocks noGrp="1"/>
          </p:cNvSpPr>
          <p:nvPr>
            <p:ph type="sldNum" sz="quarter" idx="5"/>
          </p:nvPr>
        </p:nvSpPr>
        <p:spPr/>
        <p:txBody>
          <a:bodyPr/>
          <a:lstStyle/>
          <a:p>
            <a:fld id="{C59B4F3D-7D37-4D42-A414-7EE53A09A065}" type="slidenum">
              <a:rPr lang="en-US" smtClean="0"/>
              <a:t>55</a:t>
            </a:fld>
            <a:endParaRPr lang="en-US" dirty="0"/>
          </a:p>
        </p:txBody>
      </p:sp>
    </p:spTree>
    <p:extLst>
      <p:ext uri="{BB962C8B-B14F-4D97-AF65-F5344CB8AC3E}">
        <p14:creationId xmlns:p14="http://schemas.microsoft.com/office/powerpoint/2010/main" val="1424345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Remind the group - In all Auxiliary operational</a:t>
            </a:r>
            <a:r>
              <a:rPr lang="en-US" baseline="0" dirty="0"/>
              <a:t> activities Risk Management is a necessary part of the operation and must be performed THROUGHOUT the operation jot just at the beginning.  You will see this reminder throughout the presentation because it is that important.</a:t>
            </a:r>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6</a:t>
            </a:fld>
            <a:endParaRPr lang="en-US" altLang="en-US" dirty="0">
              <a:solidFill>
                <a:prstClr val="black"/>
              </a:solidFill>
            </a:endParaRPr>
          </a:p>
        </p:txBody>
      </p:sp>
    </p:spTree>
    <p:extLst>
      <p:ext uri="{BB962C8B-B14F-4D97-AF65-F5344CB8AC3E}">
        <p14:creationId xmlns:p14="http://schemas.microsoft.com/office/powerpoint/2010/main" val="6270362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58</a:t>
            </a:fld>
            <a:endParaRPr lang="en-US" altLang="en-US" dirty="0">
              <a:solidFill>
                <a:prstClr val="black"/>
              </a:solidFill>
            </a:endParaRPr>
          </a:p>
        </p:txBody>
      </p:sp>
    </p:spTree>
    <p:extLst>
      <p:ext uri="{BB962C8B-B14F-4D97-AF65-F5344CB8AC3E}">
        <p14:creationId xmlns:p14="http://schemas.microsoft.com/office/powerpoint/2010/main" val="31406918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59</a:t>
            </a:fld>
            <a:endParaRPr lang="en-US" altLang="en-US" dirty="0">
              <a:solidFill>
                <a:prstClr val="black"/>
              </a:solidFill>
            </a:endParaRPr>
          </a:p>
        </p:txBody>
      </p:sp>
    </p:spTree>
    <p:extLst>
      <p:ext uri="{BB962C8B-B14F-4D97-AF65-F5344CB8AC3E}">
        <p14:creationId xmlns:p14="http://schemas.microsoft.com/office/powerpoint/2010/main" val="32112386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ea typeface="ＭＳ Ｐゴシック" pitchFamily="34" charset="-128"/>
              </a:rPr>
              <a:t>A transportable station is normally configured to permit it to be easily transported and set up for operation in various temporary locations  </a:t>
            </a:r>
          </a:p>
          <a:p>
            <a:pPr eaLnBrk="1" hangingPunct="1"/>
            <a:r>
              <a:rPr lang="en-US" altLang="en-US" dirty="0">
                <a:ea typeface="ＭＳ Ｐゴシック" pitchFamily="34" charset="-128"/>
              </a:rPr>
              <a:t>A transportable station should always be ready for emergency deployment, but is not used on a regular basis and is not used at a permanent location</a:t>
            </a:r>
          </a:p>
          <a:p>
            <a:pPr eaLnBrk="1" hangingPunct="1"/>
            <a:r>
              <a:rPr lang="en-US" altLang="en-US" dirty="0">
                <a:ea typeface="ＭＳ Ｐゴシック" pitchFamily="34" charset="-128"/>
              </a:rPr>
              <a:t>Movement at the direction of the CG requires orders via the AUXDATA II process</a:t>
            </a:r>
          </a:p>
          <a:p>
            <a:endParaRPr lang="en-US" dirty="0"/>
          </a:p>
        </p:txBody>
      </p:sp>
      <p:sp>
        <p:nvSpPr>
          <p:cNvPr id="4" name="Slide Number Placeholder 3"/>
          <p:cNvSpPr>
            <a:spLocks noGrp="1"/>
          </p:cNvSpPr>
          <p:nvPr>
            <p:ph type="sldNum" sz="quarter" idx="5"/>
          </p:nvPr>
        </p:nvSpPr>
        <p:spPr/>
        <p:txBody>
          <a:bodyPr/>
          <a:lstStyle/>
          <a:p>
            <a:fld id="{C59B4F3D-7D37-4D42-A414-7EE53A09A065}" type="slidenum">
              <a:rPr lang="en-US" smtClean="0"/>
              <a:t>63</a:t>
            </a:fld>
            <a:endParaRPr lang="en-US" dirty="0"/>
          </a:p>
        </p:txBody>
      </p:sp>
    </p:spTree>
    <p:extLst>
      <p:ext uri="{BB962C8B-B14F-4D97-AF65-F5344CB8AC3E}">
        <p14:creationId xmlns:p14="http://schemas.microsoft.com/office/powerpoint/2010/main" val="31921564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64</a:t>
            </a:fld>
            <a:endParaRPr lang="en-US" altLang="en-US" dirty="0">
              <a:solidFill>
                <a:prstClr val="black"/>
              </a:solidFill>
            </a:endParaRPr>
          </a:p>
        </p:txBody>
      </p:sp>
    </p:spTree>
    <p:extLst>
      <p:ext uri="{BB962C8B-B14F-4D97-AF65-F5344CB8AC3E}">
        <p14:creationId xmlns:p14="http://schemas.microsoft.com/office/powerpoint/2010/main" val="25946062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65</a:t>
            </a:fld>
            <a:endParaRPr lang="en-US" altLang="en-US" dirty="0">
              <a:solidFill>
                <a:prstClr val="black"/>
              </a:solidFill>
            </a:endParaRPr>
          </a:p>
        </p:txBody>
      </p:sp>
    </p:spTree>
    <p:extLst>
      <p:ext uri="{BB962C8B-B14F-4D97-AF65-F5344CB8AC3E}">
        <p14:creationId xmlns:p14="http://schemas.microsoft.com/office/powerpoint/2010/main" val="41062283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Auxiliary and the Sea Scouts identified several benefits to enhancing their partnership including improved Sea Scout training opportunities, enriched Coast Guard and Auxiliary recruiting, and better overall promotion of recreational boating safety among our Nation’s boating public. </a:t>
            </a:r>
          </a:p>
          <a:p>
            <a:endParaRPr lang="en-US" sz="1200" b="0" i="0" u="none" strike="noStrike" kern="1200" baseline="0" dirty="0">
              <a:solidFill>
                <a:schemeClr val="tx1"/>
              </a:solidFill>
              <a:latin typeface="+mn-lt"/>
              <a:ea typeface="+mn-ea"/>
              <a:cs typeface="+mn-cs"/>
            </a:endParaRPr>
          </a:p>
          <a:p>
            <a:r>
              <a:rPr lang="en-US" dirty="0"/>
              <a:t>There are  specific requirements when working with Sea Scouts that need to be followed:  </a:t>
            </a:r>
          </a:p>
          <a:p>
            <a:r>
              <a:rPr lang="en-US" dirty="0"/>
              <a:t>	Consent Forms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Required training </a:t>
            </a:r>
            <a:r>
              <a:rPr lang="en-US" sz="1200" dirty="0"/>
              <a:t>specified training as defined in the SOP</a:t>
            </a:r>
          </a:p>
          <a:p>
            <a:r>
              <a:rPr lang="en-US" dirty="0"/>
              <a:t>	Limitations in participation in SAR activities</a:t>
            </a:r>
          </a:p>
          <a:p>
            <a:r>
              <a:rPr lang="en-US" dirty="0"/>
              <a:t>	Qualifications open to sea scouts </a:t>
            </a:r>
          </a:p>
          <a:p>
            <a:r>
              <a:rPr lang="en-US" dirty="0"/>
              <a:t>Refer to the current Sea Scout </a:t>
            </a:r>
            <a:r>
              <a:rPr lang="en-US" sz="1200" dirty="0"/>
              <a:t>SOP for requirements and details</a:t>
            </a:r>
            <a:endParaRPr lang="en-US" dirty="0"/>
          </a:p>
          <a:p>
            <a:endParaRPr lang="en-US" dirty="0"/>
          </a:p>
        </p:txBody>
      </p:sp>
      <p:sp>
        <p:nvSpPr>
          <p:cNvPr id="4" name="Slide Number Placeholder 3"/>
          <p:cNvSpPr>
            <a:spLocks noGrp="1"/>
          </p:cNvSpPr>
          <p:nvPr>
            <p:ph type="sldNum" sz="quarter" idx="10"/>
          </p:nvPr>
        </p:nvSpPr>
        <p:spPr/>
        <p:txBody>
          <a:bodyPr/>
          <a:lstStyle/>
          <a:p>
            <a:fld id="{97B926F2-FE35-4312-839E-D32EAA8F49DB}" type="slidenum">
              <a:rPr lang="en-US" smtClean="0"/>
              <a:t>66</a:t>
            </a:fld>
            <a:endParaRPr lang="en-US" dirty="0"/>
          </a:p>
        </p:txBody>
      </p:sp>
    </p:spTree>
    <p:extLst>
      <p:ext uri="{BB962C8B-B14F-4D97-AF65-F5344CB8AC3E}">
        <p14:creationId xmlns:p14="http://schemas.microsoft.com/office/powerpoint/2010/main" val="18031599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9B4F3D-7D37-4D42-A414-7EE53A09A065}" type="slidenum">
              <a:rPr lang="en-US" smtClean="0"/>
              <a:t>67</a:t>
            </a:fld>
            <a:endParaRPr lang="en-US" dirty="0"/>
          </a:p>
        </p:txBody>
      </p:sp>
    </p:spTree>
    <p:extLst>
      <p:ext uri="{BB962C8B-B14F-4D97-AF65-F5344CB8AC3E}">
        <p14:creationId xmlns:p14="http://schemas.microsoft.com/office/powerpoint/2010/main" val="12600967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9B4F3D-7D37-4D42-A414-7EE53A09A065}" type="slidenum">
              <a:rPr lang="en-US" smtClean="0"/>
              <a:t>68</a:t>
            </a:fld>
            <a:endParaRPr lang="en-US" dirty="0"/>
          </a:p>
        </p:txBody>
      </p:sp>
    </p:spTree>
    <p:extLst>
      <p:ext uri="{BB962C8B-B14F-4D97-AF65-F5344CB8AC3E}">
        <p14:creationId xmlns:p14="http://schemas.microsoft.com/office/powerpoint/2010/main" val="38637458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40111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263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7</a:t>
            </a:fld>
            <a:endParaRPr lang="en-US" altLang="en-US" dirty="0">
              <a:solidFill>
                <a:prstClr val="black"/>
              </a:solidFill>
            </a:endParaRPr>
          </a:p>
        </p:txBody>
      </p:sp>
    </p:spTree>
    <p:extLst>
      <p:ext uri="{BB962C8B-B14F-4D97-AF65-F5344CB8AC3E}">
        <p14:creationId xmlns:p14="http://schemas.microsoft.com/office/powerpoint/2010/main" val="34765726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118057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Note the word </a:t>
            </a:r>
            <a:r>
              <a:rPr lang="en-US" sz="1400" b="1" dirty="0"/>
              <a:t>CONTINUOUS</a:t>
            </a:r>
            <a:r>
              <a:rPr lang="en-US" baseline="0" dirty="0"/>
              <a:t>. Risk Management must be done throughout the mission not just at the beginning for a GAR score, and just for Surface or Air operations.</a:t>
            </a:r>
          </a:p>
          <a:p>
            <a:endParaRPr lang="en-US" baseline="0" dirty="0"/>
          </a:p>
          <a:p>
            <a:r>
              <a:rPr lang="en-US" baseline="0" dirty="0"/>
              <a:t>The old “you have to go out you don’t have to come back” you may have heard about is no longer acceptable.  You do </a:t>
            </a:r>
            <a:r>
              <a:rPr lang="en-US" b="1" baseline="0" dirty="0"/>
              <a:t>NOT</a:t>
            </a:r>
            <a:r>
              <a:rPr lang="en-US" baseline="0" dirty="0"/>
              <a:t> have to go out and you </a:t>
            </a:r>
            <a:r>
              <a:rPr lang="en-US" b="1" baseline="0" dirty="0"/>
              <a:t>DO</a:t>
            </a:r>
            <a:r>
              <a:rPr lang="en-US" baseline="0" dirty="0"/>
              <a:t> have to come back and come back safely</a:t>
            </a:r>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8</a:t>
            </a:fld>
            <a:endParaRPr lang="en-US" altLang="en-US" dirty="0">
              <a:solidFill>
                <a:prstClr val="black"/>
              </a:solidFill>
            </a:endParaRPr>
          </a:p>
        </p:txBody>
      </p:sp>
    </p:spTree>
    <p:extLst>
      <p:ext uri="{BB962C8B-B14F-4D97-AF65-F5344CB8AC3E}">
        <p14:creationId xmlns:p14="http://schemas.microsoft.com/office/powerpoint/2010/main" val="1867852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 prepared to BRIEFLY comment on what PEACE and STAAR stand for:</a:t>
            </a:r>
          </a:p>
          <a:p>
            <a:r>
              <a:rPr lang="en-US" dirty="0"/>
              <a:t>Planning</a:t>
            </a:r>
          </a:p>
          <a:p>
            <a:r>
              <a:rPr lang="en-US" dirty="0"/>
              <a:t>Event Complexity</a:t>
            </a:r>
          </a:p>
          <a:p>
            <a:r>
              <a:rPr lang="en-US" dirty="0"/>
              <a:t>Asset Selection</a:t>
            </a:r>
          </a:p>
          <a:p>
            <a:r>
              <a:rPr lang="en-US" dirty="0"/>
              <a:t>Communications</a:t>
            </a:r>
          </a:p>
          <a:p>
            <a:r>
              <a:rPr lang="en-US" dirty="0"/>
              <a:t>Environment</a:t>
            </a:r>
          </a:p>
          <a:p>
            <a:endParaRPr lang="en-US" dirty="0"/>
          </a:p>
          <a:p>
            <a:r>
              <a:rPr lang="en-US" dirty="0"/>
              <a:t>Spread out</a:t>
            </a:r>
          </a:p>
          <a:p>
            <a:r>
              <a:rPr lang="en-US" dirty="0"/>
              <a:t>Transfer</a:t>
            </a:r>
          </a:p>
          <a:p>
            <a:r>
              <a:rPr lang="en-US" dirty="0"/>
              <a:t>Avoid</a:t>
            </a:r>
          </a:p>
          <a:p>
            <a:r>
              <a:rPr lang="en-US" dirty="0"/>
              <a:t>Accept</a:t>
            </a:r>
          </a:p>
          <a:p>
            <a:r>
              <a:rPr lang="en-US" dirty="0"/>
              <a:t>Reduce</a:t>
            </a:r>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9</a:t>
            </a:fld>
            <a:endParaRPr lang="en-US" altLang="en-US" dirty="0">
              <a:solidFill>
                <a:prstClr val="black"/>
              </a:solidFill>
            </a:endParaRPr>
          </a:p>
        </p:txBody>
      </p:sp>
    </p:spTree>
    <p:extLst>
      <p:ext uri="{BB962C8B-B14F-4D97-AF65-F5344CB8AC3E}">
        <p14:creationId xmlns:p14="http://schemas.microsoft.com/office/powerpoint/2010/main" val="797470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Even seemingly</a:t>
            </a:r>
            <a:r>
              <a:rPr lang="en-US" baseline="0" dirty="0"/>
              <a:t> simple straight forward operations must still go through a Risk Management process.  If you do it for the small things you will automatically remember to do it for the large ones.  For these ‘simple’ operations start with the question “what could go wrong”, if that does go wrong what will the team do.</a:t>
            </a:r>
          </a:p>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10</a:t>
            </a:fld>
            <a:endParaRPr lang="en-US" altLang="en-US" dirty="0">
              <a:solidFill>
                <a:prstClr val="black"/>
              </a:solidFill>
            </a:endParaRPr>
          </a:p>
        </p:txBody>
      </p:sp>
    </p:spTree>
    <p:extLst>
      <p:ext uri="{BB962C8B-B14F-4D97-AF65-F5344CB8AC3E}">
        <p14:creationId xmlns:p14="http://schemas.microsoft.com/office/powerpoint/2010/main" val="2944225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C63303-B864-48C5-93C7-D9C9677507D7}"/>
              </a:ext>
            </a:extLst>
          </p:cNvPr>
          <p:cNvSpPr>
            <a:spLocks noGrp="1"/>
          </p:cNvSpPr>
          <p:nvPr>
            <p:ph type="ctrTitle" hasCustomPrompt="1"/>
          </p:nvPr>
        </p:nvSpPr>
        <p:spPr>
          <a:xfrm>
            <a:off x="1524000" y="1122363"/>
            <a:ext cx="9144000" cy="2387600"/>
          </a:xfrm>
        </p:spPr>
        <p:txBody>
          <a:bodyPr anchor="b"/>
          <a:lstStyle>
            <a:lvl1pPr algn="ctr">
              <a:defRPr sz="6000">
                <a:solidFill>
                  <a:schemeClr val="accent1">
                    <a:lumMod val="50000"/>
                  </a:schemeClr>
                </a:solidFill>
              </a:defRPr>
            </a:lvl1pPr>
          </a:lstStyle>
          <a:p>
            <a:r>
              <a:rPr lang="en-US" dirty="0"/>
              <a:t>The Title Goes Here</a:t>
            </a:r>
          </a:p>
        </p:txBody>
      </p:sp>
      <p:sp>
        <p:nvSpPr>
          <p:cNvPr id="3" name="Subtitle 2">
            <a:extLst>
              <a:ext uri="{FF2B5EF4-FFF2-40B4-BE49-F238E27FC236}">
                <a16:creationId xmlns="" xmlns:a16="http://schemas.microsoft.com/office/drawing/2014/main" id="{23ABD572-FBC2-40B9-9A10-50356E9A68C9}"/>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61961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045BED2-3353-4639-A999-29CF08C2CC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FBC07E7-B116-4F20-8997-ED83FC5D11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 xmlns:a16="http://schemas.microsoft.com/office/drawing/2014/main" id="{0B576031-1617-45EA-BCBE-242BCF390A7E}"/>
              </a:ext>
            </a:extLst>
          </p:cNvPr>
          <p:cNvSpPr>
            <a:spLocks noGrp="1"/>
          </p:cNvSpPr>
          <p:nvPr>
            <p:ph type="sldNum" sz="quarter" idx="4"/>
          </p:nvPr>
        </p:nvSpPr>
        <p:spPr>
          <a:xfrm>
            <a:off x="11103427" y="6484365"/>
            <a:ext cx="433354" cy="246888"/>
          </a:xfrm>
          <a:prstGeom prst="rect">
            <a:avLst/>
          </a:prstGeom>
        </p:spPr>
        <p:txBody>
          <a:bodyPr/>
          <a:lstStyle>
            <a:lvl1pPr>
              <a:defRPr sz="1000">
                <a:solidFill>
                  <a:schemeClr val="accent1">
                    <a:lumMod val="75000"/>
                  </a:schemeClr>
                </a:solidFill>
              </a:defRPr>
            </a:lvl1pPr>
          </a:lstStyle>
          <a:p>
            <a:pPr algn="r"/>
            <a:fld id="{4FD1BBD8-8B60-4BF0-A64C-234AA9D11932}" type="slidenum">
              <a:rPr lang="en-US" smtClean="0"/>
              <a:pPr algn="r"/>
              <a:t>‹#›</a:t>
            </a:fld>
            <a:endParaRPr lang="en-US" dirty="0"/>
          </a:p>
        </p:txBody>
      </p:sp>
      <p:sp>
        <p:nvSpPr>
          <p:cNvPr id="8" name="Footer Placeholder 4">
            <a:extLst>
              <a:ext uri="{FF2B5EF4-FFF2-40B4-BE49-F238E27FC236}">
                <a16:creationId xmlns="" xmlns:a16="http://schemas.microsoft.com/office/drawing/2014/main" id="{852C9D58-7BE6-43D2-801C-561052AE40AE}"/>
              </a:ext>
            </a:extLst>
          </p:cNvPr>
          <p:cNvSpPr>
            <a:spLocks noGrp="1"/>
          </p:cNvSpPr>
          <p:nvPr>
            <p:ph type="ftr" sz="quarter" idx="3"/>
          </p:nvPr>
        </p:nvSpPr>
        <p:spPr>
          <a:xfrm>
            <a:off x="4038600" y="6356349"/>
            <a:ext cx="4114800" cy="374904"/>
          </a:xfrm>
          <a:prstGeom prst="rect">
            <a:avLst/>
          </a:prstGeom>
        </p:spPr>
        <p:txBody>
          <a:bodyPr anchor="b" anchorCtr="0"/>
          <a:lstStyle>
            <a:lvl1pPr algn="ctr">
              <a:defRPr sz="1400">
                <a:solidFill>
                  <a:schemeClr val="accent1">
                    <a:lumMod val="75000"/>
                  </a:schemeClr>
                </a:solidFill>
              </a:defRPr>
            </a:lvl1pPr>
          </a:lstStyle>
          <a:p>
            <a:r>
              <a:rPr lang="en-US"/>
              <a:t>Response Directorate - Telecommunications Division</a:t>
            </a:r>
            <a:endParaRPr lang="en-US" dirty="0"/>
          </a:p>
        </p:txBody>
      </p:sp>
    </p:spTree>
    <p:extLst>
      <p:ext uri="{BB962C8B-B14F-4D97-AF65-F5344CB8AC3E}">
        <p14:creationId xmlns:p14="http://schemas.microsoft.com/office/powerpoint/2010/main" val="76883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2B4292-CEA8-4F9A-9EC6-051EC86017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404ED1A-4949-41D3-B876-00BD41EF3492}"/>
              </a:ext>
            </a:extLst>
          </p:cNvPr>
          <p:cNvSpPr>
            <a:spLocks noGrp="1"/>
          </p:cNvSpPr>
          <p:nvPr>
            <p:ph idx="1"/>
          </p:nvPr>
        </p:nvSpPr>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 xmlns:a16="http://schemas.microsoft.com/office/drawing/2014/main" id="{DA0D2621-8212-46AA-9DD4-5CFC51EDBBF9}"/>
              </a:ext>
            </a:extLst>
          </p:cNvPr>
          <p:cNvSpPr>
            <a:spLocks noGrp="1"/>
          </p:cNvSpPr>
          <p:nvPr>
            <p:ph type="sldNum" sz="quarter" idx="4"/>
          </p:nvPr>
        </p:nvSpPr>
        <p:spPr>
          <a:xfrm>
            <a:off x="11103427" y="6484365"/>
            <a:ext cx="433354" cy="246888"/>
          </a:xfrm>
          <a:prstGeom prst="rect">
            <a:avLst/>
          </a:prstGeom>
        </p:spPr>
        <p:txBody>
          <a:bodyPr/>
          <a:lstStyle>
            <a:lvl1pPr>
              <a:defRPr sz="1000">
                <a:solidFill>
                  <a:schemeClr val="accent1">
                    <a:lumMod val="75000"/>
                  </a:schemeClr>
                </a:solidFill>
              </a:defRPr>
            </a:lvl1pPr>
          </a:lstStyle>
          <a:p>
            <a:pPr algn="r"/>
            <a:fld id="{4FD1BBD8-8B60-4BF0-A64C-234AA9D11932}" type="slidenum">
              <a:rPr lang="en-US" smtClean="0"/>
              <a:pPr algn="r"/>
              <a:t>‹#›</a:t>
            </a:fld>
            <a:endParaRPr lang="en-US" dirty="0"/>
          </a:p>
        </p:txBody>
      </p:sp>
      <p:sp>
        <p:nvSpPr>
          <p:cNvPr id="13" name="Footer Placeholder 4">
            <a:extLst>
              <a:ext uri="{FF2B5EF4-FFF2-40B4-BE49-F238E27FC236}">
                <a16:creationId xmlns="" xmlns:a16="http://schemas.microsoft.com/office/drawing/2014/main" id="{A927989E-DA83-4110-99D6-DFC6DF14E33E}"/>
              </a:ext>
            </a:extLst>
          </p:cNvPr>
          <p:cNvSpPr>
            <a:spLocks noGrp="1"/>
          </p:cNvSpPr>
          <p:nvPr>
            <p:ph type="ftr" sz="quarter" idx="3"/>
          </p:nvPr>
        </p:nvSpPr>
        <p:spPr>
          <a:xfrm>
            <a:off x="4038600" y="6356349"/>
            <a:ext cx="4114800" cy="374904"/>
          </a:xfrm>
          <a:prstGeom prst="rect">
            <a:avLst/>
          </a:prstGeom>
        </p:spPr>
        <p:txBody>
          <a:bodyPr anchor="b" anchorCtr="0"/>
          <a:lstStyle>
            <a:lvl1pPr algn="ctr">
              <a:defRPr sz="1400">
                <a:solidFill>
                  <a:schemeClr val="accent1">
                    <a:lumMod val="75000"/>
                  </a:schemeClr>
                </a:solidFill>
              </a:defRPr>
            </a:lvl1pPr>
          </a:lstStyle>
          <a:p>
            <a:r>
              <a:rPr lang="en-US"/>
              <a:t>Response Directorate - Telecommunications Division</a:t>
            </a:r>
            <a:endParaRPr lang="en-US" dirty="0"/>
          </a:p>
        </p:txBody>
      </p:sp>
    </p:spTree>
    <p:extLst>
      <p:ext uri="{BB962C8B-B14F-4D97-AF65-F5344CB8AC3E}">
        <p14:creationId xmlns:p14="http://schemas.microsoft.com/office/powerpoint/2010/main" val="1419598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DF81ED-1429-42B5-9EEF-45894070E5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7448770-477F-468A-BFB7-23E2E766FB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 xmlns:a16="http://schemas.microsoft.com/office/drawing/2014/main" id="{E0E5351D-B486-46EE-A524-CD04E36E1E06}"/>
              </a:ext>
            </a:extLst>
          </p:cNvPr>
          <p:cNvSpPr>
            <a:spLocks noGrp="1"/>
          </p:cNvSpPr>
          <p:nvPr>
            <p:ph type="sldNum" sz="quarter" idx="4"/>
          </p:nvPr>
        </p:nvSpPr>
        <p:spPr>
          <a:xfrm>
            <a:off x="11103427" y="6484365"/>
            <a:ext cx="433354" cy="246888"/>
          </a:xfrm>
          <a:prstGeom prst="rect">
            <a:avLst/>
          </a:prstGeom>
        </p:spPr>
        <p:txBody>
          <a:bodyPr/>
          <a:lstStyle>
            <a:lvl1pPr>
              <a:defRPr sz="1000">
                <a:solidFill>
                  <a:schemeClr val="accent1">
                    <a:lumMod val="75000"/>
                  </a:schemeClr>
                </a:solidFill>
              </a:defRPr>
            </a:lvl1pPr>
          </a:lstStyle>
          <a:p>
            <a:pPr algn="r"/>
            <a:fld id="{4FD1BBD8-8B60-4BF0-A64C-234AA9D11932}" type="slidenum">
              <a:rPr lang="en-US" smtClean="0"/>
              <a:pPr algn="r"/>
              <a:t>‹#›</a:t>
            </a:fld>
            <a:endParaRPr lang="en-US" dirty="0"/>
          </a:p>
        </p:txBody>
      </p:sp>
      <p:sp>
        <p:nvSpPr>
          <p:cNvPr id="8" name="Footer Placeholder 4">
            <a:extLst>
              <a:ext uri="{FF2B5EF4-FFF2-40B4-BE49-F238E27FC236}">
                <a16:creationId xmlns="" xmlns:a16="http://schemas.microsoft.com/office/drawing/2014/main" id="{FEF98B9B-BA52-43EA-9D17-9086D9940DDB}"/>
              </a:ext>
            </a:extLst>
          </p:cNvPr>
          <p:cNvSpPr>
            <a:spLocks noGrp="1"/>
          </p:cNvSpPr>
          <p:nvPr>
            <p:ph type="ftr" sz="quarter" idx="3"/>
          </p:nvPr>
        </p:nvSpPr>
        <p:spPr>
          <a:xfrm>
            <a:off x="4038600" y="6356349"/>
            <a:ext cx="4114800" cy="374904"/>
          </a:xfrm>
          <a:prstGeom prst="rect">
            <a:avLst/>
          </a:prstGeom>
        </p:spPr>
        <p:txBody>
          <a:bodyPr anchor="b" anchorCtr="0"/>
          <a:lstStyle>
            <a:lvl1pPr algn="ctr">
              <a:defRPr sz="1400">
                <a:solidFill>
                  <a:schemeClr val="accent1">
                    <a:lumMod val="75000"/>
                  </a:schemeClr>
                </a:solidFill>
              </a:defRPr>
            </a:lvl1pPr>
          </a:lstStyle>
          <a:p>
            <a:r>
              <a:rPr lang="en-US"/>
              <a:t>Response Directorate - Telecommunications Division</a:t>
            </a:r>
            <a:endParaRPr lang="en-US" dirty="0"/>
          </a:p>
        </p:txBody>
      </p:sp>
    </p:spTree>
    <p:extLst>
      <p:ext uri="{BB962C8B-B14F-4D97-AF65-F5344CB8AC3E}">
        <p14:creationId xmlns:p14="http://schemas.microsoft.com/office/powerpoint/2010/main" val="2820628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89365A-B822-45E4-A37D-E2A0ED064C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4562CC8-0232-4C04-A721-C2F504380050}"/>
              </a:ext>
            </a:extLst>
          </p:cNvPr>
          <p:cNvSpPr>
            <a:spLocks noGrp="1"/>
          </p:cNvSpPr>
          <p:nvPr>
            <p:ph sz="half" idx="1"/>
          </p:nvPr>
        </p:nvSpPr>
        <p:spPr>
          <a:xfrm>
            <a:off x="838200" y="1825625"/>
            <a:ext cx="5181600" cy="4351338"/>
          </a:xfrm>
        </p:spPr>
        <p:txBody>
          <a:bodyPr/>
          <a:lstStyle>
            <a:lvl1pPr>
              <a:defRPr>
                <a:solidFill>
                  <a:schemeClr val="accent1">
                    <a:lumMod val="7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 xmlns:a16="http://schemas.microsoft.com/office/drawing/2014/main" id="{EA1B7F60-4ADF-4604-9A87-3557D94E223A}"/>
              </a:ext>
            </a:extLst>
          </p:cNvPr>
          <p:cNvSpPr>
            <a:spLocks noGrp="1"/>
          </p:cNvSpPr>
          <p:nvPr>
            <p:ph sz="half" idx="2"/>
          </p:nvPr>
        </p:nvSpPr>
        <p:spPr>
          <a:xfrm>
            <a:off x="6172200" y="1825625"/>
            <a:ext cx="5181600" cy="4351338"/>
          </a:xfrm>
        </p:spPr>
        <p:txBody>
          <a:bodyPr/>
          <a:lstStyle>
            <a:lvl1pPr>
              <a:defRPr>
                <a:solidFill>
                  <a:schemeClr val="accent1">
                    <a:lumMod val="7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 xmlns:a16="http://schemas.microsoft.com/office/drawing/2014/main" id="{0DD34E23-4D29-450A-81D3-21CAA906F5C4}"/>
              </a:ext>
            </a:extLst>
          </p:cNvPr>
          <p:cNvSpPr>
            <a:spLocks noGrp="1"/>
          </p:cNvSpPr>
          <p:nvPr>
            <p:ph type="sldNum" sz="quarter" idx="4"/>
          </p:nvPr>
        </p:nvSpPr>
        <p:spPr>
          <a:xfrm>
            <a:off x="11103427" y="6484365"/>
            <a:ext cx="433354" cy="246888"/>
          </a:xfrm>
          <a:prstGeom prst="rect">
            <a:avLst/>
          </a:prstGeom>
        </p:spPr>
        <p:txBody>
          <a:bodyPr/>
          <a:lstStyle>
            <a:lvl1pPr>
              <a:defRPr sz="1000">
                <a:solidFill>
                  <a:schemeClr val="accent1">
                    <a:lumMod val="75000"/>
                  </a:schemeClr>
                </a:solidFill>
              </a:defRPr>
            </a:lvl1pPr>
          </a:lstStyle>
          <a:p>
            <a:pPr algn="r"/>
            <a:fld id="{4FD1BBD8-8B60-4BF0-A64C-234AA9D11932}" type="slidenum">
              <a:rPr lang="en-US" smtClean="0"/>
              <a:pPr algn="r"/>
              <a:t>‹#›</a:t>
            </a:fld>
            <a:endParaRPr lang="en-US" dirty="0"/>
          </a:p>
        </p:txBody>
      </p:sp>
      <p:sp>
        <p:nvSpPr>
          <p:cNvPr id="12" name="Footer Placeholder 4">
            <a:extLst>
              <a:ext uri="{FF2B5EF4-FFF2-40B4-BE49-F238E27FC236}">
                <a16:creationId xmlns="" xmlns:a16="http://schemas.microsoft.com/office/drawing/2014/main" id="{437E6298-1F7A-468A-A08B-B9E47034A79D}"/>
              </a:ext>
            </a:extLst>
          </p:cNvPr>
          <p:cNvSpPr>
            <a:spLocks noGrp="1"/>
          </p:cNvSpPr>
          <p:nvPr>
            <p:ph type="ftr" sz="quarter" idx="3"/>
          </p:nvPr>
        </p:nvSpPr>
        <p:spPr>
          <a:xfrm>
            <a:off x="4038600" y="6356349"/>
            <a:ext cx="4114800" cy="374904"/>
          </a:xfrm>
          <a:prstGeom prst="rect">
            <a:avLst/>
          </a:prstGeom>
        </p:spPr>
        <p:txBody>
          <a:bodyPr anchor="b" anchorCtr="0"/>
          <a:lstStyle>
            <a:lvl1pPr algn="ctr">
              <a:defRPr sz="1400">
                <a:solidFill>
                  <a:schemeClr val="accent1">
                    <a:lumMod val="75000"/>
                  </a:schemeClr>
                </a:solidFill>
              </a:defRPr>
            </a:lvl1pPr>
          </a:lstStyle>
          <a:p>
            <a:r>
              <a:rPr lang="en-US"/>
              <a:t>Response Directorate - Telecommunications Division</a:t>
            </a:r>
            <a:endParaRPr lang="en-US" dirty="0"/>
          </a:p>
        </p:txBody>
      </p:sp>
    </p:spTree>
    <p:extLst>
      <p:ext uri="{BB962C8B-B14F-4D97-AF65-F5344CB8AC3E}">
        <p14:creationId xmlns:p14="http://schemas.microsoft.com/office/powerpoint/2010/main" val="270542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A61CEA-A3D7-4F34-A479-879735E5C8DE}"/>
              </a:ext>
            </a:extLst>
          </p:cNvPr>
          <p:cNvSpPr>
            <a:spLocks noGrp="1"/>
          </p:cNvSpPr>
          <p:nvPr>
            <p:ph type="title"/>
          </p:nvPr>
        </p:nvSpPr>
        <p:spPr/>
        <p:txBody>
          <a:bodyPr/>
          <a:lstStyle/>
          <a:p>
            <a:r>
              <a:rPr lang="en-US"/>
              <a:t>Click to edit Master title style</a:t>
            </a:r>
          </a:p>
        </p:txBody>
      </p:sp>
      <p:sp>
        <p:nvSpPr>
          <p:cNvPr id="5" name="Slide Number Placeholder 5">
            <a:extLst>
              <a:ext uri="{FF2B5EF4-FFF2-40B4-BE49-F238E27FC236}">
                <a16:creationId xmlns="" xmlns:a16="http://schemas.microsoft.com/office/drawing/2014/main" id="{FF9097A7-B5B5-4D6B-8C81-14E77ACBB6AA}"/>
              </a:ext>
            </a:extLst>
          </p:cNvPr>
          <p:cNvSpPr>
            <a:spLocks noGrp="1"/>
          </p:cNvSpPr>
          <p:nvPr>
            <p:ph type="sldNum" sz="quarter" idx="4"/>
          </p:nvPr>
        </p:nvSpPr>
        <p:spPr>
          <a:xfrm>
            <a:off x="11103427" y="6484365"/>
            <a:ext cx="433354" cy="246888"/>
          </a:xfrm>
          <a:prstGeom prst="rect">
            <a:avLst/>
          </a:prstGeom>
        </p:spPr>
        <p:txBody>
          <a:bodyPr/>
          <a:lstStyle>
            <a:lvl1pPr>
              <a:defRPr sz="1000">
                <a:solidFill>
                  <a:schemeClr val="accent1">
                    <a:lumMod val="75000"/>
                  </a:schemeClr>
                </a:solidFill>
              </a:defRPr>
            </a:lvl1pPr>
          </a:lstStyle>
          <a:p>
            <a:pPr algn="r"/>
            <a:fld id="{4FD1BBD8-8B60-4BF0-A64C-234AA9D11932}" type="slidenum">
              <a:rPr lang="en-US" smtClean="0"/>
              <a:pPr algn="r"/>
              <a:t>‹#›</a:t>
            </a:fld>
            <a:endParaRPr lang="en-US" dirty="0"/>
          </a:p>
        </p:txBody>
      </p:sp>
      <p:sp>
        <p:nvSpPr>
          <p:cNvPr id="6" name="Footer Placeholder 4">
            <a:extLst>
              <a:ext uri="{FF2B5EF4-FFF2-40B4-BE49-F238E27FC236}">
                <a16:creationId xmlns="" xmlns:a16="http://schemas.microsoft.com/office/drawing/2014/main" id="{2CB1BC11-D5AA-4EE0-9113-2045BD66D852}"/>
              </a:ext>
            </a:extLst>
          </p:cNvPr>
          <p:cNvSpPr>
            <a:spLocks noGrp="1"/>
          </p:cNvSpPr>
          <p:nvPr>
            <p:ph type="ftr" sz="quarter" idx="3"/>
          </p:nvPr>
        </p:nvSpPr>
        <p:spPr>
          <a:xfrm>
            <a:off x="4038600" y="6356349"/>
            <a:ext cx="4114800" cy="374904"/>
          </a:xfrm>
          <a:prstGeom prst="rect">
            <a:avLst/>
          </a:prstGeom>
        </p:spPr>
        <p:txBody>
          <a:bodyPr anchor="b" anchorCtr="0"/>
          <a:lstStyle>
            <a:lvl1pPr algn="ctr">
              <a:defRPr sz="1400">
                <a:solidFill>
                  <a:schemeClr val="accent1">
                    <a:lumMod val="75000"/>
                  </a:schemeClr>
                </a:solidFill>
              </a:defRPr>
            </a:lvl1pPr>
          </a:lstStyle>
          <a:p>
            <a:r>
              <a:rPr lang="en-US"/>
              <a:t>Response Directorate - Telecommunications Division</a:t>
            </a:r>
            <a:endParaRPr lang="en-US" dirty="0"/>
          </a:p>
        </p:txBody>
      </p:sp>
    </p:spTree>
    <p:extLst>
      <p:ext uri="{BB962C8B-B14F-4D97-AF65-F5344CB8AC3E}">
        <p14:creationId xmlns:p14="http://schemas.microsoft.com/office/powerpoint/2010/main" val="3615175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5C987492-D025-44CF-A82F-54CF79AC9B9E}"/>
              </a:ext>
            </a:extLst>
          </p:cNvPr>
          <p:cNvSpPr/>
          <p:nvPr userDrawn="1"/>
        </p:nvSpPr>
        <p:spPr>
          <a:xfrm>
            <a:off x="0" y="0"/>
            <a:ext cx="12192000" cy="25769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 xmlns:a16="http://schemas.microsoft.com/office/drawing/2014/main" id="{4E8B09F6-52EC-4148-94AF-A986A0E67F73}"/>
              </a:ext>
            </a:extLst>
          </p:cNvPr>
          <p:cNvSpPr>
            <a:spLocks noGrp="1"/>
          </p:cNvSpPr>
          <p:nvPr>
            <p:ph type="sldNum" sz="quarter" idx="4"/>
          </p:nvPr>
        </p:nvSpPr>
        <p:spPr>
          <a:xfrm>
            <a:off x="11103427" y="6484365"/>
            <a:ext cx="433354" cy="246888"/>
          </a:xfrm>
          <a:prstGeom prst="rect">
            <a:avLst/>
          </a:prstGeom>
        </p:spPr>
        <p:txBody>
          <a:bodyPr/>
          <a:lstStyle>
            <a:lvl1pPr>
              <a:defRPr sz="1000">
                <a:solidFill>
                  <a:schemeClr val="accent1">
                    <a:lumMod val="75000"/>
                  </a:schemeClr>
                </a:solidFill>
              </a:defRPr>
            </a:lvl1pPr>
          </a:lstStyle>
          <a:p>
            <a:pPr algn="r"/>
            <a:fld id="{4FD1BBD8-8B60-4BF0-A64C-234AA9D11932}" type="slidenum">
              <a:rPr lang="en-US" smtClean="0"/>
              <a:pPr algn="r"/>
              <a:t>‹#›</a:t>
            </a:fld>
            <a:endParaRPr lang="en-US" dirty="0"/>
          </a:p>
        </p:txBody>
      </p:sp>
      <p:sp>
        <p:nvSpPr>
          <p:cNvPr id="8" name="Footer Placeholder 4">
            <a:extLst>
              <a:ext uri="{FF2B5EF4-FFF2-40B4-BE49-F238E27FC236}">
                <a16:creationId xmlns="" xmlns:a16="http://schemas.microsoft.com/office/drawing/2014/main" id="{A075B3AA-6F6F-4998-93CB-FCBFA8665F17}"/>
              </a:ext>
            </a:extLst>
          </p:cNvPr>
          <p:cNvSpPr>
            <a:spLocks noGrp="1"/>
          </p:cNvSpPr>
          <p:nvPr>
            <p:ph type="ftr" sz="quarter" idx="3"/>
          </p:nvPr>
        </p:nvSpPr>
        <p:spPr>
          <a:xfrm>
            <a:off x="4038600" y="6356349"/>
            <a:ext cx="4114800" cy="374904"/>
          </a:xfrm>
          <a:prstGeom prst="rect">
            <a:avLst/>
          </a:prstGeom>
        </p:spPr>
        <p:txBody>
          <a:bodyPr anchor="b" anchorCtr="0"/>
          <a:lstStyle>
            <a:lvl1pPr algn="ctr">
              <a:defRPr sz="1400">
                <a:solidFill>
                  <a:schemeClr val="accent1">
                    <a:lumMod val="75000"/>
                  </a:schemeClr>
                </a:solidFill>
              </a:defRPr>
            </a:lvl1pPr>
          </a:lstStyle>
          <a:p>
            <a:r>
              <a:rPr lang="en-US"/>
              <a:t>Response Directorate - Telecommunications Division</a:t>
            </a:r>
            <a:endParaRPr lang="en-US" dirty="0"/>
          </a:p>
        </p:txBody>
      </p:sp>
    </p:spTree>
    <p:extLst>
      <p:ext uri="{BB962C8B-B14F-4D97-AF65-F5344CB8AC3E}">
        <p14:creationId xmlns:p14="http://schemas.microsoft.com/office/powerpoint/2010/main" val="1138863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0F57D0-C1ED-4293-B65D-337AAA09F7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ADB3EEF-055E-4609-A4C8-998F43494A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77A98F8-A67D-4CCC-B233-FF732EEA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5">
            <a:extLst>
              <a:ext uri="{FF2B5EF4-FFF2-40B4-BE49-F238E27FC236}">
                <a16:creationId xmlns="" xmlns:a16="http://schemas.microsoft.com/office/drawing/2014/main" id="{938A0268-F270-4569-9338-5BE7CE297556}"/>
              </a:ext>
            </a:extLst>
          </p:cNvPr>
          <p:cNvSpPr>
            <a:spLocks noGrp="1"/>
          </p:cNvSpPr>
          <p:nvPr>
            <p:ph type="sldNum" sz="quarter" idx="4"/>
          </p:nvPr>
        </p:nvSpPr>
        <p:spPr>
          <a:xfrm>
            <a:off x="11103427" y="6484365"/>
            <a:ext cx="433354" cy="246888"/>
          </a:xfrm>
          <a:prstGeom prst="rect">
            <a:avLst/>
          </a:prstGeom>
        </p:spPr>
        <p:txBody>
          <a:bodyPr/>
          <a:lstStyle>
            <a:lvl1pPr>
              <a:defRPr sz="1000">
                <a:solidFill>
                  <a:schemeClr val="accent1">
                    <a:lumMod val="75000"/>
                  </a:schemeClr>
                </a:solidFill>
              </a:defRPr>
            </a:lvl1pPr>
          </a:lstStyle>
          <a:p>
            <a:pPr algn="r"/>
            <a:fld id="{4FD1BBD8-8B60-4BF0-A64C-234AA9D11932}" type="slidenum">
              <a:rPr lang="en-US" smtClean="0"/>
              <a:pPr algn="r"/>
              <a:t>‹#›</a:t>
            </a:fld>
            <a:endParaRPr lang="en-US" dirty="0"/>
          </a:p>
        </p:txBody>
      </p:sp>
      <p:sp>
        <p:nvSpPr>
          <p:cNvPr id="9" name="Footer Placeholder 4">
            <a:extLst>
              <a:ext uri="{FF2B5EF4-FFF2-40B4-BE49-F238E27FC236}">
                <a16:creationId xmlns="" xmlns:a16="http://schemas.microsoft.com/office/drawing/2014/main" id="{06A69BF6-3C27-4D0E-8BDE-99A4727C01C9}"/>
              </a:ext>
            </a:extLst>
          </p:cNvPr>
          <p:cNvSpPr>
            <a:spLocks noGrp="1"/>
          </p:cNvSpPr>
          <p:nvPr>
            <p:ph type="ftr" sz="quarter" idx="3"/>
          </p:nvPr>
        </p:nvSpPr>
        <p:spPr>
          <a:xfrm>
            <a:off x="4038600" y="6356349"/>
            <a:ext cx="4114800" cy="374904"/>
          </a:xfrm>
          <a:prstGeom prst="rect">
            <a:avLst/>
          </a:prstGeom>
        </p:spPr>
        <p:txBody>
          <a:bodyPr anchor="b" anchorCtr="0"/>
          <a:lstStyle>
            <a:lvl1pPr algn="ctr">
              <a:defRPr sz="1400">
                <a:solidFill>
                  <a:schemeClr val="accent1">
                    <a:lumMod val="75000"/>
                  </a:schemeClr>
                </a:solidFill>
              </a:defRPr>
            </a:lvl1pPr>
          </a:lstStyle>
          <a:p>
            <a:r>
              <a:rPr lang="en-US"/>
              <a:t>Response Directorate - Telecommunications Division</a:t>
            </a:r>
            <a:endParaRPr lang="en-US" dirty="0"/>
          </a:p>
        </p:txBody>
      </p:sp>
    </p:spTree>
    <p:extLst>
      <p:ext uri="{BB962C8B-B14F-4D97-AF65-F5344CB8AC3E}">
        <p14:creationId xmlns:p14="http://schemas.microsoft.com/office/powerpoint/2010/main" val="2413659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127020-F6C5-4076-9EAE-4B87587B58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3D23AE4-DB79-43FB-A5BA-D16BE2A8DE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 xmlns:a16="http://schemas.microsoft.com/office/drawing/2014/main" id="{7323C102-7DB6-4AA8-8DD9-ECE8D7F752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 xmlns:a16="http://schemas.microsoft.com/office/drawing/2014/main" id="{591A3604-3363-4040-BFD2-0919D1339CC3}"/>
              </a:ext>
            </a:extLst>
          </p:cNvPr>
          <p:cNvSpPr>
            <a:spLocks noGrp="1"/>
          </p:cNvSpPr>
          <p:nvPr>
            <p:ph type="sldNum" sz="quarter" idx="4"/>
          </p:nvPr>
        </p:nvSpPr>
        <p:spPr>
          <a:xfrm>
            <a:off x="11103427" y="6484365"/>
            <a:ext cx="433354" cy="246888"/>
          </a:xfrm>
          <a:prstGeom prst="rect">
            <a:avLst/>
          </a:prstGeom>
        </p:spPr>
        <p:txBody>
          <a:bodyPr/>
          <a:lstStyle>
            <a:lvl1pPr>
              <a:defRPr sz="1000">
                <a:solidFill>
                  <a:schemeClr val="accent1">
                    <a:lumMod val="75000"/>
                  </a:schemeClr>
                </a:solidFill>
              </a:defRPr>
            </a:lvl1pPr>
          </a:lstStyle>
          <a:p>
            <a:pPr algn="r"/>
            <a:fld id="{4FD1BBD8-8B60-4BF0-A64C-234AA9D11932}" type="slidenum">
              <a:rPr lang="en-US" smtClean="0"/>
              <a:pPr algn="r"/>
              <a:t>‹#›</a:t>
            </a:fld>
            <a:endParaRPr lang="en-US" dirty="0"/>
          </a:p>
        </p:txBody>
      </p:sp>
      <p:sp>
        <p:nvSpPr>
          <p:cNvPr id="10" name="Footer Placeholder 4">
            <a:extLst>
              <a:ext uri="{FF2B5EF4-FFF2-40B4-BE49-F238E27FC236}">
                <a16:creationId xmlns="" xmlns:a16="http://schemas.microsoft.com/office/drawing/2014/main" id="{3F4676EB-A893-4E34-BC80-826700C3285A}"/>
              </a:ext>
            </a:extLst>
          </p:cNvPr>
          <p:cNvSpPr>
            <a:spLocks noGrp="1"/>
          </p:cNvSpPr>
          <p:nvPr>
            <p:ph type="ftr" sz="quarter" idx="3"/>
          </p:nvPr>
        </p:nvSpPr>
        <p:spPr>
          <a:xfrm>
            <a:off x="4038600" y="6356349"/>
            <a:ext cx="4114800" cy="374904"/>
          </a:xfrm>
          <a:prstGeom prst="rect">
            <a:avLst/>
          </a:prstGeom>
        </p:spPr>
        <p:txBody>
          <a:bodyPr anchor="b" anchorCtr="0"/>
          <a:lstStyle>
            <a:lvl1pPr algn="ctr">
              <a:defRPr sz="1400">
                <a:solidFill>
                  <a:schemeClr val="accent1">
                    <a:lumMod val="75000"/>
                  </a:schemeClr>
                </a:solidFill>
              </a:defRPr>
            </a:lvl1pPr>
          </a:lstStyle>
          <a:p>
            <a:r>
              <a:rPr lang="en-US"/>
              <a:t>Response Directorate - Telecommunications Division</a:t>
            </a:r>
            <a:endParaRPr lang="en-US" dirty="0"/>
          </a:p>
        </p:txBody>
      </p:sp>
    </p:spTree>
    <p:extLst>
      <p:ext uri="{BB962C8B-B14F-4D97-AF65-F5344CB8AC3E}">
        <p14:creationId xmlns:p14="http://schemas.microsoft.com/office/powerpoint/2010/main" val="3441830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ACD8E4-A58B-475B-8509-ED7092CA70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566EFD8-E7F8-4531-BBA5-EFBC7E9DCB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 xmlns:a16="http://schemas.microsoft.com/office/drawing/2014/main" id="{9D27B226-B9CA-4EFF-BB7E-00FE74078532}"/>
              </a:ext>
            </a:extLst>
          </p:cNvPr>
          <p:cNvSpPr>
            <a:spLocks noGrp="1"/>
          </p:cNvSpPr>
          <p:nvPr>
            <p:ph type="sldNum" sz="quarter" idx="4"/>
          </p:nvPr>
        </p:nvSpPr>
        <p:spPr>
          <a:xfrm>
            <a:off x="11103427" y="6484365"/>
            <a:ext cx="433354" cy="246888"/>
          </a:xfrm>
          <a:prstGeom prst="rect">
            <a:avLst/>
          </a:prstGeom>
        </p:spPr>
        <p:txBody>
          <a:bodyPr/>
          <a:lstStyle>
            <a:lvl1pPr>
              <a:defRPr sz="1000">
                <a:solidFill>
                  <a:schemeClr val="accent1">
                    <a:lumMod val="75000"/>
                  </a:schemeClr>
                </a:solidFill>
              </a:defRPr>
            </a:lvl1pPr>
          </a:lstStyle>
          <a:p>
            <a:pPr algn="r"/>
            <a:fld id="{4FD1BBD8-8B60-4BF0-A64C-234AA9D11932}" type="slidenum">
              <a:rPr lang="en-US" smtClean="0"/>
              <a:pPr algn="r"/>
              <a:t>‹#›</a:t>
            </a:fld>
            <a:endParaRPr lang="en-US" dirty="0"/>
          </a:p>
        </p:txBody>
      </p:sp>
      <p:sp>
        <p:nvSpPr>
          <p:cNvPr id="8" name="Footer Placeholder 4">
            <a:extLst>
              <a:ext uri="{FF2B5EF4-FFF2-40B4-BE49-F238E27FC236}">
                <a16:creationId xmlns="" xmlns:a16="http://schemas.microsoft.com/office/drawing/2014/main" id="{A3EB9087-8B94-485C-8DFA-B8280DFF315F}"/>
              </a:ext>
            </a:extLst>
          </p:cNvPr>
          <p:cNvSpPr>
            <a:spLocks noGrp="1"/>
          </p:cNvSpPr>
          <p:nvPr>
            <p:ph type="ftr" sz="quarter" idx="3"/>
          </p:nvPr>
        </p:nvSpPr>
        <p:spPr>
          <a:xfrm>
            <a:off x="4038600" y="6356349"/>
            <a:ext cx="4114800" cy="374904"/>
          </a:xfrm>
          <a:prstGeom prst="rect">
            <a:avLst/>
          </a:prstGeom>
        </p:spPr>
        <p:txBody>
          <a:bodyPr anchor="b" anchorCtr="0"/>
          <a:lstStyle>
            <a:lvl1pPr algn="ctr">
              <a:defRPr sz="1400">
                <a:solidFill>
                  <a:schemeClr val="accent1">
                    <a:lumMod val="75000"/>
                  </a:schemeClr>
                </a:solidFill>
              </a:defRPr>
            </a:lvl1pPr>
          </a:lstStyle>
          <a:p>
            <a:r>
              <a:rPr lang="en-US"/>
              <a:t>Response Directorate - Telecommunications Division</a:t>
            </a:r>
            <a:endParaRPr lang="en-US" dirty="0"/>
          </a:p>
        </p:txBody>
      </p:sp>
    </p:spTree>
    <p:extLst>
      <p:ext uri="{BB962C8B-B14F-4D97-AF65-F5344CB8AC3E}">
        <p14:creationId xmlns:p14="http://schemas.microsoft.com/office/powerpoint/2010/main" val="3437680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9578311-FE18-490A-BDBF-4077E192D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9A3D32E3-8736-4897-B7C6-862D438A73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 xmlns:a16="http://schemas.microsoft.com/office/drawing/2014/main" id="{FB7CC6E5-22A4-40A6-819B-42A8BDBEF7D8}"/>
              </a:ext>
            </a:extLst>
          </p:cNvPr>
          <p:cNvSpPr/>
          <p:nvPr userDrawn="1"/>
        </p:nvSpPr>
        <p:spPr>
          <a:xfrm>
            <a:off x="0" y="0"/>
            <a:ext cx="12192000" cy="257695"/>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37DEA018-0E99-4A3A-9937-1E5955A55452}"/>
              </a:ext>
            </a:extLst>
          </p:cNvPr>
          <p:cNvSpPr/>
          <p:nvPr userDrawn="1"/>
        </p:nvSpPr>
        <p:spPr>
          <a:xfrm>
            <a:off x="0" y="257695"/>
            <a:ext cx="12192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pic>
        <p:nvPicPr>
          <p:cNvPr id="10" name="Picture 9" descr="A picture containing text&#10;&#10;Description automatically generated">
            <a:extLst>
              <a:ext uri="{FF2B5EF4-FFF2-40B4-BE49-F238E27FC236}">
                <a16:creationId xmlns="" xmlns:a16="http://schemas.microsoft.com/office/drawing/2014/main" id="{F7C3B2C9-33EB-47F9-8287-2037656D9AFC}"/>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240958" y="6357977"/>
            <a:ext cx="1194484" cy="373276"/>
          </a:xfrm>
          <a:prstGeom prst="rect">
            <a:avLst/>
          </a:prstGeom>
        </p:spPr>
      </p:pic>
      <p:sp>
        <p:nvSpPr>
          <p:cNvPr id="15" name="TextBox 14">
            <a:extLst>
              <a:ext uri="{FF2B5EF4-FFF2-40B4-BE49-F238E27FC236}">
                <a16:creationId xmlns="" xmlns:a16="http://schemas.microsoft.com/office/drawing/2014/main" id="{9C2F22D2-EC39-4A5B-8B7C-B70E1BE054D9}"/>
              </a:ext>
            </a:extLst>
          </p:cNvPr>
          <p:cNvSpPr txBox="1"/>
          <p:nvPr userDrawn="1"/>
        </p:nvSpPr>
        <p:spPr>
          <a:xfrm>
            <a:off x="8509447" y="6485032"/>
            <a:ext cx="2593980" cy="246221"/>
          </a:xfrm>
          <a:prstGeom prst="rect">
            <a:avLst/>
          </a:prstGeom>
          <a:noFill/>
        </p:spPr>
        <p:txBody>
          <a:bodyPr wrap="none" rtlCol="0">
            <a:spAutoFit/>
          </a:bodyPr>
          <a:lstStyle/>
          <a:p>
            <a:r>
              <a:rPr lang="en-US" sz="1000" dirty="0">
                <a:solidFill>
                  <a:schemeClr val="accent1">
                    <a:lumMod val="75000"/>
                  </a:schemeClr>
                </a:solidFill>
              </a:rPr>
              <a:t>U.S COAST GUARD AUXILIARY  - UNCLASSIFIED</a:t>
            </a:r>
          </a:p>
        </p:txBody>
      </p:sp>
      <p:pic>
        <p:nvPicPr>
          <p:cNvPr id="5" name="Picture 4" descr="Logo&#10;&#10;Description automatically generated">
            <a:extLst>
              <a:ext uri="{FF2B5EF4-FFF2-40B4-BE49-F238E27FC236}">
                <a16:creationId xmlns="" xmlns:a16="http://schemas.microsoft.com/office/drawing/2014/main" id="{35D5222A-48D5-40E1-9093-B4E6F7DBBF8A}"/>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427130" y="6357976"/>
            <a:ext cx="651065" cy="373277"/>
          </a:xfrm>
          <a:prstGeom prst="rect">
            <a:avLst/>
          </a:prstGeom>
        </p:spPr>
      </p:pic>
      <p:pic>
        <p:nvPicPr>
          <p:cNvPr id="9" name="Picture 8" descr="Logo&#10;&#10;Description automatically generated">
            <a:extLst>
              <a:ext uri="{FF2B5EF4-FFF2-40B4-BE49-F238E27FC236}">
                <a16:creationId xmlns="" xmlns:a16="http://schemas.microsoft.com/office/drawing/2014/main" id="{DF576A0B-A21A-4FAF-AF24-7E081AF6A809}"/>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832839" y="436803"/>
            <a:ext cx="1182206" cy="1182206"/>
          </a:xfrm>
          <a:prstGeom prst="rect">
            <a:avLst/>
          </a:prstGeom>
        </p:spPr>
      </p:pic>
      <p:sp>
        <p:nvSpPr>
          <p:cNvPr id="11" name="Slide Number Placeholder 5">
            <a:extLst>
              <a:ext uri="{FF2B5EF4-FFF2-40B4-BE49-F238E27FC236}">
                <a16:creationId xmlns="" xmlns:a16="http://schemas.microsoft.com/office/drawing/2014/main" id="{92FACE67-7600-4F53-95D2-4A5CB9247214}"/>
              </a:ext>
            </a:extLst>
          </p:cNvPr>
          <p:cNvSpPr>
            <a:spLocks noGrp="1"/>
          </p:cNvSpPr>
          <p:nvPr>
            <p:ph type="sldNum" sz="quarter" idx="4"/>
          </p:nvPr>
        </p:nvSpPr>
        <p:spPr>
          <a:xfrm>
            <a:off x="11103427" y="6484365"/>
            <a:ext cx="433354" cy="246888"/>
          </a:xfrm>
          <a:prstGeom prst="rect">
            <a:avLst/>
          </a:prstGeom>
        </p:spPr>
        <p:txBody>
          <a:bodyPr/>
          <a:lstStyle>
            <a:lvl1pPr>
              <a:defRPr sz="1000">
                <a:solidFill>
                  <a:schemeClr val="accent1">
                    <a:lumMod val="75000"/>
                  </a:schemeClr>
                </a:solidFill>
              </a:defRPr>
            </a:lvl1pPr>
          </a:lstStyle>
          <a:p>
            <a:pPr algn="r"/>
            <a:fld id="{4FD1BBD8-8B60-4BF0-A64C-234AA9D11932}" type="slidenum">
              <a:rPr lang="en-US" smtClean="0"/>
              <a:pPr algn="r"/>
              <a:t>‹#›</a:t>
            </a:fld>
            <a:endParaRPr lang="en-US" dirty="0"/>
          </a:p>
        </p:txBody>
      </p:sp>
      <p:sp>
        <p:nvSpPr>
          <p:cNvPr id="12" name="Footer Placeholder 4">
            <a:extLst>
              <a:ext uri="{FF2B5EF4-FFF2-40B4-BE49-F238E27FC236}">
                <a16:creationId xmlns="" xmlns:a16="http://schemas.microsoft.com/office/drawing/2014/main" id="{1BC0B099-D2A5-4993-B1D3-50C80ED5443A}"/>
              </a:ext>
            </a:extLst>
          </p:cNvPr>
          <p:cNvSpPr>
            <a:spLocks noGrp="1"/>
          </p:cNvSpPr>
          <p:nvPr>
            <p:ph type="ftr" sz="quarter" idx="3"/>
          </p:nvPr>
        </p:nvSpPr>
        <p:spPr>
          <a:xfrm>
            <a:off x="4038600" y="6356349"/>
            <a:ext cx="4114800" cy="374904"/>
          </a:xfrm>
          <a:prstGeom prst="rect">
            <a:avLst/>
          </a:prstGeom>
        </p:spPr>
        <p:txBody>
          <a:bodyPr anchor="b" anchorCtr="0"/>
          <a:lstStyle>
            <a:lvl1pPr algn="ctr">
              <a:defRPr sz="1400">
                <a:solidFill>
                  <a:schemeClr val="accent1">
                    <a:lumMod val="75000"/>
                  </a:schemeClr>
                </a:solidFill>
              </a:defRPr>
            </a:lvl1pPr>
          </a:lstStyle>
          <a:p>
            <a:r>
              <a:rPr lang="en-US"/>
              <a:t>Response Directorate - Telecommunications Division</a:t>
            </a:r>
            <a:endParaRPr lang="en-US" dirty="0"/>
          </a:p>
        </p:txBody>
      </p:sp>
    </p:spTree>
    <p:extLst>
      <p:ext uri="{BB962C8B-B14F-4D97-AF65-F5344CB8AC3E}">
        <p14:creationId xmlns:p14="http://schemas.microsoft.com/office/powerpoint/2010/main" val="2187538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mail@isp.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rdept.cgaux.org/documents/Comms/AUXMONApplicationrs.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ow.uscgaux.info/content.php?unit=R-DEPT&amp;category=communication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mailto:David.rockwell@cgauxnet.us" TargetMode="External"/><Relationship Id="rId7" Type="http://schemas.openxmlformats.org/officeDocument/2006/relationships/hyperlink" Target="mailto:David.Elliot@cgauxnet.us" TargetMode="External"/><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image" Target="../media/image17.jpg"/><Relationship Id="rId5" Type="http://schemas.openxmlformats.org/officeDocument/2006/relationships/hyperlink" Target="mailto:Andrew.W.ely@coastguardaux.us" TargetMode="External"/><Relationship Id="rId4" Type="http://schemas.openxmlformats.org/officeDocument/2006/relationships/hyperlink" Target="mailto:Donald.Wellons@cgauxnet.us"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rdept.cgaux.org/documents/Comms/Restricted/HFFrequencies.pdf" TargetMode="External"/><Relationship Id="rId13" Type="http://schemas.openxmlformats.org/officeDocument/2006/relationships/image" Target="../media/image17.jpg"/><Relationship Id="rId3" Type="http://schemas.openxmlformats.org/officeDocument/2006/relationships/hyperlink" Target="http://rdept.cgaux.org/documents/Comms/Restricted/AUXMONMethods.pdf" TargetMode="External"/><Relationship Id="rId7" Type="http://schemas.openxmlformats.org/officeDocument/2006/relationships/hyperlink" Target="http://rdept.cgaux.org/documents/Comms/Restricted/HFnetSchedule.pdf" TargetMode="External"/><Relationship Id="rId12" Type="http://schemas.openxmlformats.org/officeDocument/2006/relationships/hyperlink" Target="http://rdept.cgaux.org/documents/Comms/Restricted/AuxiliaryVHFFrequencies.pdf"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hyperlink" Target="http://rdept.cgaux.org/documents/Comms/Restricted/AUXMON%207030%20MISSION%20REPORT%20FORMAT.pdf" TargetMode="External"/><Relationship Id="rId11" Type="http://schemas.openxmlformats.org/officeDocument/2006/relationships/hyperlink" Target="http://rdept.cgaux.org/documents/Comms/Restricted/AUXMONRegistry.pdf" TargetMode="External"/><Relationship Id="rId5" Type="http://schemas.openxmlformats.org/officeDocument/2006/relationships/hyperlink" Target="http://rdept.cgaux.org/documents/Comms/Restricted/AUXMON_STATION_APPLICATION.pdf" TargetMode="External"/><Relationship Id="rId10" Type="http://schemas.openxmlformats.org/officeDocument/2006/relationships/hyperlink" Target="http://rdept.cgaux.org/documents/Comms/Restricted/RepeaterRegistry.pdf" TargetMode="External"/><Relationship Id="rId4" Type="http://schemas.openxmlformats.org/officeDocument/2006/relationships/hyperlink" Target="http://rdept.cgaux.org/documents/Comms/Restricted/AUXMONMethodsAnnex.pdf" TargetMode="External"/><Relationship Id="rId9" Type="http://schemas.openxmlformats.org/officeDocument/2006/relationships/hyperlink" Target="http://rdept.cgaux.org/documents/Comms/Restricted/ContingencyPlan.pdf"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2"/>
          <p:cNvSpPr txBox="1">
            <a:spLocks noGrp="1"/>
          </p:cNvSpPr>
          <p:nvPr>
            <p:ph type="title"/>
          </p:nvPr>
        </p:nvSpPr>
        <p:spPr>
          <a:xfrm>
            <a:off x="1981200" y="152400"/>
            <a:ext cx="8229600" cy="1143000"/>
          </a:xfrm>
          <a:prstGeom prst="rect">
            <a:avLst/>
          </a:prstGeom>
        </p:spPr>
        <p:txBody>
          <a:bodyPr>
            <a:normAutofit/>
          </a:bodyPr>
          <a:lstStyle/>
          <a:p>
            <a:r>
              <a:rPr lang="en-US" dirty="0"/>
              <a:t>Welcome</a:t>
            </a:r>
            <a:endParaRPr dirty="0"/>
          </a:p>
        </p:txBody>
      </p:sp>
      <p:sp>
        <p:nvSpPr>
          <p:cNvPr id="73" name="Rectangle 3"/>
          <p:cNvSpPr txBox="1">
            <a:spLocks noGrp="1"/>
          </p:cNvSpPr>
          <p:nvPr>
            <p:ph type="body" idx="1"/>
          </p:nvPr>
        </p:nvSpPr>
        <p:spPr>
          <a:xfrm>
            <a:off x="1981200" y="1524001"/>
            <a:ext cx="8382000" cy="4602163"/>
          </a:xfrm>
          <a:prstGeom prst="rect">
            <a:avLst/>
          </a:prstGeom>
        </p:spPr>
        <p:txBody>
          <a:bodyPr>
            <a:normAutofit fontScale="92500" lnSpcReduction="10000"/>
          </a:bodyPr>
          <a:lstStyle/>
          <a:p>
            <a:pPr marL="342891" indent="-342891" defTabSz="914377">
              <a:buClr>
                <a:srgbClr val="000000"/>
              </a:buClr>
              <a:buSzPts val="2800"/>
              <a:buFont typeface="Arial"/>
              <a:buChar char="•"/>
              <a:defRPr/>
            </a:pPr>
            <a:r>
              <a:rPr lang="en-US" kern="0" dirty="0">
                <a:solidFill>
                  <a:srgbClr val="000000"/>
                </a:solidFill>
                <a:ea typeface="Arial"/>
                <a:cs typeface="Arial"/>
                <a:sym typeface="Arial"/>
              </a:rPr>
              <a:t>Welcome to the 2022 online Telecommunications Workshop – we</a:t>
            </a:r>
            <a:r>
              <a:rPr lang="en-US" kern="0" dirty="0">
                <a:solidFill>
                  <a:srgbClr val="000000"/>
                </a:solidFill>
                <a:cs typeface="Arial"/>
                <a:sym typeface="Arial"/>
              </a:rPr>
              <a:t> will</a:t>
            </a:r>
            <a:r>
              <a:rPr lang="en-US" kern="0" dirty="0">
                <a:solidFill>
                  <a:srgbClr val="000000"/>
                </a:solidFill>
                <a:ea typeface="Arial"/>
                <a:cs typeface="Arial"/>
                <a:sym typeface="Arial"/>
              </a:rPr>
              <a:t> start on time</a:t>
            </a:r>
          </a:p>
          <a:p>
            <a:pPr marL="342891" indent="-342891" defTabSz="914377">
              <a:buClr>
                <a:srgbClr val="000000"/>
              </a:buClr>
              <a:buSzPts val="2800"/>
              <a:buFont typeface="Arial"/>
              <a:buChar char="•"/>
              <a:defRPr/>
            </a:pPr>
            <a:endParaRPr lang="en-US" kern="0" dirty="0">
              <a:solidFill>
                <a:srgbClr val="000000"/>
              </a:solidFill>
              <a:cs typeface="Arial"/>
              <a:sym typeface="Arial"/>
            </a:endParaRPr>
          </a:p>
          <a:p>
            <a:pPr marL="342891" indent="-342891" defTabSz="914377">
              <a:spcBef>
                <a:spcPts val="700"/>
              </a:spcBef>
              <a:buClr>
                <a:srgbClr val="000000"/>
              </a:buClr>
              <a:buSzPts val="2800"/>
              <a:buFont typeface="Arial"/>
              <a:buChar char="•"/>
              <a:defRPr/>
            </a:pPr>
            <a:r>
              <a:rPr lang="en-US" kern="0" dirty="0">
                <a:solidFill>
                  <a:srgbClr val="000000"/>
                </a:solidFill>
                <a:ea typeface="Arial"/>
                <a:cs typeface="Arial"/>
                <a:sym typeface="Arial"/>
              </a:rPr>
              <a:t>Meanwhile, un-mute your microphone, turn your camera on and say hello to the rest of the group</a:t>
            </a:r>
          </a:p>
          <a:p>
            <a:pPr marL="342891" indent="-342891" defTabSz="914377">
              <a:spcBef>
                <a:spcPts val="700"/>
              </a:spcBef>
              <a:buClr>
                <a:srgbClr val="000000"/>
              </a:buClr>
              <a:buSzPts val="2800"/>
              <a:buFont typeface="Arial"/>
              <a:buChar char="•"/>
              <a:defRPr/>
            </a:pPr>
            <a:endParaRPr lang="en-US" kern="0" dirty="0">
              <a:solidFill>
                <a:srgbClr val="000000"/>
              </a:solidFill>
              <a:cs typeface="Arial"/>
              <a:sym typeface="Arial"/>
            </a:endParaRPr>
          </a:p>
          <a:p>
            <a:pPr marL="342891" indent="-342891" defTabSz="914377">
              <a:spcBef>
                <a:spcPts val="700"/>
              </a:spcBef>
              <a:buClr>
                <a:srgbClr val="000000"/>
              </a:buClr>
              <a:buSzPts val="2800"/>
              <a:buFont typeface="Arial"/>
              <a:buChar char="•"/>
              <a:defRPr/>
            </a:pPr>
            <a:r>
              <a:rPr lang="en-US" kern="0" dirty="0">
                <a:solidFill>
                  <a:srgbClr val="000000"/>
                </a:solidFill>
                <a:ea typeface="Arial"/>
                <a:cs typeface="Arial"/>
                <a:sym typeface="Arial"/>
              </a:rPr>
              <a:t>If you have any problems please call, text, or Email  the course facilitator, </a:t>
            </a:r>
            <a:r>
              <a:rPr lang="en-US" kern="0" dirty="0">
                <a:solidFill>
                  <a:srgbClr val="00B0F0"/>
                </a:solidFill>
                <a:ea typeface="Arial"/>
                <a:cs typeface="Arial"/>
                <a:sym typeface="Arial"/>
              </a:rPr>
              <a:t>(insert name)  </a:t>
            </a:r>
            <a:r>
              <a:rPr lang="en-US" kern="0" dirty="0">
                <a:solidFill>
                  <a:srgbClr val="000000"/>
                </a:solidFill>
                <a:ea typeface="Arial"/>
                <a:cs typeface="Arial"/>
                <a:sym typeface="Arial"/>
              </a:rPr>
              <a:t>at </a:t>
            </a:r>
            <a:r>
              <a:rPr lang="en-US" kern="0" dirty="0">
                <a:solidFill>
                  <a:srgbClr val="00B0F0"/>
                </a:solidFill>
                <a:ea typeface="Arial"/>
                <a:cs typeface="Arial"/>
                <a:sym typeface="Arial"/>
              </a:rPr>
              <a:t>555.555.1212</a:t>
            </a:r>
            <a:r>
              <a:rPr lang="en-US" kern="0" dirty="0">
                <a:solidFill>
                  <a:srgbClr val="000000"/>
                </a:solidFill>
                <a:ea typeface="Arial"/>
                <a:cs typeface="Arial"/>
                <a:sym typeface="Arial"/>
              </a:rPr>
              <a:t> or </a:t>
            </a:r>
            <a:r>
              <a:rPr lang="en-US" kern="0" dirty="0">
                <a:solidFill>
                  <a:srgbClr val="00B0F0"/>
                </a:solidFill>
                <a:ea typeface="Arial"/>
                <a:cs typeface="Arial"/>
                <a:sym typeface="Arial"/>
                <a:hlinkClick r:id="rId3"/>
              </a:rPr>
              <a:t>email@isp.com</a:t>
            </a:r>
            <a:endParaRPr lang="en-US" kern="0" dirty="0">
              <a:solidFill>
                <a:srgbClr val="00B0F0"/>
              </a:solidFill>
              <a:ea typeface="Arial"/>
              <a:cs typeface="Arial"/>
              <a:sym typeface="Arial"/>
            </a:endParaRPr>
          </a:p>
          <a:p>
            <a:pPr marL="342891" indent="-342891" defTabSz="914377">
              <a:spcBef>
                <a:spcPts val="700"/>
              </a:spcBef>
              <a:buClr>
                <a:srgbClr val="000000"/>
              </a:buClr>
              <a:buSzPts val="2800"/>
              <a:buFont typeface="Arial"/>
              <a:buChar char="•"/>
              <a:defRPr/>
            </a:pPr>
            <a:endParaRPr lang="en-US" kern="0" dirty="0">
              <a:solidFill>
                <a:srgbClr val="00B0F0"/>
              </a:solidFill>
              <a:ea typeface="Arial"/>
              <a:cs typeface="Arial"/>
              <a:sym typeface="Arial"/>
            </a:endParaRPr>
          </a:p>
          <a:p>
            <a:pPr marL="342891" indent="-342891" defTabSz="914377">
              <a:spcBef>
                <a:spcPts val="700"/>
              </a:spcBef>
              <a:buClr>
                <a:srgbClr val="000000"/>
              </a:buClr>
              <a:buSzPts val="2800"/>
              <a:buFont typeface="Arial"/>
              <a:buChar char="•"/>
              <a:defRPr/>
            </a:pPr>
            <a:r>
              <a:rPr lang="en-US" kern="0" dirty="0">
                <a:solidFill>
                  <a:srgbClr val="000000"/>
                </a:solidFill>
                <a:ea typeface="Arial"/>
                <a:cs typeface="Arial"/>
                <a:sym typeface="Arial"/>
              </a:rPr>
              <a:t>If you lose connectivity during the session, we suggest you restart your computer before re-entering the session</a:t>
            </a:r>
            <a:endParaRPr lang="en-US" kern="0" dirty="0">
              <a:solidFill>
                <a:srgbClr val="000000"/>
              </a:solidFil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cover dir="u"/>
      </p:transition>
    </mc:Choice>
    <mc:Fallback xmlns="" xmlns:m="http://schemas.openxmlformats.org/officeDocument/2006/math" xmlns:a14="http://schemas.microsoft.com/office/drawing/2010/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4E242B-C570-4C77-B336-C9923A56367B}"/>
              </a:ext>
            </a:extLst>
          </p:cNvPr>
          <p:cNvSpPr>
            <a:spLocks noGrp="1"/>
          </p:cNvSpPr>
          <p:nvPr>
            <p:ph type="title"/>
          </p:nvPr>
        </p:nvSpPr>
        <p:spPr/>
        <p:txBody>
          <a:bodyPr>
            <a:normAutofit/>
          </a:bodyPr>
          <a:lstStyle/>
          <a:p>
            <a:r>
              <a:rPr lang="en-US" dirty="0"/>
              <a:t>Risk Management- cont.</a:t>
            </a:r>
          </a:p>
        </p:txBody>
      </p:sp>
      <p:sp>
        <p:nvSpPr>
          <p:cNvPr id="3" name="Text Placeholder 2">
            <a:extLst>
              <a:ext uri="{FF2B5EF4-FFF2-40B4-BE49-F238E27FC236}">
                <a16:creationId xmlns="" xmlns:a16="http://schemas.microsoft.com/office/drawing/2014/main" id="{BC1128A1-79B5-40BA-9AE8-0B99E66BDC81}"/>
              </a:ext>
            </a:extLst>
          </p:cNvPr>
          <p:cNvSpPr>
            <a:spLocks noGrp="1"/>
          </p:cNvSpPr>
          <p:nvPr>
            <p:ph type="body" idx="1"/>
          </p:nvPr>
        </p:nvSpPr>
        <p:spPr>
          <a:xfrm>
            <a:off x="515388" y="1840257"/>
            <a:ext cx="11161223" cy="3177486"/>
          </a:xfrm>
        </p:spPr>
        <p:txBody>
          <a:bodyPr>
            <a:noAutofit/>
          </a:bodyPr>
          <a:lstStyle/>
          <a:p>
            <a:pPr marL="457200" indent="-457200">
              <a:buFont typeface="Arial" panose="020B0604020202020204" pitchFamily="34" charset="0"/>
              <a:buChar char="•"/>
            </a:pPr>
            <a:r>
              <a:rPr lang="en-US" dirty="0"/>
              <a:t>Coast Guard (including Auxiliary) operations are inherently complex, dynamic, potentially dangerous, and, by nature, involve the acceptance of some level of risk</a:t>
            </a:r>
          </a:p>
          <a:p>
            <a:pPr marL="457200" indent="-457200">
              <a:buFont typeface="Arial" panose="020B0604020202020204" pitchFamily="34" charset="0"/>
              <a:buChar char="•"/>
            </a:pPr>
            <a:r>
              <a:rPr lang="en-US" dirty="0"/>
              <a:t>Risk Management is more than a form or a process</a:t>
            </a:r>
          </a:p>
          <a:p>
            <a:pPr marL="400050" lvl="1" indent="0" algn="ctr">
              <a:buNone/>
            </a:pPr>
            <a:r>
              <a:rPr lang="en-US" sz="2800" dirty="0"/>
              <a:t>It is a mindset and awareness of </a:t>
            </a:r>
            <a:r>
              <a:rPr lang="en-US" sz="2800" b="1" dirty="0"/>
              <a:t>risk</a:t>
            </a:r>
            <a:r>
              <a:rPr lang="en-US" sz="2800" dirty="0"/>
              <a:t> and </a:t>
            </a:r>
            <a:r>
              <a:rPr lang="en-US" sz="2800" b="1" dirty="0"/>
              <a:t>reward</a:t>
            </a:r>
            <a:r>
              <a:rPr lang="en-US" sz="2800" dirty="0"/>
              <a:t> that can be used not only in your Auxiliary life but in everything that we do</a:t>
            </a:r>
          </a:p>
        </p:txBody>
      </p:sp>
      <p:sp>
        <p:nvSpPr>
          <p:cNvPr id="4" name="Footer Placeholder 3">
            <a:extLst>
              <a:ext uri="{FF2B5EF4-FFF2-40B4-BE49-F238E27FC236}">
                <a16:creationId xmlns="" xmlns:a16="http://schemas.microsoft.com/office/drawing/2014/main" id="{7F01FCB3-5863-467B-B796-F92DDAF19380}"/>
              </a:ext>
            </a:extLst>
          </p:cNvPr>
          <p:cNvSpPr>
            <a:spLocks noGrp="1"/>
          </p:cNvSpPr>
          <p:nvPr>
            <p:ph type="ftr" sz="quarter" idx="3"/>
          </p:nvPr>
        </p:nvSpPr>
        <p:spPr/>
        <p:txBody>
          <a:bodyPr/>
          <a:lstStyle/>
          <a:p>
            <a:r>
              <a:rPr lang="en-US"/>
              <a:t>Response Directorate - Telecommunications Division</a:t>
            </a:r>
            <a:endParaRPr lang="en-US" dirty="0"/>
          </a:p>
        </p:txBody>
      </p:sp>
      <p:sp>
        <p:nvSpPr>
          <p:cNvPr id="8" name="Slide Number Placeholder 7">
            <a:extLst>
              <a:ext uri="{FF2B5EF4-FFF2-40B4-BE49-F238E27FC236}">
                <a16:creationId xmlns="" xmlns:a16="http://schemas.microsoft.com/office/drawing/2014/main" id="{2AF64A33-D9AC-4E84-9A49-5ADC463C4528}"/>
              </a:ext>
            </a:extLst>
          </p:cNvPr>
          <p:cNvSpPr>
            <a:spLocks noGrp="1"/>
          </p:cNvSpPr>
          <p:nvPr>
            <p:ph type="sldNum" sz="quarter" idx="4"/>
          </p:nvPr>
        </p:nvSpPr>
        <p:spPr/>
        <p:txBody>
          <a:bodyPr/>
          <a:lstStyle/>
          <a:p>
            <a:pPr algn="r"/>
            <a:fld id="{4FD1BBD8-8B60-4BF0-A64C-234AA9D11932}" type="slidenum">
              <a:rPr lang="en-US" smtClean="0"/>
              <a:pPr algn="r"/>
              <a:t>10</a:t>
            </a:fld>
            <a:endParaRPr lang="en-US" dirty="0"/>
          </a:p>
        </p:txBody>
      </p:sp>
    </p:spTree>
    <p:extLst>
      <p:ext uri="{BB962C8B-B14F-4D97-AF65-F5344CB8AC3E}">
        <p14:creationId xmlns:p14="http://schemas.microsoft.com/office/powerpoint/2010/main" val="19326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599" y="1514475"/>
            <a:ext cx="10972800" cy="4525963"/>
          </a:xfrm>
        </p:spPr>
        <p:txBody>
          <a:bodyPr/>
          <a:lstStyle/>
          <a:p>
            <a:pPr marL="0" indent="0" algn="ctr">
              <a:buNone/>
            </a:pPr>
            <a:r>
              <a:rPr lang="en-US" dirty="0"/>
              <a:t>As Auxiliary Communicators, how do we use RM? </a:t>
            </a:r>
          </a:p>
          <a:p>
            <a:pPr marL="0" indent="0" algn="ctr">
              <a:buNone/>
            </a:pPr>
            <a:endParaRPr lang="en-US" sz="2000" dirty="0"/>
          </a:p>
          <a:p>
            <a:pPr marL="0" indent="0" algn="ctr">
              <a:buNone/>
            </a:pPr>
            <a:r>
              <a:rPr lang="en-US" dirty="0"/>
              <a:t>While standing a radio watch, can you help detect hazards, assess risk, and implement and monitor risk controls to support effective, risk-based decision-making</a:t>
            </a:r>
            <a:r>
              <a:rPr lang="en-US" sz="3400" dirty="0"/>
              <a:t>?</a:t>
            </a:r>
          </a:p>
          <a:p>
            <a:pPr marL="0" indent="0" algn="ctr">
              <a:buNone/>
            </a:pPr>
            <a:endParaRPr lang="en-US" sz="2000" dirty="0"/>
          </a:p>
          <a:p>
            <a:pPr marL="0" indent="0" algn="ctr">
              <a:buNone/>
            </a:pPr>
            <a:r>
              <a:rPr lang="en-US" dirty="0"/>
              <a:t>Remember that you are a member of the same team as those you may be supporting. </a:t>
            </a:r>
          </a:p>
        </p:txBody>
      </p:sp>
      <p:sp>
        <p:nvSpPr>
          <p:cNvPr id="4" name="Title 1">
            <a:extLst>
              <a:ext uri="{FF2B5EF4-FFF2-40B4-BE49-F238E27FC236}">
                <a16:creationId xmlns="" xmlns:a16="http://schemas.microsoft.com/office/drawing/2014/main" id="{2E4E242B-C570-4C77-B336-C9923A56367B}"/>
              </a:ext>
            </a:extLst>
          </p:cNvPr>
          <p:cNvSpPr>
            <a:spLocks noGrp="1"/>
          </p:cNvSpPr>
          <p:nvPr>
            <p:ph type="title"/>
          </p:nvPr>
        </p:nvSpPr>
        <p:spPr/>
        <p:txBody>
          <a:bodyPr>
            <a:normAutofit/>
          </a:bodyPr>
          <a:lstStyle/>
          <a:p>
            <a:r>
              <a:rPr lang="en-US" dirty="0"/>
              <a:t>Risk Management for Communicators</a:t>
            </a:r>
          </a:p>
        </p:txBody>
      </p:sp>
      <p:sp>
        <p:nvSpPr>
          <p:cNvPr id="2" name="Footer Placeholder 1">
            <a:extLst>
              <a:ext uri="{FF2B5EF4-FFF2-40B4-BE49-F238E27FC236}">
                <a16:creationId xmlns="" xmlns:a16="http://schemas.microsoft.com/office/drawing/2014/main" id="{03998B7E-D00B-4D46-998A-CBE077253829}"/>
              </a:ext>
            </a:extLst>
          </p:cNvPr>
          <p:cNvSpPr>
            <a:spLocks noGrp="1"/>
          </p:cNvSpPr>
          <p:nvPr>
            <p:ph type="ftr" sz="quarter" idx="3"/>
          </p:nvPr>
        </p:nvSpPr>
        <p:spPr/>
        <p:txBody>
          <a:bodyPr/>
          <a:lstStyle/>
          <a:p>
            <a:r>
              <a:rPr lang="en-US"/>
              <a:t>Response Directorate - Telecommunications Division</a:t>
            </a:r>
            <a:endParaRPr lang="en-US" dirty="0"/>
          </a:p>
        </p:txBody>
      </p:sp>
      <p:sp>
        <p:nvSpPr>
          <p:cNvPr id="5" name="Slide Number Placeholder 4">
            <a:extLst>
              <a:ext uri="{FF2B5EF4-FFF2-40B4-BE49-F238E27FC236}">
                <a16:creationId xmlns="" xmlns:a16="http://schemas.microsoft.com/office/drawing/2014/main" id="{812CE6BB-8A60-4571-9DCD-4154E0A290D8}"/>
              </a:ext>
            </a:extLst>
          </p:cNvPr>
          <p:cNvSpPr>
            <a:spLocks noGrp="1"/>
          </p:cNvSpPr>
          <p:nvPr>
            <p:ph type="sldNum" sz="quarter" idx="4"/>
          </p:nvPr>
        </p:nvSpPr>
        <p:spPr/>
        <p:txBody>
          <a:bodyPr/>
          <a:lstStyle/>
          <a:p>
            <a:pPr algn="r"/>
            <a:fld id="{4FD1BBD8-8B60-4BF0-A64C-234AA9D11932}" type="slidenum">
              <a:rPr lang="en-US" smtClean="0"/>
              <a:pPr algn="r"/>
              <a:t>11</a:t>
            </a:fld>
            <a:endParaRPr lang="en-US" dirty="0"/>
          </a:p>
        </p:txBody>
      </p:sp>
    </p:spTree>
    <p:extLst>
      <p:ext uri="{BB962C8B-B14F-4D97-AF65-F5344CB8AC3E}">
        <p14:creationId xmlns:p14="http://schemas.microsoft.com/office/powerpoint/2010/main" val="2416620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txBox="1">
            <a:spLocks noGrp="1"/>
          </p:cNvSpPr>
          <p:nvPr>
            <p:ph type="title"/>
          </p:nvPr>
        </p:nvSpPr>
        <p:spPr>
          <a:xfrm>
            <a:off x="609600" y="152400"/>
            <a:ext cx="10972800" cy="1295400"/>
          </a:xfrm>
          <a:prstGeom prst="rect">
            <a:avLst/>
          </a:prstGeom>
        </p:spPr>
        <p:txBody>
          <a:bodyPr>
            <a:normAutofit/>
          </a:bodyPr>
          <a:lstStyle/>
          <a:p>
            <a:r>
              <a:rPr lang="en-US" dirty="0"/>
              <a:t>Risk Management As A Way Of Life</a:t>
            </a:r>
          </a:p>
        </p:txBody>
      </p:sp>
      <p:sp>
        <p:nvSpPr>
          <p:cNvPr id="68" name="Content Placeholder 2"/>
          <p:cNvSpPr txBox="1">
            <a:spLocks noGrp="1"/>
          </p:cNvSpPr>
          <p:nvPr>
            <p:ph type="body" idx="1"/>
          </p:nvPr>
        </p:nvSpPr>
        <p:spPr>
          <a:xfrm>
            <a:off x="609600" y="1839190"/>
            <a:ext cx="10972800" cy="4409209"/>
          </a:xfrm>
          <a:prstGeom prst="rect">
            <a:avLst/>
          </a:prstGeom>
        </p:spPr>
        <p:txBody>
          <a:bodyPr>
            <a:noAutofit/>
          </a:bodyPr>
          <a:lstStyle/>
          <a:p>
            <a:pPr>
              <a:spcBef>
                <a:spcPts val="168"/>
              </a:spcBef>
            </a:pPr>
            <a:r>
              <a:rPr lang="en-US" dirty="0"/>
              <a:t>We continually make decisions based on how much risk we are willing to accept in personal life and in the Auxiliary</a:t>
            </a:r>
          </a:p>
          <a:p>
            <a:pPr>
              <a:spcBef>
                <a:spcPts val="168"/>
              </a:spcBef>
            </a:pPr>
            <a:r>
              <a:rPr lang="en-US" dirty="0"/>
              <a:t>By increasing our understanding of </a:t>
            </a:r>
            <a:r>
              <a:rPr lang="en-US" b="1" u="sng" dirty="0">
                <a:solidFill>
                  <a:srgbClr val="FF0000"/>
                </a:solidFill>
              </a:rPr>
              <a:t>Risk and Risk Management,</a:t>
            </a:r>
            <a:r>
              <a:rPr lang="en-US" dirty="0"/>
              <a:t> we will increase our performance and safety</a:t>
            </a:r>
          </a:p>
          <a:p>
            <a:pPr marL="0" indent="0">
              <a:spcBef>
                <a:spcPts val="168"/>
              </a:spcBef>
              <a:buNone/>
            </a:pPr>
            <a:endParaRPr lang="en-US" dirty="0"/>
          </a:p>
          <a:p>
            <a:endParaRPr lang="en-US" dirty="0"/>
          </a:p>
          <a:p>
            <a:endParaRPr lang="en-US" dirty="0"/>
          </a:p>
          <a:p>
            <a:endParaRPr lang="en-US" dirty="0"/>
          </a:p>
        </p:txBody>
      </p:sp>
      <p:sp>
        <p:nvSpPr>
          <p:cNvPr id="2" name="Footer Placeholder 1">
            <a:extLst>
              <a:ext uri="{FF2B5EF4-FFF2-40B4-BE49-F238E27FC236}">
                <a16:creationId xmlns="" xmlns:a16="http://schemas.microsoft.com/office/drawing/2014/main" id="{E322CB69-D2A5-40B8-A396-978D86A144B9}"/>
              </a:ext>
            </a:extLst>
          </p:cNvPr>
          <p:cNvSpPr>
            <a:spLocks noGrp="1"/>
          </p:cNvSpPr>
          <p:nvPr>
            <p:ph type="ftr" sz="quarter" idx="3"/>
          </p:nvPr>
        </p:nvSpPr>
        <p:spPr/>
        <p:txBody>
          <a:bodyPr/>
          <a:lstStyle/>
          <a:p>
            <a:r>
              <a:rPr lang="en-US"/>
              <a:t>Response Directorate - Telecommunications Division</a:t>
            </a:r>
            <a:endParaRPr lang="en-US" dirty="0"/>
          </a:p>
        </p:txBody>
      </p:sp>
      <p:sp>
        <p:nvSpPr>
          <p:cNvPr id="3" name="Slide Number Placeholder 2">
            <a:extLst>
              <a:ext uri="{FF2B5EF4-FFF2-40B4-BE49-F238E27FC236}">
                <a16:creationId xmlns="" xmlns:a16="http://schemas.microsoft.com/office/drawing/2014/main" id="{544CB59F-7992-45B5-8CB2-3F6998A8BEE8}"/>
              </a:ext>
            </a:extLst>
          </p:cNvPr>
          <p:cNvSpPr>
            <a:spLocks noGrp="1"/>
          </p:cNvSpPr>
          <p:nvPr>
            <p:ph type="sldNum" sz="quarter" idx="4"/>
          </p:nvPr>
        </p:nvSpPr>
        <p:spPr/>
        <p:txBody>
          <a:bodyPr/>
          <a:lstStyle/>
          <a:p>
            <a:pPr algn="r"/>
            <a:fld id="{4FD1BBD8-8B60-4BF0-A64C-234AA9D11932}" type="slidenum">
              <a:rPr lang="en-US" smtClean="0"/>
              <a:pPr algn="r"/>
              <a:t>12</a:t>
            </a:fld>
            <a:endParaRPr lang="en-US" dirty="0"/>
          </a:p>
        </p:txBody>
      </p:sp>
    </p:spTree>
    <p:extLst>
      <p:ext uri="{BB962C8B-B14F-4D97-AF65-F5344CB8AC3E}">
        <p14:creationId xmlns:p14="http://schemas.microsoft.com/office/powerpoint/2010/main" val="3183258944"/>
      </p:ext>
    </p:extLst>
  </p:cSld>
  <p:clrMapOvr>
    <a:masterClrMapping/>
  </p:clrMapOvr>
  <p:transition spd="slow">
    <p:cover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txBox="1">
            <a:spLocks noGrp="1"/>
          </p:cNvSpPr>
          <p:nvPr>
            <p:ph type="title"/>
          </p:nvPr>
        </p:nvSpPr>
        <p:spPr>
          <a:xfrm>
            <a:off x="609600" y="152400"/>
            <a:ext cx="10972800" cy="1295400"/>
          </a:xfrm>
          <a:prstGeom prst="rect">
            <a:avLst/>
          </a:prstGeom>
        </p:spPr>
        <p:txBody>
          <a:bodyPr>
            <a:normAutofit/>
          </a:bodyPr>
          <a:lstStyle/>
          <a:p>
            <a:r>
              <a:rPr lang="en-US" dirty="0"/>
              <a:t>Risk Management As A Way Of Life – cont.</a:t>
            </a:r>
          </a:p>
        </p:txBody>
      </p:sp>
      <p:sp>
        <p:nvSpPr>
          <p:cNvPr id="68" name="Content Placeholder 2"/>
          <p:cNvSpPr txBox="1">
            <a:spLocks noGrp="1"/>
          </p:cNvSpPr>
          <p:nvPr>
            <p:ph type="body" idx="1"/>
          </p:nvPr>
        </p:nvSpPr>
        <p:spPr>
          <a:xfrm>
            <a:off x="609600" y="1808307"/>
            <a:ext cx="10972800" cy="3858202"/>
          </a:xfrm>
          <a:prstGeom prst="rect">
            <a:avLst/>
          </a:prstGeom>
        </p:spPr>
        <p:txBody>
          <a:bodyPr>
            <a:noAutofit/>
          </a:bodyPr>
          <a:lstStyle/>
          <a:p>
            <a:pPr marL="0" indent="0">
              <a:buNone/>
            </a:pPr>
            <a:r>
              <a:rPr lang="en-US" dirty="0"/>
              <a:t>We Take Steps To Mitigate The Risks</a:t>
            </a:r>
          </a:p>
          <a:p>
            <a:pPr lvl="1"/>
            <a:r>
              <a:rPr lang="en-US" sz="2800" dirty="0"/>
              <a:t>Ask for Help</a:t>
            </a:r>
          </a:p>
          <a:p>
            <a:pPr lvl="1"/>
            <a:r>
              <a:rPr lang="en-US" sz="2800" dirty="0"/>
              <a:t>Modify Our Plans</a:t>
            </a:r>
          </a:p>
          <a:p>
            <a:pPr lvl="2"/>
            <a:r>
              <a:rPr lang="en-US" sz="2800" dirty="0"/>
              <a:t>Change Our Start Time</a:t>
            </a:r>
          </a:p>
          <a:p>
            <a:pPr lvl="2"/>
            <a:r>
              <a:rPr lang="en-US" sz="2800" dirty="0"/>
              <a:t>Change Our Equipment</a:t>
            </a:r>
          </a:p>
          <a:p>
            <a:pPr lvl="1"/>
            <a:r>
              <a:rPr lang="en-US" sz="2800" dirty="0"/>
              <a:t>Check Our Equipment</a:t>
            </a:r>
          </a:p>
          <a:p>
            <a:endParaRPr sz="2800" dirty="0"/>
          </a:p>
        </p:txBody>
      </p:sp>
      <p:sp>
        <p:nvSpPr>
          <p:cNvPr id="2" name="Footer Placeholder 1">
            <a:extLst>
              <a:ext uri="{FF2B5EF4-FFF2-40B4-BE49-F238E27FC236}">
                <a16:creationId xmlns="" xmlns:a16="http://schemas.microsoft.com/office/drawing/2014/main" id="{6AF35CA7-B700-4A03-ADAB-680108E74655}"/>
              </a:ext>
            </a:extLst>
          </p:cNvPr>
          <p:cNvSpPr>
            <a:spLocks noGrp="1"/>
          </p:cNvSpPr>
          <p:nvPr>
            <p:ph type="ftr" sz="quarter" idx="3"/>
          </p:nvPr>
        </p:nvSpPr>
        <p:spPr/>
        <p:txBody>
          <a:bodyPr/>
          <a:lstStyle/>
          <a:p>
            <a:r>
              <a:rPr lang="en-US"/>
              <a:t>Response Directorate - Telecommunications Division</a:t>
            </a:r>
            <a:endParaRPr lang="en-US" dirty="0"/>
          </a:p>
        </p:txBody>
      </p:sp>
      <p:sp>
        <p:nvSpPr>
          <p:cNvPr id="4" name="Slide Number Placeholder 3">
            <a:extLst>
              <a:ext uri="{FF2B5EF4-FFF2-40B4-BE49-F238E27FC236}">
                <a16:creationId xmlns="" xmlns:a16="http://schemas.microsoft.com/office/drawing/2014/main" id="{F5F3EC86-C74D-453B-BB0A-01EB50E24412}"/>
              </a:ext>
            </a:extLst>
          </p:cNvPr>
          <p:cNvSpPr>
            <a:spLocks noGrp="1"/>
          </p:cNvSpPr>
          <p:nvPr>
            <p:ph type="sldNum" sz="quarter" idx="4"/>
          </p:nvPr>
        </p:nvSpPr>
        <p:spPr/>
        <p:txBody>
          <a:bodyPr/>
          <a:lstStyle/>
          <a:p>
            <a:pPr algn="r"/>
            <a:fld id="{4FD1BBD8-8B60-4BF0-A64C-234AA9D11932}" type="slidenum">
              <a:rPr lang="en-US" smtClean="0"/>
              <a:pPr algn="r"/>
              <a:t>13</a:t>
            </a:fld>
            <a:endParaRPr lang="en-US" dirty="0"/>
          </a:p>
        </p:txBody>
      </p:sp>
    </p:spTree>
    <p:extLst>
      <p:ext uri="{BB962C8B-B14F-4D97-AF65-F5344CB8AC3E}">
        <p14:creationId xmlns:p14="http://schemas.microsoft.com/office/powerpoint/2010/main" val="1980165349"/>
      </p:ext>
    </p:extLst>
  </p:cSld>
  <p:clrMapOvr>
    <a:masterClrMapping/>
  </p:clrMapOvr>
  <p:transition spd="slow">
    <p:cover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 xmlns:a16="http://schemas.microsoft.com/office/drawing/2014/main" id="{EF85A5A6-53CA-A244-98B3-11C7D97C0392}"/>
              </a:ext>
            </a:extLst>
          </p:cNvPr>
          <p:cNvSpPr>
            <a:spLocks noGrp="1" noChangeArrowheads="1"/>
          </p:cNvSpPr>
          <p:nvPr>
            <p:ph idx="1"/>
          </p:nvPr>
        </p:nvSpPr>
        <p:spPr/>
        <p:txBody>
          <a:bodyPr>
            <a:normAutofit/>
          </a:bodyPr>
          <a:lstStyle/>
          <a:p>
            <a:pPr marL="0" indent="0" algn="ctr" defTabSz="914377">
              <a:buClr>
                <a:srgbClr val="000000"/>
              </a:buClr>
              <a:buNone/>
              <a:defRPr/>
            </a:pPr>
            <a:r>
              <a:rPr lang="en-US" sz="1600" b="1" dirty="0">
                <a:ea typeface="Calibri" panose="020F0502020204030204" pitchFamily="34" charset="0"/>
                <a:cs typeface="Times New Roman" panose="02020603050405020304" pitchFamily="18" charset="0"/>
              </a:rPr>
              <a:t>From AUXILIARY OPERATIONS POLICY MANUAL COMDTINST M16798.3E</a:t>
            </a:r>
            <a:r>
              <a:rPr lang="en-US" sz="1600" b="1" dirty="0">
                <a:solidFill>
                  <a:srgbClr val="000000"/>
                </a:solidFill>
                <a:ea typeface="Arial"/>
                <a:cs typeface="Arial"/>
                <a:sym typeface="Arial"/>
              </a:rPr>
              <a:t>:</a:t>
            </a:r>
          </a:p>
          <a:p>
            <a:pPr marL="0" indent="0">
              <a:lnSpc>
                <a:spcPct val="106000"/>
              </a:lnSpc>
              <a:spcBef>
                <a:spcPts val="0"/>
              </a:spcBef>
              <a:buNone/>
            </a:pPr>
            <a:endParaRPr lang="en-US"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Bef>
                <a:spcPts val="0"/>
              </a:spcBef>
              <a:buNone/>
            </a:pPr>
            <a:r>
              <a:rPr lang="en-US" sz="1600" b="1" dirty="0">
                <a:ea typeface="Calibri" panose="020F0502020204030204" pitchFamily="34" charset="0"/>
                <a:cs typeface="Times New Roman" panose="02020603050405020304" pitchFamily="18" charset="0"/>
              </a:rPr>
              <a:t>E.10. Emergency</a:t>
            </a:r>
          </a:p>
          <a:p>
            <a:pPr marL="0" indent="0">
              <a:lnSpc>
                <a:spcPct val="106000"/>
              </a:lnSpc>
              <a:spcBef>
                <a:spcPts val="0"/>
              </a:spcBef>
              <a:buNone/>
            </a:pPr>
            <a:r>
              <a:rPr lang="en-US" sz="1600" b="1" dirty="0">
                <a:ea typeface="Calibri" panose="020F0502020204030204" pitchFamily="34" charset="0"/>
                <a:cs typeface="Times New Roman" panose="02020603050405020304" pitchFamily="18" charset="0"/>
              </a:rPr>
              <a:t>Medical Response</a:t>
            </a:r>
          </a:p>
          <a:p>
            <a:pPr marL="0" indent="0">
              <a:lnSpc>
                <a:spcPct val="106000"/>
              </a:lnSpc>
              <a:spcBef>
                <a:spcPts val="0"/>
              </a:spcBef>
              <a:buNone/>
            </a:pPr>
            <a:endParaRPr lang="en-US" sz="1800" b="1" dirty="0">
              <a:ea typeface="Calibri" panose="020F0502020204030204" pitchFamily="34" charset="0"/>
              <a:cs typeface="Times New Roman" panose="02020603050405020304" pitchFamily="18" charset="0"/>
            </a:endParaRPr>
          </a:p>
          <a:p>
            <a:pPr marL="0" indent="0">
              <a:lnSpc>
                <a:spcPct val="106000"/>
              </a:lnSpc>
              <a:spcBef>
                <a:spcPts val="0"/>
              </a:spcBef>
              <a:buNone/>
            </a:pPr>
            <a:endParaRPr lang="en-US" sz="1800" b="1" dirty="0">
              <a:ea typeface="Calibri" panose="020F0502020204030204" pitchFamily="34" charset="0"/>
              <a:cs typeface="Times New Roman" panose="02020603050405020304" pitchFamily="18" charset="0"/>
            </a:endParaRPr>
          </a:p>
          <a:p>
            <a:pPr marL="0" indent="0">
              <a:lnSpc>
                <a:spcPct val="106000"/>
              </a:lnSpc>
              <a:spcBef>
                <a:spcPts val="0"/>
              </a:spcBef>
              <a:buNone/>
            </a:pPr>
            <a:endParaRPr lang="en-US" sz="1800" b="1" dirty="0">
              <a:ea typeface="Calibri" panose="020F0502020204030204" pitchFamily="34" charset="0"/>
              <a:cs typeface="Times New Roman" panose="02020603050405020304" pitchFamily="18" charset="0"/>
            </a:endParaRPr>
          </a:p>
          <a:p>
            <a:pPr marL="0" indent="0">
              <a:lnSpc>
                <a:spcPct val="106000"/>
              </a:lnSpc>
              <a:spcBef>
                <a:spcPts val="0"/>
              </a:spcBef>
              <a:buNone/>
            </a:pPr>
            <a:endParaRPr lang="en-US" sz="1800" b="1" dirty="0">
              <a:ea typeface="Calibri" panose="020F0502020204030204" pitchFamily="34" charset="0"/>
              <a:cs typeface="Times New Roman" panose="02020603050405020304" pitchFamily="18" charset="0"/>
            </a:endParaRPr>
          </a:p>
          <a:p>
            <a:pPr marL="0" indent="0">
              <a:lnSpc>
                <a:spcPct val="106000"/>
              </a:lnSpc>
              <a:spcBef>
                <a:spcPts val="0"/>
              </a:spcBef>
              <a:buNone/>
            </a:pPr>
            <a:endParaRPr lang="en-US" sz="18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lnSpc>
                <a:spcPct val="106000"/>
              </a:lnSpc>
              <a:spcBef>
                <a:spcPts val="0"/>
              </a:spcBef>
              <a:buNone/>
            </a:pPr>
            <a:endParaRPr lang="en-US" sz="1600" b="1" dirty="0">
              <a:solidFill>
                <a:srgbClr val="000000"/>
              </a:solidFill>
              <a:ea typeface="Calibri" panose="020F0502020204030204" pitchFamily="34" charset="0"/>
              <a:cs typeface="Arial" panose="020B0604020202020204" pitchFamily="34" charset="0"/>
            </a:endParaRPr>
          </a:p>
          <a:p>
            <a:pPr marL="0" indent="0">
              <a:lnSpc>
                <a:spcPct val="106000"/>
              </a:lnSpc>
              <a:spcBef>
                <a:spcPts val="0"/>
              </a:spcBef>
              <a:buNone/>
            </a:pPr>
            <a:r>
              <a:rPr lang="en-US" sz="1600" b="1" dirty="0">
                <a:ea typeface="Calibri" panose="020F0502020204030204" pitchFamily="34" charset="0"/>
                <a:cs typeface="Arial" panose="020B0604020202020204" pitchFamily="34" charset="0"/>
              </a:rPr>
              <a:t>NOTE</a:t>
            </a:r>
            <a:r>
              <a:rPr lang="en-US" sz="1800" b="1" dirty="0">
                <a:latin typeface="Calibri" panose="020F0502020204030204" pitchFamily="34" charset="0"/>
                <a:ea typeface="Calibri" panose="020F0502020204030204" pitchFamily="34" charset="0"/>
              </a:rPr>
              <a:t> </a:t>
            </a:r>
            <a:endParaRPr lang="en-US" sz="1800" dirty="0">
              <a:ea typeface="Calibri" panose="020F0502020204030204" pitchFamily="34" charset="0"/>
              <a:cs typeface="Times New Roman" panose="02020603050405020304" pitchFamily="18" charset="0"/>
            </a:endParaRPr>
          </a:p>
          <a:p>
            <a:pPr marL="12700" defTabSz="914377">
              <a:buClr>
                <a:srgbClr val="000000"/>
              </a:buClr>
              <a:defRPr/>
            </a:pPr>
            <a:endParaRPr lang="en-US" sz="2800" dirty="0">
              <a:solidFill>
                <a:srgbClr val="000000"/>
              </a:solidFill>
              <a:latin typeface="Arial"/>
              <a:cs typeface="Arial"/>
              <a:sym typeface="Arial"/>
            </a:endParaRPr>
          </a:p>
          <a:p>
            <a:pPr marL="29017" indent="0" defTabSz="914377">
              <a:spcBef>
                <a:spcPts val="671"/>
              </a:spcBef>
              <a:buClr>
                <a:srgbClr val="000000"/>
              </a:buClr>
              <a:buSzPts val="3200"/>
              <a:buNone/>
              <a:defRPr/>
            </a:pPr>
            <a:endParaRPr lang="en-US" sz="2600" dirty="0">
              <a:solidFill>
                <a:srgbClr val="000000"/>
              </a:solidFill>
              <a:latin typeface="Arial"/>
              <a:ea typeface="Arial"/>
              <a:cs typeface="Arial"/>
              <a:sym typeface="Arial"/>
            </a:endParaRPr>
          </a:p>
        </p:txBody>
      </p:sp>
      <p:sp>
        <p:nvSpPr>
          <p:cNvPr id="4" name="Title 3">
            <a:extLst>
              <a:ext uri="{FF2B5EF4-FFF2-40B4-BE49-F238E27FC236}">
                <a16:creationId xmlns="" xmlns:a16="http://schemas.microsoft.com/office/drawing/2014/main" id="{C8B35906-ACE5-4C31-A33A-6A4E759147B1}"/>
              </a:ext>
            </a:extLst>
          </p:cNvPr>
          <p:cNvSpPr>
            <a:spLocks noGrp="1"/>
          </p:cNvSpPr>
          <p:nvPr>
            <p:ph type="title"/>
          </p:nvPr>
        </p:nvSpPr>
        <p:spPr/>
        <p:txBody>
          <a:bodyPr/>
          <a:lstStyle/>
          <a:p>
            <a:r>
              <a:rPr lang="en-US" dirty="0"/>
              <a:t>Providing First Aid - CPR</a:t>
            </a:r>
          </a:p>
        </p:txBody>
      </p:sp>
      <p:sp>
        <p:nvSpPr>
          <p:cNvPr id="7" name="TextBox 6">
            <a:extLst>
              <a:ext uri="{FF2B5EF4-FFF2-40B4-BE49-F238E27FC236}">
                <a16:creationId xmlns="" xmlns:a16="http://schemas.microsoft.com/office/drawing/2014/main" id="{27B9079B-8AD1-440F-A34B-EA2948C87856}"/>
              </a:ext>
            </a:extLst>
          </p:cNvPr>
          <p:cNvSpPr txBox="1"/>
          <p:nvPr/>
        </p:nvSpPr>
        <p:spPr>
          <a:xfrm>
            <a:off x="3990622" y="2139244"/>
            <a:ext cx="502920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hangingPunct="0"/>
            <a:endParaRPr lang="en-US" dirty="0">
              <a:solidFill>
                <a:srgbClr val="000000"/>
              </a:solidFill>
              <a:latin typeface="+mj-lt"/>
              <a:ea typeface="+mj-ea"/>
              <a:cs typeface="+mj-cs"/>
              <a:sym typeface="Helvetica"/>
            </a:endParaRPr>
          </a:p>
        </p:txBody>
      </p:sp>
      <p:graphicFrame>
        <p:nvGraphicFramePr>
          <p:cNvPr id="10" name="Table 9">
            <a:extLst>
              <a:ext uri="{FF2B5EF4-FFF2-40B4-BE49-F238E27FC236}">
                <a16:creationId xmlns="" xmlns:a16="http://schemas.microsoft.com/office/drawing/2014/main" id="{ABADC07B-8F2F-4161-A357-C38347E9DEA9}"/>
              </a:ext>
            </a:extLst>
          </p:cNvPr>
          <p:cNvGraphicFramePr>
            <a:graphicFrameLocks noGrp="1"/>
          </p:cNvGraphicFramePr>
          <p:nvPr>
            <p:extLst>
              <p:ext uri="{D42A27DB-BD31-4B8C-83A1-F6EECF244321}">
                <p14:modId xmlns:p14="http://schemas.microsoft.com/office/powerpoint/2010/main" val="1486303463"/>
              </p:ext>
            </p:extLst>
          </p:nvPr>
        </p:nvGraphicFramePr>
        <p:xfrm>
          <a:off x="3841120" y="4376484"/>
          <a:ext cx="5765874" cy="1371600"/>
        </p:xfrm>
        <a:graphic>
          <a:graphicData uri="http://schemas.openxmlformats.org/drawingml/2006/table">
            <a:tbl>
              <a:tblPr>
                <a:tableStyleId>{5940675A-B579-460E-94D1-54222C63F5DA}</a:tableStyleId>
              </a:tblPr>
              <a:tblGrid>
                <a:gridCol w="5765874">
                  <a:extLst>
                    <a:ext uri="{9D8B030D-6E8A-4147-A177-3AD203B41FA5}">
                      <a16:colId xmlns="" xmlns:a16="http://schemas.microsoft.com/office/drawing/2014/main" val="2753339974"/>
                    </a:ext>
                  </a:extLst>
                </a:gridCol>
              </a:tblGrid>
              <a:tr h="914400">
                <a:tc>
                  <a:txBody>
                    <a:bodyPr/>
                    <a:lstStyle/>
                    <a:p>
                      <a:pPr marL="0" marR="0" indent="0" algn="l" rtl="0" fontAlgn="t" latinLnBrk="0">
                        <a:buNone/>
                      </a:pPr>
                      <a:r>
                        <a:rPr lang="en-US" sz="1800" b="1" dirty="0">
                          <a:solidFill>
                            <a:schemeClr val="accent1">
                              <a:lumMod val="75000"/>
                            </a:schemeClr>
                          </a:solidFill>
                          <a:effectLst/>
                          <a:latin typeface="+mn-lt"/>
                          <a:ea typeface="Calibri" panose="020F0502020204030204" pitchFamily="34" charset="0"/>
                        </a:rPr>
                        <a:t>The Auxiliarist may only provide first aid that they are trained to give and which is within the scope of their assigned duties. For example, an Auxiliarist on an authorized patrol who is not CPR, qualified must not perform CPR but an Auxiliarist who is CPR qualified may.</a:t>
                      </a:r>
                      <a:r>
                        <a:rPr lang="en-US" sz="1800" b="1" dirty="0">
                          <a:solidFill>
                            <a:schemeClr val="accent1">
                              <a:lumMod val="75000"/>
                            </a:schemeClr>
                          </a:solidFill>
                          <a:effectLst/>
                          <a:latin typeface="+mn-lt"/>
                        </a:rPr>
                        <a:t>.</a:t>
                      </a:r>
                      <a:endParaRPr lang="en-US" sz="18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37407" marR="37407" marT="0" marB="0"/>
                </a:tc>
                <a:extLst>
                  <a:ext uri="{0D108BD9-81ED-4DB2-BD59-A6C34878D82A}">
                    <a16:rowId xmlns="" xmlns:a16="http://schemas.microsoft.com/office/drawing/2014/main" val="3623264628"/>
                  </a:ext>
                </a:extLst>
              </a:tr>
            </a:tbl>
          </a:graphicData>
        </a:graphic>
      </p:graphicFrame>
      <p:pic>
        <p:nvPicPr>
          <p:cNvPr id="15" name="Picture 14">
            <a:extLst>
              <a:ext uri="{FF2B5EF4-FFF2-40B4-BE49-F238E27FC236}">
                <a16:creationId xmlns="" xmlns:a16="http://schemas.microsoft.com/office/drawing/2014/main" id="{83702B03-EE3F-485C-A5D8-C7544BC24754}"/>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2805818" y="4444121"/>
            <a:ext cx="371475" cy="142875"/>
          </a:xfrm>
          <a:prstGeom prst="rect">
            <a:avLst/>
          </a:prstGeom>
          <a:noFill/>
          <a:ln>
            <a:noFill/>
          </a:ln>
        </p:spPr>
      </p:pic>
      <p:sp>
        <p:nvSpPr>
          <p:cNvPr id="17" name="TextBox 16">
            <a:extLst>
              <a:ext uri="{FF2B5EF4-FFF2-40B4-BE49-F238E27FC236}">
                <a16:creationId xmlns="" xmlns:a16="http://schemas.microsoft.com/office/drawing/2014/main" id="{42E04712-B4D7-403C-B172-9598D3A32CFA}"/>
              </a:ext>
            </a:extLst>
          </p:cNvPr>
          <p:cNvSpPr txBox="1"/>
          <p:nvPr/>
        </p:nvSpPr>
        <p:spPr>
          <a:xfrm>
            <a:off x="3841120" y="2101600"/>
            <a:ext cx="6067776" cy="18158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600" dirty="0">
                <a:solidFill>
                  <a:schemeClr val="accent1">
                    <a:lumMod val="75000"/>
                  </a:schemeClr>
                </a:solidFill>
              </a:rPr>
              <a:t>First aid training (beyond a basic awareness of emergency situations) is not a part of the Auxiliary boat or air crew or radio operator qualification process. Auxiliarists, while on orders (verbal or written) or while assigned to duty, can give first aid. In cases of boating emergencies, Auxiliarists shall advise the unit commander of any emergency medical situation. If unable to contact the unit commander, then seek guidance from competent medical authority. </a:t>
            </a:r>
          </a:p>
        </p:txBody>
      </p:sp>
      <p:sp>
        <p:nvSpPr>
          <p:cNvPr id="2" name="Footer Placeholder 1">
            <a:extLst>
              <a:ext uri="{FF2B5EF4-FFF2-40B4-BE49-F238E27FC236}">
                <a16:creationId xmlns="" xmlns:a16="http://schemas.microsoft.com/office/drawing/2014/main" id="{88B1EB51-79E5-467F-BEFD-6395BDD09AE2}"/>
              </a:ext>
            </a:extLst>
          </p:cNvPr>
          <p:cNvSpPr>
            <a:spLocks noGrp="1"/>
          </p:cNvSpPr>
          <p:nvPr>
            <p:ph type="ftr" sz="quarter" idx="3"/>
          </p:nvPr>
        </p:nvSpPr>
        <p:spPr/>
        <p:txBody>
          <a:bodyPr/>
          <a:lstStyle/>
          <a:p>
            <a:r>
              <a:rPr lang="en-US"/>
              <a:t>Response Directorate - Telecommunications Division</a:t>
            </a:r>
            <a:endParaRPr lang="en-US" dirty="0"/>
          </a:p>
        </p:txBody>
      </p:sp>
      <p:sp>
        <p:nvSpPr>
          <p:cNvPr id="3" name="Slide Number Placeholder 2">
            <a:extLst>
              <a:ext uri="{FF2B5EF4-FFF2-40B4-BE49-F238E27FC236}">
                <a16:creationId xmlns="" xmlns:a16="http://schemas.microsoft.com/office/drawing/2014/main" id="{63E58379-CAE7-4550-9D6E-7B6B924DDB19}"/>
              </a:ext>
            </a:extLst>
          </p:cNvPr>
          <p:cNvSpPr>
            <a:spLocks noGrp="1"/>
          </p:cNvSpPr>
          <p:nvPr>
            <p:ph type="sldNum" sz="quarter" idx="4"/>
          </p:nvPr>
        </p:nvSpPr>
        <p:spPr/>
        <p:txBody>
          <a:bodyPr/>
          <a:lstStyle/>
          <a:p>
            <a:pPr algn="r"/>
            <a:fld id="{4FD1BBD8-8B60-4BF0-A64C-234AA9D11932}" type="slidenum">
              <a:rPr lang="en-US" smtClean="0"/>
              <a:pPr algn="r"/>
              <a:t>14</a:t>
            </a:fld>
            <a:endParaRPr lang="en-US" dirty="0"/>
          </a:p>
        </p:txBody>
      </p:sp>
    </p:spTree>
    <p:extLst>
      <p:ext uri="{BB962C8B-B14F-4D97-AF65-F5344CB8AC3E}">
        <p14:creationId xmlns:p14="http://schemas.microsoft.com/office/powerpoint/2010/main" val="146313352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714587" y="380712"/>
            <a:ext cx="10866460" cy="677108"/>
          </a:xfrm>
          <a:prstGeom prst="rect">
            <a:avLst/>
          </a:prstGeom>
        </p:spPr>
        <p:txBody>
          <a:bodyPr vert="horz" wrap="square" lIns="0" tIns="0" rIns="0" bIns="0" rtlCol="0">
            <a:spAutoFit/>
          </a:bodyPr>
          <a:lstStyle/>
          <a:p>
            <a:pPr marL="12700">
              <a:lnSpc>
                <a:spcPct val="100000"/>
              </a:lnSpc>
            </a:pPr>
            <a:r>
              <a:rPr dirty="0"/>
              <a:t>Mishap</a:t>
            </a:r>
            <a:r>
              <a:rPr spc="-75" dirty="0"/>
              <a:t> </a:t>
            </a:r>
            <a:r>
              <a:rPr dirty="0"/>
              <a:t>Reporting</a:t>
            </a:r>
          </a:p>
        </p:txBody>
      </p:sp>
      <p:sp>
        <p:nvSpPr>
          <p:cNvPr id="11" name="object 8"/>
          <p:cNvSpPr txBox="1"/>
          <p:nvPr/>
        </p:nvSpPr>
        <p:spPr>
          <a:xfrm>
            <a:off x="714587" y="1340889"/>
            <a:ext cx="10867813" cy="4503797"/>
          </a:xfrm>
          <a:prstGeom prst="rect">
            <a:avLst/>
          </a:prstGeom>
        </p:spPr>
        <p:txBody>
          <a:bodyPr vert="horz" wrap="square" lIns="0" tIns="0" rIns="0" bIns="0" rtlCol="0">
            <a:spAutoFit/>
          </a:bodyPr>
          <a:lstStyle/>
          <a:p>
            <a:pPr marL="355600" marR="816610" indent="-342900">
              <a:lnSpc>
                <a:spcPct val="100000"/>
              </a:lnSpc>
              <a:buChar char="•"/>
              <a:tabLst>
                <a:tab pos="354965" algn="l"/>
                <a:tab pos="355600" algn="l"/>
              </a:tabLst>
            </a:pPr>
            <a:r>
              <a:rPr sz="3200" dirty="0">
                <a:solidFill>
                  <a:schemeClr val="accent1">
                    <a:lumMod val="75000"/>
                  </a:schemeClr>
                </a:solidFill>
                <a:cs typeface="Arial"/>
              </a:rPr>
              <a:t>ALL </a:t>
            </a:r>
            <a:r>
              <a:rPr sz="3200" spc="-5" dirty="0">
                <a:solidFill>
                  <a:schemeClr val="accent1">
                    <a:lumMod val="75000"/>
                  </a:schemeClr>
                </a:solidFill>
                <a:cs typeface="Arial"/>
              </a:rPr>
              <a:t>mishaps must </a:t>
            </a:r>
            <a:r>
              <a:rPr sz="3200" dirty="0">
                <a:solidFill>
                  <a:schemeClr val="accent1">
                    <a:lumMod val="75000"/>
                  </a:schemeClr>
                </a:solidFill>
                <a:cs typeface="Arial"/>
              </a:rPr>
              <a:t>be</a:t>
            </a:r>
            <a:r>
              <a:rPr lang="en-US" sz="3200" dirty="0">
                <a:solidFill>
                  <a:schemeClr val="accent1">
                    <a:lumMod val="75000"/>
                  </a:schemeClr>
                </a:solidFill>
                <a:cs typeface="Arial"/>
              </a:rPr>
              <a:t> </a:t>
            </a:r>
            <a:r>
              <a:rPr sz="3200" spc="-5" dirty="0">
                <a:solidFill>
                  <a:schemeClr val="accent1">
                    <a:lumMod val="75000"/>
                  </a:schemeClr>
                </a:solidFill>
                <a:cs typeface="Arial"/>
              </a:rPr>
              <a:t>reported </a:t>
            </a:r>
            <a:r>
              <a:rPr sz="3200" dirty="0">
                <a:solidFill>
                  <a:schemeClr val="accent1">
                    <a:lumMod val="75000"/>
                  </a:schemeClr>
                </a:solidFill>
                <a:cs typeface="Arial"/>
              </a:rPr>
              <a:t>to</a:t>
            </a:r>
            <a:r>
              <a:rPr sz="3200" spc="-85" dirty="0">
                <a:solidFill>
                  <a:schemeClr val="accent1">
                    <a:lumMod val="75000"/>
                  </a:schemeClr>
                </a:solidFill>
                <a:cs typeface="Arial"/>
              </a:rPr>
              <a:t> </a:t>
            </a:r>
            <a:r>
              <a:rPr sz="3200" dirty="0">
                <a:solidFill>
                  <a:schemeClr val="accent1">
                    <a:lumMod val="75000"/>
                  </a:schemeClr>
                </a:solidFill>
                <a:cs typeface="Arial"/>
              </a:rPr>
              <a:t>the Order Issuing </a:t>
            </a:r>
            <a:r>
              <a:rPr sz="3200" spc="-5" dirty="0">
                <a:solidFill>
                  <a:schemeClr val="accent1">
                    <a:lumMod val="75000"/>
                  </a:schemeClr>
                </a:solidFill>
                <a:cs typeface="Arial"/>
              </a:rPr>
              <a:t>Authority</a:t>
            </a:r>
            <a:r>
              <a:rPr lang="en-US" sz="3200" spc="-100" dirty="0">
                <a:solidFill>
                  <a:schemeClr val="accent1">
                    <a:lumMod val="75000"/>
                  </a:schemeClr>
                </a:solidFill>
                <a:cs typeface="Arial"/>
              </a:rPr>
              <a:t> </a:t>
            </a:r>
            <a:r>
              <a:rPr sz="3200" dirty="0">
                <a:solidFill>
                  <a:schemeClr val="accent1">
                    <a:lumMod val="75000"/>
                  </a:schemeClr>
                </a:solidFill>
                <a:cs typeface="Arial"/>
              </a:rPr>
              <a:t>(OIA)</a:t>
            </a:r>
            <a:r>
              <a:rPr lang="en-US" sz="3200" dirty="0">
                <a:solidFill>
                  <a:schemeClr val="accent1">
                    <a:lumMod val="75000"/>
                  </a:schemeClr>
                </a:solidFill>
                <a:cs typeface="Arial"/>
              </a:rPr>
              <a:t> immediately</a:t>
            </a:r>
          </a:p>
          <a:p>
            <a:pPr marL="800100" lvl="1" indent="-342900">
              <a:spcBef>
                <a:spcPts val="575"/>
              </a:spcBef>
              <a:buFont typeface="Arial" panose="020B0604020202020204" pitchFamily="34" charset="0"/>
              <a:buChar char="•"/>
              <a:tabLst>
                <a:tab pos="756920" algn="l"/>
              </a:tabLst>
            </a:pPr>
            <a:r>
              <a:rPr lang="en-US" sz="2000" spc="-5" dirty="0">
                <a:solidFill>
                  <a:schemeClr val="accent1">
                    <a:lumMod val="75000"/>
                  </a:schemeClr>
                </a:solidFill>
                <a:cs typeface="Arial"/>
              </a:rPr>
              <a:t>A Coast Guard mishap is defined as any unplanned, unexpected or undesirable event that causes injury, occupational illness, death, material loss or damage.</a:t>
            </a:r>
          </a:p>
          <a:p>
            <a:pPr marL="800100" lvl="1" indent="-342900">
              <a:spcBef>
                <a:spcPts val="575"/>
              </a:spcBef>
              <a:buFont typeface="Arial" panose="020B0604020202020204" pitchFamily="34" charset="0"/>
              <a:buChar char="•"/>
              <a:tabLst>
                <a:tab pos="756920" algn="l"/>
              </a:tabLst>
            </a:pPr>
            <a:r>
              <a:rPr lang="en-US" sz="2000" spc="-5" dirty="0">
                <a:solidFill>
                  <a:schemeClr val="accent1">
                    <a:lumMod val="75000"/>
                  </a:schemeClr>
                </a:solidFill>
                <a:cs typeface="Arial"/>
              </a:rPr>
              <a:t>The Auxiliary wants any incident which causes a disruption or alteration of the mission reported.</a:t>
            </a:r>
          </a:p>
          <a:p>
            <a:pPr marL="800100" lvl="1" indent="-342900">
              <a:spcBef>
                <a:spcPts val="575"/>
              </a:spcBef>
              <a:buFont typeface="Arial" panose="020B0604020202020204" pitchFamily="34" charset="0"/>
              <a:buChar char="•"/>
              <a:tabLst>
                <a:tab pos="756920" algn="l"/>
              </a:tabLst>
            </a:pPr>
            <a:r>
              <a:rPr lang="en-US" sz="2000" spc="-5" dirty="0">
                <a:solidFill>
                  <a:schemeClr val="accent1">
                    <a:lumMod val="75000"/>
                  </a:schemeClr>
                </a:solidFill>
                <a:cs typeface="Arial"/>
              </a:rPr>
              <a:t>This allows the mishap to become an education opportunity to be shared across the entire organization.</a:t>
            </a:r>
            <a:endParaRPr sz="2000" spc="-5" dirty="0">
              <a:solidFill>
                <a:schemeClr val="accent1">
                  <a:lumMod val="75000"/>
                </a:schemeClr>
              </a:solidFill>
              <a:cs typeface="Arial"/>
            </a:endParaRPr>
          </a:p>
          <a:p>
            <a:pPr marL="355600" indent="-342900">
              <a:lnSpc>
                <a:spcPct val="100000"/>
              </a:lnSpc>
              <a:spcBef>
                <a:spcPts val="735"/>
              </a:spcBef>
              <a:buChar char="•"/>
              <a:tabLst>
                <a:tab pos="354965" algn="l"/>
                <a:tab pos="355600" algn="l"/>
              </a:tabLst>
            </a:pPr>
            <a:r>
              <a:rPr sz="3200" spc="-5" dirty="0">
                <a:solidFill>
                  <a:schemeClr val="accent1">
                    <a:lumMod val="75000"/>
                  </a:schemeClr>
                </a:solidFill>
                <a:cs typeface="Arial"/>
              </a:rPr>
              <a:t>Mishap </a:t>
            </a:r>
            <a:r>
              <a:rPr lang="en-US" sz="3200" spc="-5" dirty="0">
                <a:solidFill>
                  <a:schemeClr val="accent1">
                    <a:lumMod val="75000"/>
                  </a:schemeClr>
                </a:solidFill>
                <a:cs typeface="Arial"/>
              </a:rPr>
              <a:t>reporting </a:t>
            </a:r>
            <a:r>
              <a:rPr sz="3200" u="sng" spc="-5" dirty="0">
                <a:solidFill>
                  <a:schemeClr val="accent1">
                    <a:lumMod val="75000"/>
                  </a:schemeClr>
                </a:solidFill>
                <a:cs typeface="Arial"/>
              </a:rPr>
              <a:t>does</a:t>
            </a:r>
            <a:r>
              <a:rPr lang="en-US" sz="3200" u="sng" spc="-5" dirty="0">
                <a:solidFill>
                  <a:schemeClr val="accent1">
                    <a:lumMod val="75000"/>
                  </a:schemeClr>
                </a:solidFill>
                <a:cs typeface="Arial"/>
              </a:rPr>
              <a:t> </a:t>
            </a:r>
            <a:r>
              <a:rPr sz="3200" u="sng" spc="-5" dirty="0">
                <a:solidFill>
                  <a:schemeClr val="accent1">
                    <a:lumMod val="75000"/>
                  </a:schemeClr>
                </a:solidFill>
                <a:cs typeface="Arial"/>
              </a:rPr>
              <a:t>not</a:t>
            </a:r>
            <a:r>
              <a:rPr sz="3200" spc="-5" dirty="0">
                <a:solidFill>
                  <a:schemeClr val="accent1">
                    <a:lumMod val="75000"/>
                  </a:schemeClr>
                </a:solidFill>
                <a:cs typeface="Arial"/>
              </a:rPr>
              <a:t> equal</a:t>
            </a:r>
            <a:r>
              <a:rPr sz="3200" spc="-40" dirty="0">
                <a:solidFill>
                  <a:schemeClr val="accent1">
                    <a:lumMod val="75000"/>
                  </a:schemeClr>
                </a:solidFill>
                <a:cs typeface="Arial"/>
              </a:rPr>
              <a:t> </a:t>
            </a:r>
            <a:r>
              <a:rPr lang="en-US" sz="3200" spc="-5" dirty="0">
                <a:solidFill>
                  <a:schemeClr val="accent1">
                    <a:lumMod val="75000"/>
                  </a:schemeClr>
                </a:solidFill>
                <a:cs typeface="Arial"/>
              </a:rPr>
              <a:t>disciplinary action</a:t>
            </a:r>
          </a:p>
          <a:p>
            <a:pPr marL="812800" lvl="1" indent="-342900">
              <a:spcBef>
                <a:spcPts val="735"/>
              </a:spcBef>
              <a:buFont typeface="Arial" panose="020B0604020202020204" pitchFamily="34" charset="0"/>
              <a:buChar char="•"/>
              <a:tabLst>
                <a:tab pos="354965" algn="l"/>
                <a:tab pos="355600" algn="l"/>
              </a:tabLst>
            </a:pPr>
            <a:r>
              <a:rPr lang="en-US" sz="2000" spc="-5" dirty="0">
                <a:solidFill>
                  <a:schemeClr val="accent1">
                    <a:lumMod val="75000"/>
                  </a:schemeClr>
                </a:solidFill>
                <a:cs typeface="Arial"/>
              </a:rPr>
              <a:t>This does not apply for flagrant disregard of the rules or reckless or foolhardy actions. </a:t>
            </a:r>
            <a:endParaRPr sz="2000" dirty="0">
              <a:solidFill>
                <a:schemeClr val="accent1">
                  <a:lumMod val="75000"/>
                </a:schemeClr>
              </a:solidFill>
              <a:cs typeface="Arial"/>
            </a:endParaRPr>
          </a:p>
          <a:p>
            <a:pPr marL="812800" marR="40005" lvl="1" indent="-342900">
              <a:lnSpc>
                <a:spcPct val="100000"/>
              </a:lnSpc>
              <a:spcBef>
                <a:spcPts val="605"/>
              </a:spcBef>
              <a:buFont typeface="Arial" panose="020B0604020202020204" pitchFamily="34" charset="0"/>
              <a:buChar char="•"/>
              <a:tabLst>
                <a:tab pos="756920" algn="l"/>
                <a:tab pos="3434079" algn="l"/>
              </a:tabLst>
            </a:pPr>
            <a:r>
              <a:rPr lang="en-US" sz="2000" spc="-5" dirty="0">
                <a:solidFill>
                  <a:schemeClr val="accent1">
                    <a:lumMod val="75000"/>
                  </a:schemeClr>
                </a:solidFill>
                <a:cs typeface="Arial"/>
              </a:rPr>
              <a:t>Incidents occur</a:t>
            </a:r>
            <a:endParaRPr sz="2000" dirty="0">
              <a:solidFill>
                <a:schemeClr val="accent1">
                  <a:lumMod val="75000"/>
                </a:schemeClr>
              </a:solidFill>
              <a:cs typeface="Arial"/>
            </a:endParaRPr>
          </a:p>
          <a:p>
            <a:pPr marL="812800" lvl="1" indent="-342900">
              <a:lnSpc>
                <a:spcPct val="100000"/>
              </a:lnSpc>
              <a:spcBef>
                <a:spcPts val="575"/>
              </a:spcBef>
              <a:buFont typeface="Arial" panose="020B0604020202020204" pitchFamily="34" charset="0"/>
              <a:buChar char="•"/>
              <a:tabLst>
                <a:tab pos="756920" algn="l"/>
              </a:tabLst>
            </a:pPr>
            <a:r>
              <a:rPr sz="2000" spc="-5" dirty="0">
                <a:solidFill>
                  <a:schemeClr val="accent1">
                    <a:lumMod val="75000"/>
                  </a:schemeClr>
                </a:solidFill>
                <a:cs typeface="Arial"/>
              </a:rPr>
              <a:t>Not reporting </a:t>
            </a:r>
            <a:r>
              <a:rPr sz="2000" dirty="0">
                <a:solidFill>
                  <a:schemeClr val="accent1">
                    <a:lumMod val="75000"/>
                  </a:schemeClr>
                </a:solidFill>
                <a:cs typeface="Arial"/>
              </a:rPr>
              <a:t>a </a:t>
            </a:r>
            <a:r>
              <a:rPr sz="2000" spc="-5" dirty="0">
                <a:solidFill>
                  <a:schemeClr val="accent1">
                    <a:lumMod val="75000"/>
                  </a:schemeClr>
                </a:solidFill>
                <a:cs typeface="Arial"/>
              </a:rPr>
              <a:t>mishap </a:t>
            </a:r>
            <a:r>
              <a:rPr lang="en-US" sz="2000" spc="-5" dirty="0">
                <a:solidFill>
                  <a:schemeClr val="accent1">
                    <a:lumMod val="75000"/>
                  </a:schemeClr>
                </a:solidFill>
                <a:cs typeface="Arial"/>
              </a:rPr>
              <a:t>may</a:t>
            </a:r>
            <a:r>
              <a:rPr sz="2000" spc="-5" dirty="0">
                <a:solidFill>
                  <a:schemeClr val="accent1">
                    <a:lumMod val="75000"/>
                  </a:schemeClr>
                </a:solidFill>
                <a:cs typeface="Arial"/>
              </a:rPr>
              <a:t> lead </a:t>
            </a:r>
            <a:r>
              <a:rPr sz="2000" dirty="0">
                <a:solidFill>
                  <a:schemeClr val="accent1">
                    <a:lumMod val="75000"/>
                  </a:schemeClr>
                </a:solidFill>
                <a:cs typeface="Arial"/>
              </a:rPr>
              <a:t>to </a:t>
            </a:r>
            <a:r>
              <a:rPr lang="en-US" sz="2000" spc="-5" dirty="0">
                <a:solidFill>
                  <a:schemeClr val="accent1">
                    <a:lumMod val="75000"/>
                  </a:schemeClr>
                </a:solidFill>
                <a:cs typeface="Arial"/>
              </a:rPr>
              <a:t>disciplinary</a:t>
            </a:r>
            <a:r>
              <a:rPr sz="2000" spc="100" dirty="0">
                <a:solidFill>
                  <a:schemeClr val="accent1">
                    <a:lumMod val="75000"/>
                  </a:schemeClr>
                </a:solidFill>
                <a:cs typeface="Arial"/>
              </a:rPr>
              <a:t> </a:t>
            </a:r>
            <a:r>
              <a:rPr sz="2000" spc="-5" dirty="0">
                <a:solidFill>
                  <a:schemeClr val="accent1">
                    <a:lumMod val="75000"/>
                  </a:schemeClr>
                </a:solidFill>
                <a:cs typeface="Arial"/>
              </a:rPr>
              <a:t>action</a:t>
            </a:r>
            <a:endParaRPr lang="en-US" sz="2000" spc="-5" dirty="0">
              <a:solidFill>
                <a:schemeClr val="accent1">
                  <a:lumMod val="75000"/>
                </a:schemeClr>
              </a:solidFill>
              <a:cs typeface="Arial"/>
            </a:endParaRPr>
          </a:p>
        </p:txBody>
      </p:sp>
      <p:sp>
        <p:nvSpPr>
          <p:cNvPr id="5" name="Footer Placeholder 4">
            <a:extLst>
              <a:ext uri="{FF2B5EF4-FFF2-40B4-BE49-F238E27FC236}">
                <a16:creationId xmlns="" xmlns:a16="http://schemas.microsoft.com/office/drawing/2014/main" id="{0F0AFEAE-BC73-4CEB-95ED-9B16B7FF86B4}"/>
              </a:ext>
            </a:extLst>
          </p:cNvPr>
          <p:cNvSpPr>
            <a:spLocks noGrp="1"/>
          </p:cNvSpPr>
          <p:nvPr>
            <p:ph type="ftr" sz="quarter" idx="3"/>
          </p:nvPr>
        </p:nvSpPr>
        <p:spPr/>
        <p:txBody>
          <a:bodyPr/>
          <a:lstStyle/>
          <a:p>
            <a:r>
              <a:rPr lang="en-US"/>
              <a:t>Response Directorate - Telecommunications Division</a:t>
            </a:r>
            <a:endParaRPr lang="en-US" dirty="0"/>
          </a:p>
        </p:txBody>
      </p:sp>
      <p:sp>
        <p:nvSpPr>
          <p:cNvPr id="6" name="Slide Number Placeholder 5">
            <a:extLst>
              <a:ext uri="{FF2B5EF4-FFF2-40B4-BE49-F238E27FC236}">
                <a16:creationId xmlns="" xmlns:a16="http://schemas.microsoft.com/office/drawing/2014/main" id="{35448C1C-DD04-48C3-ADE3-166BB8198AD1}"/>
              </a:ext>
            </a:extLst>
          </p:cNvPr>
          <p:cNvSpPr>
            <a:spLocks noGrp="1"/>
          </p:cNvSpPr>
          <p:nvPr>
            <p:ph type="sldNum" sz="quarter" idx="4"/>
          </p:nvPr>
        </p:nvSpPr>
        <p:spPr/>
        <p:txBody>
          <a:bodyPr/>
          <a:lstStyle/>
          <a:p>
            <a:pPr algn="r"/>
            <a:fld id="{4FD1BBD8-8B60-4BF0-A64C-234AA9D11932}" type="slidenum">
              <a:rPr lang="en-US" smtClean="0"/>
              <a:pPr algn="r"/>
              <a:t>15</a:t>
            </a:fld>
            <a:endParaRPr lang="en-US" dirty="0"/>
          </a:p>
        </p:txBody>
      </p:sp>
    </p:spTree>
    <p:extLst>
      <p:ext uri="{BB962C8B-B14F-4D97-AF65-F5344CB8AC3E}">
        <p14:creationId xmlns:p14="http://schemas.microsoft.com/office/powerpoint/2010/main" val="2782910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Policies &amp; Procedures</a:t>
            </a:r>
          </a:p>
        </p:txBody>
      </p:sp>
      <p:sp>
        <p:nvSpPr>
          <p:cNvPr id="3" name="Text Placeholder 2"/>
          <p:cNvSpPr>
            <a:spLocks noGrp="1"/>
          </p:cNvSpPr>
          <p:nvPr>
            <p:ph type="body" idx="1"/>
          </p:nvPr>
        </p:nvSpPr>
        <p:spPr>
          <a:xfrm>
            <a:off x="863600" y="1885953"/>
            <a:ext cx="10972800" cy="4525963"/>
          </a:xfrm>
        </p:spPr>
        <p:txBody>
          <a:bodyPr/>
          <a:lstStyle/>
          <a:p>
            <a:pPr marL="0" indent="0" algn="ctr">
              <a:buNone/>
            </a:pPr>
            <a:endParaRPr lang="en-US" sz="4800" dirty="0"/>
          </a:p>
          <a:p>
            <a:pPr marL="0" indent="0" algn="ctr">
              <a:buNone/>
            </a:pPr>
            <a:r>
              <a:rPr lang="en-US" sz="4800" dirty="0"/>
              <a:t/>
            </a:r>
            <a:br>
              <a:rPr lang="en-US" sz="4800" dirty="0"/>
            </a:br>
            <a:r>
              <a:rPr lang="en-US" sz="4400" dirty="0"/>
              <a:t>2022 Policy and Procedures Overview</a:t>
            </a:r>
          </a:p>
          <a:p>
            <a:endParaRPr lang="en-US" dirty="0"/>
          </a:p>
        </p:txBody>
      </p:sp>
      <p:sp>
        <p:nvSpPr>
          <p:cNvPr id="4" name="Footer Placeholder 3">
            <a:extLst>
              <a:ext uri="{FF2B5EF4-FFF2-40B4-BE49-F238E27FC236}">
                <a16:creationId xmlns="" xmlns:a16="http://schemas.microsoft.com/office/drawing/2014/main" id="{AFE0683C-F45F-45F4-98B9-4EC9A8CA667A}"/>
              </a:ext>
            </a:extLst>
          </p:cNvPr>
          <p:cNvSpPr>
            <a:spLocks noGrp="1"/>
          </p:cNvSpPr>
          <p:nvPr>
            <p:ph type="ftr" sz="quarter" idx="3"/>
          </p:nvPr>
        </p:nvSpPr>
        <p:spPr/>
        <p:txBody>
          <a:bodyPr/>
          <a:lstStyle/>
          <a:p>
            <a:r>
              <a:rPr lang="en-US"/>
              <a:t>Response Directorate - Telecommunications Division</a:t>
            </a:r>
            <a:endParaRPr lang="en-US" dirty="0"/>
          </a:p>
        </p:txBody>
      </p:sp>
      <p:sp>
        <p:nvSpPr>
          <p:cNvPr id="5" name="Slide Number Placeholder 4">
            <a:extLst>
              <a:ext uri="{FF2B5EF4-FFF2-40B4-BE49-F238E27FC236}">
                <a16:creationId xmlns="" xmlns:a16="http://schemas.microsoft.com/office/drawing/2014/main" id="{6A05AC11-C58E-4D4D-A2D6-E2FA13D6E7D3}"/>
              </a:ext>
            </a:extLst>
          </p:cNvPr>
          <p:cNvSpPr>
            <a:spLocks noGrp="1"/>
          </p:cNvSpPr>
          <p:nvPr>
            <p:ph type="sldNum" sz="quarter" idx="4"/>
          </p:nvPr>
        </p:nvSpPr>
        <p:spPr/>
        <p:txBody>
          <a:bodyPr/>
          <a:lstStyle/>
          <a:p>
            <a:pPr algn="r"/>
            <a:fld id="{4FD1BBD8-8B60-4BF0-A64C-234AA9D11932}" type="slidenum">
              <a:rPr lang="en-US" smtClean="0"/>
              <a:pPr algn="r"/>
              <a:t>16</a:t>
            </a:fld>
            <a:endParaRPr lang="en-US" dirty="0"/>
          </a:p>
        </p:txBody>
      </p:sp>
    </p:spTree>
    <p:extLst>
      <p:ext uri="{BB962C8B-B14F-4D97-AF65-F5344CB8AC3E}">
        <p14:creationId xmlns:p14="http://schemas.microsoft.com/office/powerpoint/2010/main" val="1513606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62B84C-881F-D140-8B05-F7016076C4F7}"/>
              </a:ext>
            </a:extLst>
          </p:cNvPr>
          <p:cNvSpPr>
            <a:spLocks noGrp="1"/>
          </p:cNvSpPr>
          <p:nvPr>
            <p:ph type="title"/>
          </p:nvPr>
        </p:nvSpPr>
        <p:spPr/>
        <p:txBody>
          <a:bodyPr>
            <a:normAutofit/>
          </a:bodyPr>
          <a:lstStyle/>
          <a:p>
            <a:r>
              <a:rPr lang="en-US" dirty="0"/>
              <a:t>Communications Governance</a:t>
            </a:r>
          </a:p>
        </p:txBody>
      </p:sp>
      <p:sp>
        <p:nvSpPr>
          <p:cNvPr id="6" name="Content Placeholder 2">
            <a:extLst>
              <a:ext uri="{FF2B5EF4-FFF2-40B4-BE49-F238E27FC236}">
                <a16:creationId xmlns="" xmlns:a16="http://schemas.microsoft.com/office/drawing/2014/main" id="{650AF936-B20B-9D44-A0B5-4F524EEF80B7}"/>
              </a:ext>
            </a:extLst>
          </p:cNvPr>
          <p:cNvSpPr txBox="1">
            <a:spLocks noGrp="1"/>
          </p:cNvSpPr>
          <p:nvPr>
            <p:ph idx="1"/>
          </p:nvPr>
        </p:nvSpPr>
        <p:spPr bwMode="auto">
          <a:xfrm>
            <a:off x="436563"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kern="0" dirty="0">
                <a:solidFill>
                  <a:schemeClr val="accent1">
                    <a:lumMod val="75000"/>
                  </a:schemeClr>
                </a:solidFill>
              </a:rPr>
              <a:t>AUX Operations Policy Manual (COMDTINST M16798.3 Series)</a:t>
            </a:r>
          </a:p>
          <a:p>
            <a:r>
              <a:rPr lang="en-US" kern="0" dirty="0">
                <a:solidFill>
                  <a:schemeClr val="accent1">
                    <a:lumMod val="75000"/>
                  </a:schemeClr>
                </a:solidFill>
              </a:rPr>
              <a:t>Telecommunications Manual (COMDTINST M2000.3 Series)</a:t>
            </a:r>
          </a:p>
          <a:p>
            <a:r>
              <a:rPr lang="en-US" kern="0" dirty="0">
                <a:solidFill>
                  <a:schemeClr val="accent1">
                    <a:lumMod val="75000"/>
                  </a:schemeClr>
                </a:solidFill>
              </a:rPr>
              <a:t>Radio Telephone Handbook – Tactics, Techniques, and Procedures (</a:t>
            </a:r>
            <a:r>
              <a:rPr lang="en-US" kern="0" dirty="0">
                <a:solidFill>
                  <a:schemeClr val="accent1">
                    <a:lumMod val="75000"/>
                  </a:schemeClr>
                </a:solidFill>
                <a:ea typeface="+mn-ea"/>
                <a:cs typeface="+mn-cs"/>
              </a:rPr>
              <a:t>CGTTP 6-01.1 Series)</a:t>
            </a:r>
          </a:p>
          <a:p>
            <a:r>
              <a:rPr lang="en-US" kern="0" dirty="0">
                <a:solidFill>
                  <a:schemeClr val="accent1">
                    <a:lumMod val="75000"/>
                  </a:schemeClr>
                </a:solidFill>
                <a:ea typeface="+mn-ea"/>
                <a:cs typeface="+mn-cs"/>
              </a:rPr>
              <a:t>Auxiliary Communications Program, Standard Operating Procedure, 21 March 2016</a:t>
            </a:r>
            <a:endParaRPr lang="en-US" kern="0" dirty="0">
              <a:solidFill>
                <a:schemeClr val="accent1">
                  <a:lumMod val="75000"/>
                </a:schemeClr>
              </a:solidFill>
            </a:endParaRPr>
          </a:p>
        </p:txBody>
      </p:sp>
      <p:sp>
        <p:nvSpPr>
          <p:cNvPr id="3" name="Footer Placeholder 2">
            <a:extLst>
              <a:ext uri="{FF2B5EF4-FFF2-40B4-BE49-F238E27FC236}">
                <a16:creationId xmlns="" xmlns:a16="http://schemas.microsoft.com/office/drawing/2014/main" id="{5FBB65D7-D52E-4386-9BB5-EC5F4458B49C}"/>
              </a:ext>
            </a:extLst>
          </p:cNvPr>
          <p:cNvSpPr>
            <a:spLocks noGrp="1"/>
          </p:cNvSpPr>
          <p:nvPr>
            <p:ph type="ftr" sz="quarter" idx="3"/>
          </p:nvPr>
        </p:nvSpPr>
        <p:spPr/>
        <p:txBody>
          <a:bodyPr/>
          <a:lstStyle/>
          <a:p>
            <a:r>
              <a:rPr lang="en-US"/>
              <a:t>Response Directorate - Telecommunications Division</a:t>
            </a:r>
            <a:endParaRPr lang="en-US" dirty="0"/>
          </a:p>
        </p:txBody>
      </p:sp>
      <p:sp>
        <p:nvSpPr>
          <p:cNvPr id="4" name="Slide Number Placeholder 3">
            <a:extLst>
              <a:ext uri="{FF2B5EF4-FFF2-40B4-BE49-F238E27FC236}">
                <a16:creationId xmlns="" xmlns:a16="http://schemas.microsoft.com/office/drawing/2014/main" id="{4D0264BE-D50B-49B8-AC12-50D393B4AFA4}"/>
              </a:ext>
            </a:extLst>
          </p:cNvPr>
          <p:cNvSpPr>
            <a:spLocks noGrp="1"/>
          </p:cNvSpPr>
          <p:nvPr>
            <p:ph type="sldNum" sz="quarter" idx="4"/>
          </p:nvPr>
        </p:nvSpPr>
        <p:spPr/>
        <p:txBody>
          <a:bodyPr/>
          <a:lstStyle/>
          <a:p>
            <a:pPr algn="r"/>
            <a:fld id="{4FD1BBD8-8B60-4BF0-A64C-234AA9D11932}" type="slidenum">
              <a:rPr lang="en-US" smtClean="0"/>
              <a:pPr algn="r"/>
              <a:t>17</a:t>
            </a:fld>
            <a:endParaRPr lang="en-US" dirty="0"/>
          </a:p>
        </p:txBody>
      </p:sp>
    </p:spTree>
    <p:extLst>
      <p:ext uri="{BB962C8B-B14F-4D97-AF65-F5344CB8AC3E}">
        <p14:creationId xmlns:p14="http://schemas.microsoft.com/office/powerpoint/2010/main" val="2729760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itle 1"/>
          <p:cNvSpPr>
            <a:spLocks noGrp="1"/>
          </p:cNvSpPr>
          <p:nvPr>
            <p:ph type="title"/>
          </p:nvPr>
        </p:nvSpPr>
        <p:spPr>
          <a:xfrm>
            <a:off x="609600" y="163513"/>
            <a:ext cx="11074400" cy="1143000"/>
          </a:xfrm>
        </p:spPr>
        <p:txBody>
          <a:bodyPr>
            <a:normAutofit/>
          </a:bodyPr>
          <a:lstStyle/>
          <a:p>
            <a:pPr eaLnBrk="1" hangingPunct="1">
              <a:defRPr/>
            </a:pPr>
            <a:r>
              <a:rPr lang="en-US" altLang="en-US" dirty="0"/>
              <a:t>Concept Of Operations</a:t>
            </a:r>
          </a:p>
        </p:txBody>
      </p:sp>
      <p:sp>
        <p:nvSpPr>
          <p:cNvPr id="20482" name="Content Placeholder 2"/>
          <p:cNvSpPr>
            <a:spLocks noGrp="1"/>
          </p:cNvSpPr>
          <p:nvPr>
            <p:ph idx="1"/>
          </p:nvPr>
        </p:nvSpPr>
        <p:spPr>
          <a:xfrm>
            <a:off x="526760" y="1340456"/>
            <a:ext cx="11138478" cy="5354031"/>
          </a:xfrm>
        </p:spPr>
        <p:txBody>
          <a:bodyPr/>
          <a:lstStyle/>
          <a:p>
            <a:pPr marL="0" indent="0" eaLnBrk="1" hangingPunct="1">
              <a:buNone/>
            </a:pPr>
            <a:r>
              <a:rPr lang="en-US" altLang="en-US" sz="2400" b="1" dirty="0">
                <a:ea typeface="ＭＳ Ｐゴシック" pitchFamily="34" charset="-128"/>
              </a:rPr>
              <a:t>CONCEPT OF OPERATIONS</a:t>
            </a:r>
            <a:r>
              <a:rPr lang="en-US" altLang="en-US" sz="2400" dirty="0">
                <a:ea typeface="ＭＳ Ｐゴシック" pitchFamily="34" charset="-128"/>
              </a:rPr>
              <a:t> </a:t>
            </a:r>
            <a:r>
              <a:rPr lang="en-US" altLang="en-US" sz="2400" b="1" dirty="0">
                <a:ea typeface="ＭＳ Ｐゴシック" pitchFamily="34" charset="-128"/>
              </a:rPr>
              <a:t>– CONOPS</a:t>
            </a:r>
          </a:p>
          <a:p>
            <a:pPr lvl="1" eaLnBrk="1" hangingPunct="1">
              <a:buFont typeface="Arial" panose="020B0604020202020204" pitchFamily="34" charset="0"/>
              <a:buChar char="•"/>
            </a:pPr>
            <a:r>
              <a:rPr lang="en-US" altLang="en-US" sz="2400" b="1" dirty="0">
                <a:ea typeface="ＭＳ Ｐゴシック" pitchFamily="34" charset="-128"/>
              </a:rPr>
              <a:t>Auxiliary Communications Program – Standard Operating Procedures </a:t>
            </a:r>
            <a:r>
              <a:rPr lang="en-US" altLang="en-US" sz="2400" dirty="0">
                <a:ea typeface="ＭＳ Ｐゴシック" pitchFamily="34" charset="-128"/>
              </a:rPr>
              <a:t>released on 21 March 2016, provides a foundation for the growth and development of current Auxiliary communications capabilities  - while conveying to the US Coast Guard Auxiliary (CGAUX) and the US Coast Guard (CG), the role, assets, activities, operations, and overall policies of the Auxiliary Communication System (ACS)</a:t>
            </a:r>
          </a:p>
          <a:p>
            <a:pPr lvl="1" eaLnBrk="1" hangingPunct="1">
              <a:buFont typeface="Arial" panose="020B0604020202020204" pitchFamily="34" charset="0"/>
              <a:buChar char="•"/>
            </a:pPr>
            <a:r>
              <a:rPr lang="en-US" altLang="en-US" sz="2400" dirty="0">
                <a:ea typeface="ＭＳ Ｐゴシック" pitchFamily="34" charset="-128"/>
              </a:rPr>
              <a:t>Communication officers at all levels, are responsible for maintaining an accurate radio communications resource availability list. (See: ICS Form 217A CG)</a:t>
            </a:r>
          </a:p>
          <a:p>
            <a:pPr lvl="1" eaLnBrk="1" hangingPunct="1"/>
            <a:r>
              <a:rPr lang="en-US" altLang="en-US" dirty="0">
                <a:ea typeface="ＭＳ Ｐゴシック" pitchFamily="34" charset="-128"/>
              </a:rPr>
              <a:t>ACP-SOP and many other helpful forms may be found on the National Auxiliary website. Go to </a:t>
            </a:r>
            <a:r>
              <a:rPr lang="en-US" altLang="en-US" b="1" i="1" dirty="0">
                <a:ea typeface="ＭＳ Ｐゴシック" pitchFamily="34" charset="-128"/>
              </a:rPr>
              <a:t>Directorates</a:t>
            </a:r>
            <a:r>
              <a:rPr lang="en-US" altLang="en-US" dirty="0">
                <a:ea typeface="ＭＳ Ｐゴシック" pitchFamily="34" charset="-128"/>
              </a:rPr>
              <a:t>, select </a:t>
            </a:r>
            <a:r>
              <a:rPr lang="en-US" altLang="en-US" b="1" i="1" dirty="0">
                <a:ea typeface="ＭＳ Ｐゴシック" pitchFamily="34" charset="-128"/>
              </a:rPr>
              <a:t>Response</a:t>
            </a:r>
            <a:r>
              <a:rPr lang="en-US" altLang="en-US" dirty="0">
                <a:ea typeface="ＭＳ Ｐゴシック" pitchFamily="34" charset="-128"/>
              </a:rPr>
              <a:t> from the top pull down menu. Then on the left side of the screen select  </a:t>
            </a:r>
            <a:r>
              <a:rPr lang="en-US" altLang="en-US" b="1" i="1" dirty="0">
                <a:ea typeface="ＭＳ Ｐゴシック" pitchFamily="34" charset="-128"/>
              </a:rPr>
              <a:t>Regs &amp; Procedures</a:t>
            </a:r>
            <a:r>
              <a:rPr lang="en-US" altLang="en-US" dirty="0">
                <a:ea typeface="ＭＳ Ｐゴシック" pitchFamily="34" charset="-128"/>
              </a:rPr>
              <a:t>, then </a:t>
            </a:r>
            <a:r>
              <a:rPr lang="en-US" altLang="en-US" b="1" i="1" dirty="0">
                <a:ea typeface="ＭＳ Ｐゴシック" pitchFamily="34" charset="-128"/>
              </a:rPr>
              <a:t>Telecommunications Docs</a:t>
            </a:r>
            <a:r>
              <a:rPr lang="en-US" altLang="en-US" dirty="0">
                <a:ea typeface="ＭＳ Ｐゴシック" pitchFamily="34" charset="-128"/>
              </a:rPr>
              <a:t>.</a:t>
            </a:r>
          </a:p>
        </p:txBody>
      </p:sp>
      <p:sp>
        <p:nvSpPr>
          <p:cNvPr id="2" name="Footer Placeholder 1">
            <a:extLst>
              <a:ext uri="{FF2B5EF4-FFF2-40B4-BE49-F238E27FC236}">
                <a16:creationId xmlns="" xmlns:a16="http://schemas.microsoft.com/office/drawing/2014/main" id="{987631BD-9D0C-4490-8AB2-CC432BD4DD2E}"/>
              </a:ext>
            </a:extLst>
          </p:cNvPr>
          <p:cNvSpPr>
            <a:spLocks noGrp="1"/>
          </p:cNvSpPr>
          <p:nvPr>
            <p:ph type="ftr" sz="quarter" idx="3"/>
          </p:nvPr>
        </p:nvSpPr>
        <p:spPr/>
        <p:txBody>
          <a:bodyPr/>
          <a:lstStyle/>
          <a:p>
            <a:r>
              <a:rPr lang="en-US"/>
              <a:t>Response Directorate - Telecommunications Division</a:t>
            </a:r>
            <a:endParaRPr lang="en-US" dirty="0"/>
          </a:p>
        </p:txBody>
      </p:sp>
      <p:sp>
        <p:nvSpPr>
          <p:cNvPr id="3" name="Slide Number Placeholder 2">
            <a:extLst>
              <a:ext uri="{FF2B5EF4-FFF2-40B4-BE49-F238E27FC236}">
                <a16:creationId xmlns="" xmlns:a16="http://schemas.microsoft.com/office/drawing/2014/main" id="{7ABFF261-FB2F-4E9A-97F9-DD9EFD34E50F}"/>
              </a:ext>
            </a:extLst>
          </p:cNvPr>
          <p:cNvSpPr>
            <a:spLocks noGrp="1"/>
          </p:cNvSpPr>
          <p:nvPr>
            <p:ph type="sldNum" sz="quarter" idx="4"/>
          </p:nvPr>
        </p:nvSpPr>
        <p:spPr/>
        <p:txBody>
          <a:bodyPr/>
          <a:lstStyle/>
          <a:p>
            <a:pPr algn="r"/>
            <a:fld id="{4FD1BBD8-8B60-4BF0-A64C-234AA9D11932}" type="slidenum">
              <a:rPr lang="en-US" smtClean="0"/>
              <a:pPr algn="r"/>
              <a:t>18</a:t>
            </a:fld>
            <a:endParaRPr lang="en-US" dirty="0"/>
          </a:p>
        </p:txBody>
      </p:sp>
    </p:spTree>
    <p:extLst>
      <p:ext uri="{BB962C8B-B14F-4D97-AF65-F5344CB8AC3E}">
        <p14:creationId xmlns:p14="http://schemas.microsoft.com/office/powerpoint/2010/main" val="668650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A9C52D-B115-AE4D-B243-F1CCC69D2D37}"/>
              </a:ext>
            </a:extLst>
          </p:cNvPr>
          <p:cNvSpPr>
            <a:spLocks noGrp="1"/>
          </p:cNvSpPr>
          <p:nvPr>
            <p:ph type="title"/>
          </p:nvPr>
        </p:nvSpPr>
        <p:spPr>
          <a:xfrm>
            <a:off x="504454" y="133350"/>
            <a:ext cx="10972800" cy="1143000"/>
          </a:xfrm>
        </p:spPr>
        <p:txBody>
          <a:bodyPr>
            <a:normAutofit/>
          </a:bodyPr>
          <a:lstStyle/>
          <a:p>
            <a:pPr eaLnBrk="1" hangingPunct="1">
              <a:defRPr/>
            </a:pPr>
            <a:r>
              <a:rPr lang="en-US" dirty="0"/>
              <a:t>Authorized Operation of Radio Facilities</a:t>
            </a:r>
          </a:p>
        </p:txBody>
      </p:sp>
      <p:sp>
        <p:nvSpPr>
          <p:cNvPr id="3" name="Content Placeholder 2">
            <a:extLst>
              <a:ext uri="{FF2B5EF4-FFF2-40B4-BE49-F238E27FC236}">
                <a16:creationId xmlns="" xmlns:a16="http://schemas.microsoft.com/office/drawing/2014/main" id="{33F7E44C-8399-DC40-B5B2-87781E35F571}"/>
              </a:ext>
            </a:extLst>
          </p:cNvPr>
          <p:cNvSpPr>
            <a:spLocks noGrp="1"/>
          </p:cNvSpPr>
          <p:nvPr>
            <p:ph idx="1"/>
          </p:nvPr>
        </p:nvSpPr>
        <p:spPr>
          <a:xfrm>
            <a:off x="609600" y="1748229"/>
            <a:ext cx="10972800" cy="4301697"/>
          </a:xfrm>
        </p:spPr>
        <p:txBody>
          <a:bodyPr/>
          <a:lstStyle/>
          <a:p>
            <a:pPr marL="461963" lvl="1" indent="-457200" eaLnBrk="1" hangingPunct="1">
              <a:buFont typeface="Arial" panose="020B0604020202020204" pitchFamily="34" charset="0"/>
              <a:buChar char="•"/>
            </a:pPr>
            <a:r>
              <a:rPr lang="en-US" altLang="en-US" sz="2800" dirty="0">
                <a:ea typeface="ＭＳ Ｐゴシック" pitchFamily="34" charset="-128"/>
              </a:rPr>
              <a:t>Auxiliarists may offer their radios to be used as Auxiliary facilities.  If accepted, a </a:t>
            </a:r>
            <a:r>
              <a:rPr lang="en-US" altLang="en-US" sz="2800" u="sng" dirty="0">
                <a:ea typeface="ＭＳ Ｐゴシック" pitchFamily="34" charset="-128"/>
              </a:rPr>
              <a:t>single facility identification </a:t>
            </a:r>
            <a:r>
              <a:rPr lang="en-US" altLang="en-US" sz="2800" dirty="0">
                <a:ea typeface="ＭＳ Ｐゴシック" pitchFamily="34" charset="-128"/>
              </a:rPr>
              <a:t>for all radios at the facility (HF and VHF) used in the same service* will be assigned by DIRAUX or keyed from AUXDATA with DIRAUX approval</a:t>
            </a:r>
          </a:p>
          <a:p>
            <a:pPr marL="461963" lvl="1" indent="-457200" eaLnBrk="1" hangingPunct="1">
              <a:buFont typeface="Arial" panose="020B0604020202020204" pitchFamily="34" charset="0"/>
              <a:buChar char="•"/>
            </a:pPr>
            <a:r>
              <a:rPr lang="en-US" altLang="en-US" sz="2800" dirty="0">
                <a:ea typeface="ＭＳ Ｐゴシック" pitchFamily="34" charset="-128"/>
              </a:rPr>
              <a:t>DIRAUX must approve facilities and VHF callsigns which may be assigned by District CM Staff </a:t>
            </a:r>
          </a:p>
          <a:p>
            <a:pPr marL="461963" indent="-461963" eaLnBrk="1" hangingPunct="1"/>
            <a:endParaRPr lang="en-US" altLang="en-US" sz="2800" u="sng" dirty="0">
              <a:ea typeface="ＭＳ Ｐゴシック" pitchFamily="34" charset="-128"/>
            </a:endParaRPr>
          </a:p>
          <a:p>
            <a:pPr marL="461963" indent="-461963" eaLnBrk="1" hangingPunct="1"/>
            <a:r>
              <a:rPr lang="en-US" altLang="en-US" sz="2800" u="sng" dirty="0">
                <a:ea typeface="ＭＳ Ｐゴシック" pitchFamily="34" charset="-128"/>
              </a:rPr>
              <a:t>The DVC-RT issues all </a:t>
            </a:r>
            <a:r>
              <a:rPr lang="en-US" altLang="en-US" sz="2800" b="1" u="sng" dirty="0">
                <a:ea typeface="ＭＳ Ｐゴシック" pitchFamily="34" charset="-128"/>
              </a:rPr>
              <a:t>HF</a:t>
            </a:r>
            <a:r>
              <a:rPr lang="en-US" altLang="en-US" sz="2800" u="sng" dirty="0">
                <a:ea typeface="ＭＳ Ｐゴシック" pitchFamily="34" charset="-128"/>
              </a:rPr>
              <a:t> callsigns</a:t>
            </a:r>
          </a:p>
          <a:p>
            <a:pPr marL="0" indent="0" eaLnBrk="1" hangingPunct="1">
              <a:buNone/>
            </a:pPr>
            <a:r>
              <a:rPr lang="en-US" sz="2800" dirty="0">
                <a:ea typeface="ＭＳ Ｐゴシック" pitchFamily="34" charset="-128"/>
              </a:rPr>
              <a:t>     * - </a:t>
            </a:r>
            <a:r>
              <a:rPr lang="en-US" sz="1800" dirty="0">
                <a:ea typeface="ＭＳ Ｐゴシック" pitchFamily="34" charset="-128"/>
              </a:rPr>
              <a:t>a repeater or transportable station is an example of a different service from general fixed land VHF and HF</a:t>
            </a:r>
            <a:endParaRPr lang="en-US" sz="2800" dirty="0"/>
          </a:p>
        </p:txBody>
      </p:sp>
      <p:sp>
        <p:nvSpPr>
          <p:cNvPr id="4" name="Footer Placeholder 3">
            <a:extLst>
              <a:ext uri="{FF2B5EF4-FFF2-40B4-BE49-F238E27FC236}">
                <a16:creationId xmlns="" xmlns:a16="http://schemas.microsoft.com/office/drawing/2014/main" id="{281FECA7-D2BF-45CD-9896-DA097816A52F}"/>
              </a:ext>
            </a:extLst>
          </p:cNvPr>
          <p:cNvSpPr>
            <a:spLocks noGrp="1"/>
          </p:cNvSpPr>
          <p:nvPr>
            <p:ph type="ftr" sz="quarter" idx="3"/>
          </p:nvPr>
        </p:nvSpPr>
        <p:spPr/>
        <p:txBody>
          <a:bodyPr/>
          <a:lstStyle/>
          <a:p>
            <a:r>
              <a:rPr lang="en-US"/>
              <a:t>Response Directorate - Telecommunications Division</a:t>
            </a:r>
            <a:endParaRPr lang="en-US" dirty="0"/>
          </a:p>
        </p:txBody>
      </p:sp>
      <p:sp>
        <p:nvSpPr>
          <p:cNvPr id="5" name="Slide Number Placeholder 4">
            <a:extLst>
              <a:ext uri="{FF2B5EF4-FFF2-40B4-BE49-F238E27FC236}">
                <a16:creationId xmlns="" xmlns:a16="http://schemas.microsoft.com/office/drawing/2014/main" id="{6A7A84EC-878C-419F-A518-B34045841A33}"/>
              </a:ext>
            </a:extLst>
          </p:cNvPr>
          <p:cNvSpPr>
            <a:spLocks noGrp="1"/>
          </p:cNvSpPr>
          <p:nvPr>
            <p:ph type="sldNum" sz="quarter" idx="4"/>
          </p:nvPr>
        </p:nvSpPr>
        <p:spPr/>
        <p:txBody>
          <a:bodyPr/>
          <a:lstStyle/>
          <a:p>
            <a:pPr algn="r"/>
            <a:fld id="{4FD1BBD8-8B60-4BF0-A64C-234AA9D11932}" type="slidenum">
              <a:rPr lang="en-US" smtClean="0"/>
              <a:pPr algn="r"/>
              <a:t>19</a:t>
            </a:fld>
            <a:endParaRPr lang="en-US" dirty="0"/>
          </a:p>
        </p:txBody>
      </p:sp>
    </p:spTree>
    <p:extLst>
      <p:ext uri="{BB962C8B-B14F-4D97-AF65-F5344CB8AC3E}">
        <p14:creationId xmlns:p14="http://schemas.microsoft.com/office/powerpoint/2010/main" val="1449792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7C2E933F-CDD9-459F-8739-E266140A44B7}"/>
              </a:ext>
            </a:extLst>
          </p:cNvPr>
          <p:cNvSpPr>
            <a:spLocks noGrp="1"/>
          </p:cNvSpPr>
          <p:nvPr>
            <p:ph type="subTitle" idx="1"/>
          </p:nvPr>
        </p:nvSpPr>
        <p:spPr>
          <a:xfrm>
            <a:off x="1524000" y="3012966"/>
            <a:ext cx="9144000" cy="2019854"/>
          </a:xfrm>
        </p:spPr>
        <p:txBody>
          <a:bodyPr>
            <a:normAutofit fontScale="92500" lnSpcReduction="20000"/>
          </a:bodyPr>
          <a:lstStyle/>
          <a:p>
            <a:r>
              <a:rPr lang="en-US" sz="5700" b="1" dirty="0">
                <a:latin typeface="+mj-lt"/>
              </a:rPr>
              <a:t>Telecommunications Workshop</a:t>
            </a:r>
          </a:p>
          <a:p>
            <a:r>
              <a:rPr lang="en-US" sz="3600" b="1" i="1" dirty="0">
                <a:latin typeface="+mj-lt"/>
              </a:rPr>
              <a:t>2022</a:t>
            </a:r>
          </a:p>
          <a:p>
            <a:r>
              <a:rPr lang="en-US" i="1" dirty="0">
                <a:latin typeface="+mj-lt"/>
              </a:rPr>
              <a:t>Telecommunications Division</a:t>
            </a:r>
          </a:p>
          <a:p>
            <a:r>
              <a:rPr lang="en-US" i="1" dirty="0">
                <a:latin typeface="+mj-lt"/>
              </a:rPr>
              <a:t>Response Directorate</a:t>
            </a:r>
          </a:p>
        </p:txBody>
      </p:sp>
    </p:spTree>
    <p:extLst>
      <p:ext uri="{BB962C8B-B14F-4D97-AF65-F5344CB8AC3E}">
        <p14:creationId xmlns:p14="http://schemas.microsoft.com/office/powerpoint/2010/main" val="3063042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146" y="128986"/>
            <a:ext cx="11074400" cy="1066801"/>
          </a:xfrm>
          <a:ln>
            <a:miter lim="800000"/>
            <a:headEnd/>
            <a:tailEnd/>
          </a:ln>
        </p:spPr>
        <p:txBody>
          <a:bodyPr>
            <a:normAutofit/>
          </a:bodyPr>
          <a:lstStyle/>
          <a:p>
            <a:pPr eaLnBrk="1" hangingPunct="1">
              <a:defRPr/>
            </a:pPr>
            <a:r>
              <a:rPr lang="en-US" dirty="0"/>
              <a:t>Authorized Operation of Radio Facilities - Cont.</a:t>
            </a:r>
          </a:p>
        </p:txBody>
      </p:sp>
      <p:sp>
        <p:nvSpPr>
          <p:cNvPr id="23554" name="Content Placeholder 2"/>
          <p:cNvSpPr>
            <a:spLocks noGrp="1"/>
          </p:cNvSpPr>
          <p:nvPr>
            <p:ph idx="1"/>
          </p:nvPr>
        </p:nvSpPr>
        <p:spPr>
          <a:xfrm>
            <a:off x="609600" y="1356520"/>
            <a:ext cx="10871200" cy="4678363"/>
          </a:xfrm>
        </p:spPr>
        <p:txBody>
          <a:bodyPr anchor="ctr"/>
          <a:lstStyle/>
          <a:p>
            <a:pPr marL="0" indent="0" algn="ctr" eaLnBrk="1" hangingPunct="1">
              <a:buFontTx/>
              <a:buNone/>
            </a:pPr>
            <a:r>
              <a:rPr lang="en-US" altLang="en-US" dirty="0">
                <a:ea typeface="ＭＳ Ｐゴシック" pitchFamily="34" charset="-128"/>
              </a:rPr>
              <a:t>In order to “Offer for Use“ your radio equipment as an Auxiliary Radio Facility or to seek orders or operate as an Auxiliary Radio Operator you must be a “Qualified Auxiliarist”. You must have Telecommunications Operator (TCO) Qualification and have all currency requirements maintained or, be a qualified active-duty Communications Watchstander (CWS). </a:t>
            </a:r>
          </a:p>
          <a:p>
            <a:pPr marL="400050" lvl="1" indent="0" algn="ctr" eaLnBrk="1" hangingPunct="1">
              <a:buNone/>
            </a:pPr>
            <a:endParaRPr lang="en-US" altLang="en-US" sz="2400" dirty="0">
              <a:ea typeface="ＭＳ Ｐゴシック" pitchFamily="34" charset="-128"/>
            </a:endParaRPr>
          </a:p>
          <a:p>
            <a:pPr marL="400050" lvl="1" indent="0" algn="ctr" eaLnBrk="1" hangingPunct="1">
              <a:buNone/>
            </a:pPr>
            <a:r>
              <a:rPr lang="en-US" altLang="en-US" sz="2400" dirty="0">
                <a:ea typeface="ＭＳ Ｐゴシック" pitchFamily="34" charset="-128"/>
              </a:rPr>
              <a:t>Completing AUXCOM prior to 2008-08-01 is also acceptable but TCO is recommended. </a:t>
            </a:r>
          </a:p>
        </p:txBody>
      </p:sp>
      <p:sp>
        <p:nvSpPr>
          <p:cNvPr id="3" name="Footer Placeholder 2">
            <a:extLst>
              <a:ext uri="{FF2B5EF4-FFF2-40B4-BE49-F238E27FC236}">
                <a16:creationId xmlns="" xmlns:a16="http://schemas.microsoft.com/office/drawing/2014/main" id="{3D386F4A-DAE3-4BE9-9093-6BFDCA05E705}"/>
              </a:ext>
            </a:extLst>
          </p:cNvPr>
          <p:cNvSpPr>
            <a:spLocks noGrp="1"/>
          </p:cNvSpPr>
          <p:nvPr>
            <p:ph type="ftr" sz="quarter" idx="3"/>
          </p:nvPr>
        </p:nvSpPr>
        <p:spPr/>
        <p:txBody>
          <a:bodyPr/>
          <a:lstStyle/>
          <a:p>
            <a:r>
              <a:rPr lang="en-US"/>
              <a:t>Response Directorate - Telecommunications Division</a:t>
            </a:r>
            <a:endParaRPr lang="en-US" dirty="0"/>
          </a:p>
        </p:txBody>
      </p:sp>
      <p:sp>
        <p:nvSpPr>
          <p:cNvPr id="4" name="Slide Number Placeholder 3">
            <a:extLst>
              <a:ext uri="{FF2B5EF4-FFF2-40B4-BE49-F238E27FC236}">
                <a16:creationId xmlns="" xmlns:a16="http://schemas.microsoft.com/office/drawing/2014/main" id="{38918B4A-F4C1-46E4-8281-CC8EBAA65E68}"/>
              </a:ext>
            </a:extLst>
          </p:cNvPr>
          <p:cNvSpPr>
            <a:spLocks noGrp="1"/>
          </p:cNvSpPr>
          <p:nvPr>
            <p:ph type="sldNum" sz="quarter" idx="4"/>
          </p:nvPr>
        </p:nvSpPr>
        <p:spPr/>
        <p:txBody>
          <a:bodyPr/>
          <a:lstStyle/>
          <a:p>
            <a:pPr algn="r"/>
            <a:fld id="{4FD1BBD8-8B60-4BF0-A64C-234AA9D11932}" type="slidenum">
              <a:rPr lang="en-US" smtClean="0"/>
              <a:pPr algn="r"/>
              <a:t>20</a:t>
            </a:fld>
            <a:endParaRPr lang="en-US" dirty="0"/>
          </a:p>
        </p:txBody>
      </p:sp>
    </p:spTree>
    <p:extLst>
      <p:ext uri="{BB962C8B-B14F-4D97-AF65-F5344CB8AC3E}">
        <p14:creationId xmlns:p14="http://schemas.microsoft.com/office/powerpoint/2010/main" val="2904157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7" name="Content Placeholder 2"/>
          <p:cNvSpPr>
            <a:spLocks noGrp="1"/>
          </p:cNvSpPr>
          <p:nvPr>
            <p:ph idx="1"/>
          </p:nvPr>
        </p:nvSpPr>
        <p:spPr>
          <a:xfrm>
            <a:off x="609599" y="1386691"/>
            <a:ext cx="10972800" cy="4694712"/>
          </a:xfrm>
        </p:spPr>
        <p:txBody>
          <a:bodyPr/>
          <a:lstStyle/>
          <a:p>
            <a:pPr marL="0" indent="0" eaLnBrk="1" hangingPunct="1">
              <a:buFontTx/>
              <a:buNone/>
              <a:defRPr/>
            </a:pPr>
            <a:r>
              <a:rPr lang="en-US" altLang="en-US" u="sng" dirty="0"/>
              <a:t>Only Auxiliary communications staff, elected officers or an OIA may activate Auxiliary radio facilities under one or more of the following conditions:</a:t>
            </a:r>
            <a:r>
              <a:rPr lang="en-US" altLang="en-US" dirty="0"/>
              <a:t> </a:t>
            </a:r>
            <a:endParaRPr lang="en-US" altLang="en-US" sz="2000" u="sng" dirty="0"/>
          </a:p>
          <a:p>
            <a:pPr marL="0" indent="0" algn="ctr" eaLnBrk="1" hangingPunct="1">
              <a:buNone/>
              <a:defRPr/>
            </a:pPr>
            <a:r>
              <a:rPr lang="en-US" altLang="en-US" dirty="0">
                <a:solidFill>
                  <a:srgbClr val="FF0000"/>
                </a:solidFill>
              </a:rPr>
              <a:t>(Discuss – How can each of these pertain to your AOR?)</a:t>
            </a:r>
          </a:p>
          <a:p>
            <a:pPr eaLnBrk="1" hangingPunct="1">
              <a:defRPr/>
            </a:pPr>
            <a:r>
              <a:rPr lang="en-US" altLang="en-US" dirty="0"/>
              <a:t>For a mission ordered or scheduled by the Coast Guard </a:t>
            </a:r>
          </a:p>
          <a:p>
            <a:pPr marL="0" indent="0" eaLnBrk="1" hangingPunct="1">
              <a:buFontTx/>
              <a:buNone/>
              <a:defRPr/>
            </a:pPr>
            <a:r>
              <a:rPr lang="en-US" altLang="en-US" dirty="0"/>
              <a:t>•  When necessary to handle valid distress traffic </a:t>
            </a:r>
          </a:p>
          <a:p>
            <a:pPr marL="231775" indent="-231775" eaLnBrk="1" hangingPunct="1">
              <a:buFontTx/>
              <a:buNone/>
              <a:defRPr/>
            </a:pPr>
            <a:r>
              <a:rPr lang="en-US" altLang="en-US" dirty="0"/>
              <a:t>•  While conducting technical tests to determine a facility’s capability (e.g., facility inspection) </a:t>
            </a:r>
          </a:p>
        </p:txBody>
      </p:sp>
      <p:sp>
        <p:nvSpPr>
          <p:cNvPr id="2" name="Footer Placeholder 1">
            <a:extLst>
              <a:ext uri="{FF2B5EF4-FFF2-40B4-BE49-F238E27FC236}">
                <a16:creationId xmlns="" xmlns:a16="http://schemas.microsoft.com/office/drawing/2014/main" id="{4DAABB16-15A6-4FA2-B7D3-3F2F20EE4BE8}"/>
              </a:ext>
            </a:extLst>
          </p:cNvPr>
          <p:cNvSpPr>
            <a:spLocks noGrp="1"/>
          </p:cNvSpPr>
          <p:nvPr>
            <p:ph type="ftr" sz="quarter" idx="3"/>
          </p:nvPr>
        </p:nvSpPr>
        <p:spPr/>
        <p:txBody>
          <a:bodyPr/>
          <a:lstStyle/>
          <a:p>
            <a:r>
              <a:rPr lang="en-US"/>
              <a:t>Response Directorate - Telecommunications Division</a:t>
            </a:r>
            <a:endParaRPr lang="en-US" dirty="0"/>
          </a:p>
        </p:txBody>
      </p:sp>
      <p:sp>
        <p:nvSpPr>
          <p:cNvPr id="3" name="Slide Number Placeholder 2">
            <a:extLst>
              <a:ext uri="{FF2B5EF4-FFF2-40B4-BE49-F238E27FC236}">
                <a16:creationId xmlns="" xmlns:a16="http://schemas.microsoft.com/office/drawing/2014/main" id="{E952B543-ED2D-4DC8-849B-3BDC62C1EF0E}"/>
              </a:ext>
            </a:extLst>
          </p:cNvPr>
          <p:cNvSpPr>
            <a:spLocks noGrp="1"/>
          </p:cNvSpPr>
          <p:nvPr>
            <p:ph type="sldNum" sz="quarter" idx="4"/>
          </p:nvPr>
        </p:nvSpPr>
        <p:spPr/>
        <p:txBody>
          <a:bodyPr/>
          <a:lstStyle/>
          <a:p>
            <a:pPr algn="r"/>
            <a:fld id="{4FD1BBD8-8B60-4BF0-A64C-234AA9D11932}" type="slidenum">
              <a:rPr lang="en-US" smtClean="0"/>
              <a:pPr algn="r"/>
              <a:t>21</a:t>
            </a:fld>
            <a:endParaRPr lang="en-US" dirty="0"/>
          </a:p>
        </p:txBody>
      </p:sp>
      <p:sp>
        <p:nvSpPr>
          <p:cNvPr id="8" name="Title 1">
            <a:extLst>
              <a:ext uri="{FF2B5EF4-FFF2-40B4-BE49-F238E27FC236}">
                <a16:creationId xmlns="" xmlns:a16="http://schemas.microsoft.com/office/drawing/2014/main" id="{FF587C74-9C32-4034-8A90-5F01990E07BE}"/>
              </a:ext>
            </a:extLst>
          </p:cNvPr>
          <p:cNvSpPr txBox="1">
            <a:spLocks/>
          </p:cNvSpPr>
          <p:nvPr/>
        </p:nvSpPr>
        <p:spPr>
          <a:xfrm>
            <a:off x="281146" y="128986"/>
            <a:ext cx="11074400" cy="1066801"/>
          </a:xfrm>
          <a:prstGeom prst="rect">
            <a:avLst/>
          </a:prstGeom>
          <a:ln>
            <a:miter lim="800000"/>
            <a:headEnd/>
            <a:tailEn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dirty="0"/>
              <a:t>Authorized Operation of Radio Facilities - Cont.</a:t>
            </a:r>
          </a:p>
        </p:txBody>
      </p:sp>
    </p:spTree>
    <p:extLst>
      <p:ext uri="{BB962C8B-B14F-4D97-AF65-F5344CB8AC3E}">
        <p14:creationId xmlns:p14="http://schemas.microsoft.com/office/powerpoint/2010/main" val="970965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Content Placeholder 2"/>
          <p:cNvSpPr>
            <a:spLocks noGrp="1"/>
          </p:cNvSpPr>
          <p:nvPr>
            <p:ph idx="1"/>
          </p:nvPr>
        </p:nvSpPr>
        <p:spPr>
          <a:xfrm>
            <a:off x="665581" y="1195787"/>
            <a:ext cx="10871200" cy="4678363"/>
          </a:xfrm>
        </p:spPr>
        <p:txBody>
          <a:bodyPr anchor="ctr"/>
          <a:lstStyle/>
          <a:p>
            <a:pPr marL="0" indent="0" eaLnBrk="1" hangingPunct="1">
              <a:buFontTx/>
              <a:buNone/>
              <a:defRPr/>
            </a:pPr>
            <a:endParaRPr lang="en-US" altLang="en-US" sz="1000" dirty="0"/>
          </a:p>
          <a:p>
            <a:pPr marL="347663" indent="-347663" eaLnBrk="1" hangingPunct="1">
              <a:buFont typeface="Arial" panose="020B0604020202020204" pitchFamily="34" charset="0"/>
              <a:buChar char="•"/>
              <a:defRPr/>
            </a:pPr>
            <a:r>
              <a:rPr lang="en-US" altLang="en-US" dirty="0"/>
              <a:t>When necessary to contact a Coast Guard unit to determine if Auxiliary help is required </a:t>
            </a:r>
          </a:p>
          <a:p>
            <a:pPr marL="347663" indent="-347663" eaLnBrk="1" hangingPunct="1">
              <a:buFont typeface="Arial" panose="020B0604020202020204" pitchFamily="34" charset="0"/>
              <a:buChar char="•"/>
              <a:defRPr/>
            </a:pPr>
            <a:r>
              <a:rPr lang="en-US" altLang="en-US" dirty="0"/>
              <a:t>When conducting net drills </a:t>
            </a:r>
          </a:p>
          <a:p>
            <a:pPr marL="339725" indent="-339725" eaLnBrk="1" hangingPunct="1">
              <a:defRPr/>
            </a:pPr>
            <a:r>
              <a:rPr lang="en-US" altLang="en-US" dirty="0"/>
              <a:t>For assisting in time of disasters or national emergencies</a:t>
            </a:r>
          </a:p>
          <a:p>
            <a:pPr marL="339725" indent="-339725" eaLnBrk="1" hangingPunct="1">
              <a:defRPr/>
            </a:pPr>
            <a:r>
              <a:rPr lang="en-US" altLang="en-US" dirty="0"/>
              <a:t>When necessary to conduct authorized Auxiliary activities as assigned by appropriate Coast Guard unit, Auxiliary Operational Commanders or Staff officers </a:t>
            </a:r>
          </a:p>
          <a:p>
            <a:pPr marL="0" indent="0" algn="ctr" eaLnBrk="1" hangingPunct="1">
              <a:buFontTx/>
              <a:buNone/>
              <a:defRPr/>
            </a:pPr>
            <a:r>
              <a:rPr lang="en-US" altLang="en-US" sz="2800" i="1" dirty="0"/>
              <a:t>Reference: Operations Policy Manual, Annex 4.C.4</a:t>
            </a:r>
          </a:p>
          <a:p>
            <a:pPr marL="0" indent="0" eaLnBrk="1" hangingPunct="1">
              <a:defRPr/>
            </a:pPr>
            <a:endParaRPr lang="en-US" altLang="en-US" sz="2800" dirty="0"/>
          </a:p>
        </p:txBody>
      </p:sp>
      <p:sp>
        <p:nvSpPr>
          <p:cNvPr id="3" name="Footer Placeholder 2">
            <a:extLst>
              <a:ext uri="{FF2B5EF4-FFF2-40B4-BE49-F238E27FC236}">
                <a16:creationId xmlns="" xmlns:a16="http://schemas.microsoft.com/office/drawing/2014/main" id="{BA6FEA0B-4CC2-4A64-AEEA-BF60CE6C84AE}"/>
              </a:ext>
            </a:extLst>
          </p:cNvPr>
          <p:cNvSpPr>
            <a:spLocks noGrp="1"/>
          </p:cNvSpPr>
          <p:nvPr>
            <p:ph type="ftr" sz="quarter" idx="3"/>
          </p:nvPr>
        </p:nvSpPr>
        <p:spPr/>
        <p:txBody>
          <a:bodyPr/>
          <a:lstStyle/>
          <a:p>
            <a:r>
              <a:rPr lang="en-US"/>
              <a:t>Response Directorate - Telecommunications Division</a:t>
            </a:r>
            <a:endParaRPr lang="en-US" dirty="0"/>
          </a:p>
        </p:txBody>
      </p:sp>
      <p:sp>
        <p:nvSpPr>
          <p:cNvPr id="4" name="Slide Number Placeholder 3">
            <a:extLst>
              <a:ext uri="{FF2B5EF4-FFF2-40B4-BE49-F238E27FC236}">
                <a16:creationId xmlns="" xmlns:a16="http://schemas.microsoft.com/office/drawing/2014/main" id="{DDFADFF3-622D-4072-B6E0-F60B4357B715}"/>
              </a:ext>
            </a:extLst>
          </p:cNvPr>
          <p:cNvSpPr>
            <a:spLocks noGrp="1"/>
          </p:cNvSpPr>
          <p:nvPr>
            <p:ph type="sldNum" sz="quarter" idx="4"/>
          </p:nvPr>
        </p:nvSpPr>
        <p:spPr/>
        <p:txBody>
          <a:bodyPr/>
          <a:lstStyle/>
          <a:p>
            <a:pPr algn="r"/>
            <a:fld id="{4FD1BBD8-8B60-4BF0-A64C-234AA9D11932}" type="slidenum">
              <a:rPr lang="en-US" smtClean="0"/>
              <a:pPr algn="r"/>
              <a:t>22</a:t>
            </a:fld>
            <a:endParaRPr lang="en-US" dirty="0"/>
          </a:p>
        </p:txBody>
      </p:sp>
      <p:sp>
        <p:nvSpPr>
          <p:cNvPr id="8" name="Title 1">
            <a:extLst>
              <a:ext uri="{FF2B5EF4-FFF2-40B4-BE49-F238E27FC236}">
                <a16:creationId xmlns="" xmlns:a16="http://schemas.microsoft.com/office/drawing/2014/main" id="{CBEDBE68-A10D-4686-A01C-EC1549851727}"/>
              </a:ext>
            </a:extLst>
          </p:cNvPr>
          <p:cNvSpPr txBox="1">
            <a:spLocks/>
          </p:cNvSpPr>
          <p:nvPr/>
        </p:nvSpPr>
        <p:spPr>
          <a:xfrm>
            <a:off x="281146" y="128986"/>
            <a:ext cx="11074400" cy="1066801"/>
          </a:xfrm>
          <a:prstGeom prst="rect">
            <a:avLst/>
          </a:prstGeom>
          <a:ln>
            <a:miter lim="800000"/>
            <a:headEnd/>
            <a:tailEn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dirty="0"/>
              <a:t>Authorized Operation of Radio Facilities - Cont.</a:t>
            </a:r>
          </a:p>
        </p:txBody>
      </p:sp>
    </p:spTree>
    <p:extLst>
      <p:ext uri="{BB962C8B-B14F-4D97-AF65-F5344CB8AC3E}">
        <p14:creationId xmlns:p14="http://schemas.microsoft.com/office/powerpoint/2010/main" val="1185201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3828"/>
            <a:ext cx="11074400" cy="1066801"/>
          </a:xfrm>
          <a:ln>
            <a:miter lim="800000"/>
            <a:headEnd/>
            <a:tailEnd/>
          </a:ln>
        </p:spPr>
        <p:txBody>
          <a:bodyPr>
            <a:normAutofit/>
          </a:bodyPr>
          <a:lstStyle/>
          <a:p>
            <a:pPr eaLnBrk="1" hangingPunct="1">
              <a:defRPr/>
            </a:pPr>
            <a:r>
              <a:rPr lang="en-US" dirty="0"/>
              <a:t>Authorized Radio Operators</a:t>
            </a:r>
          </a:p>
        </p:txBody>
      </p:sp>
      <p:sp>
        <p:nvSpPr>
          <p:cNvPr id="14341" name="Content Placeholder 2"/>
          <p:cNvSpPr>
            <a:spLocks noGrp="1"/>
          </p:cNvSpPr>
          <p:nvPr>
            <p:ph idx="1"/>
          </p:nvPr>
        </p:nvSpPr>
        <p:spPr>
          <a:xfrm>
            <a:off x="660400" y="1356520"/>
            <a:ext cx="10871200" cy="4678363"/>
          </a:xfrm>
        </p:spPr>
        <p:txBody>
          <a:bodyPr anchor="t"/>
          <a:lstStyle/>
          <a:p>
            <a:pPr eaLnBrk="1" hangingPunct="1">
              <a:defRPr/>
            </a:pPr>
            <a:r>
              <a:rPr lang="en-US" altLang="en-US" dirty="0"/>
              <a:t>Complete the TCO PQS and be approved by DIRAUX</a:t>
            </a:r>
          </a:p>
          <a:p>
            <a:pPr eaLnBrk="1" hangingPunct="1">
              <a:defRPr/>
            </a:pPr>
            <a:r>
              <a:rPr lang="en-US" altLang="en-US" dirty="0"/>
              <a:t>Maintain currency in these:</a:t>
            </a:r>
          </a:p>
          <a:p>
            <a:pPr lvl="1" eaLnBrk="1" hangingPunct="1">
              <a:defRPr/>
            </a:pPr>
            <a:r>
              <a:rPr lang="en-US" altLang="en-US" dirty="0"/>
              <a:t>Mandatory workshops, </a:t>
            </a:r>
            <a:r>
              <a:rPr lang="en-US" altLang="en-US" u="sng" dirty="0"/>
              <a:t>including communications</a:t>
            </a:r>
          </a:p>
          <a:p>
            <a:pPr lvl="1" eaLnBrk="1" hangingPunct="1">
              <a:defRPr/>
            </a:pPr>
            <a:r>
              <a:rPr lang="en-US" altLang="en-US" dirty="0"/>
              <a:t>Blood-borne Pathogen training</a:t>
            </a:r>
          </a:p>
          <a:p>
            <a:pPr lvl="1" eaLnBrk="1" hangingPunct="1">
              <a:defRPr/>
            </a:pPr>
            <a:r>
              <a:rPr lang="en-US" altLang="en-US" dirty="0"/>
              <a:t>Introduction to Risk Management</a:t>
            </a:r>
          </a:p>
          <a:p>
            <a:pPr lvl="1" eaLnBrk="1" hangingPunct="1">
              <a:defRPr/>
            </a:pPr>
            <a:r>
              <a:rPr lang="en-US" altLang="en-US" dirty="0"/>
              <a:t>Risk Management TCT refresher</a:t>
            </a:r>
          </a:p>
          <a:p>
            <a:pPr lvl="1" eaLnBrk="1" hangingPunct="1">
              <a:defRPr/>
            </a:pPr>
            <a:r>
              <a:rPr lang="en-US" altLang="en-US" dirty="0"/>
              <a:t>Auxiliary Core Training completed</a:t>
            </a:r>
          </a:p>
          <a:p>
            <a:pPr eaLnBrk="1" hangingPunct="1">
              <a:defRPr/>
            </a:pPr>
            <a:r>
              <a:rPr lang="en-US" altLang="en-US" dirty="0"/>
              <a:t>If currency is not maintained, member will be in REYR or REWK and operations not authorized until current.</a:t>
            </a:r>
          </a:p>
        </p:txBody>
      </p:sp>
      <p:sp>
        <p:nvSpPr>
          <p:cNvPr id="3" name="Footer Placeholder 2">
            <a:extLst>
              <a:ext uri="{FF2B5EF4-FFF2-40B4-BE49-F238E27FC236}">
                <a16:creationId xmlns="" xmlns:a16="http://schemas.microsoft.com/office/drawing/2014/main" id="{9A96ECD2-C8C5-4576-AC9B-53ECD90FDE06}"/>
              </a:ext>
            </a:extLst>
          </p:cNvPr>
          <p:cNvSpPr>
            <a:spLocks noGrp="1"/>
          </p:cNvSpPr>
          <p:nvPr>
            <p:ph type="ftr" sz="quarter" idx="3"/>
          </p:nvPr>
        </p:nvSpPr>
        <p:spPr/>
        <p:txBody>
          <a:bodyPr/>
          <a:lstStyle/>
          <a:p>
            <a:r>
              <a:rPr lang="en-US"/>
              <a:t>Response Directorate - Telecommunications Division</a:t>
            </a:r>
            <a:endParaRPr lang="en-US" dirty="0"/>
          </a:p>
        </p:txBody>
      </p:sp>
      <p:sp>
        <p:nvSpPr>
          <p:cNvPr id="4" name="Slide Number Placeholder 3">
            <a:extLst>
              <a:ext uri="{FF2B5EF4-FFF2-40B4-BE49-F238E27FC236}">
                <a16:creationId xmlns="" xmlns:a16="http://schemas.microsoft.com/office/drawing/2014/main" id="{D0C48BE7-913B-447F-AB12-08BC78035D0B}"/>
              </a:ext>
            </a:extLst>
          </p:cNvPr>
          <p:cNvSpPr>
            <a:spLocks noGrp="1"/>
          </p:cNvSpPr>
          <p:nvPr>
            <p:ph type="sldNum" sz="quarter" idx="4"/>
          </p:nvPr>
        </p:nvSpPr>
        <p:spPr/>
        <p:txBody>
          <a:bodyPr/>
          <a:lstStyle/>
          <a:p>
            <a:pPr algn="r"/>
            <a:fld id="{4FD1BBD8-8B60-4BF0-A64C-234AA9D11932}" type="slidenum">
              <a:rPr lang="en-US" smtClean="0"/>
              <a:pPr algn="r"/>
              <a:t>23</a:t>
            </a:fld>
            <a:endParaRPr lang="en-US" dirty="0"/>
          </a:p>
        </p:txBody>
      </p:sp>
    </p:spTree>
    <p:extLst>
      <p:ext uri="{BB962C8B-B14F-4D97-AF65-F5344CB8AC3E}">
        <p14:creationId xmlns:p14="http://schemas.microsoft.com/office/powerpoint/2010/main" val="3767247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a:xfrm>
            <a:off x="609600" y="163516"/>
            <a:ext cx="10972800" cy="1055687"/>
          </a:xfrm>
        </p:spPr>
        <p:txBody>
          <a:bodyPr>
            <a:normAutofit/>
          </a:bodyPr>
          <a:lstStyle/>
          <a:p>
            <a:pPr eaLnBrk="1" hangingPunct="1">
              <a:defRPr/>
            </a:pPr>
            <a:r>
              <a:rPr lang="en-US" altLang="en-US" dirty="0"/>
              <a:t>Radio Basics</a:t>
            </a:r>
          </a:p>
        </p:txBody>
      </p:sp>
      <p:sp>
        <p:nvSpPr>
          <p:cNvPr id="24578" name="Rectangle 3"/>
          <p:cNvSpPr>
            <a:spLocks noGrp="1" noChangeArrowheads="1"/>
          </p:cNvSpPr>
          <p:nvPr>
            <p:ph idx="1"/>
          </p:nvPr>
        </p:nvSpPr>
        <p:spPr>
          <a:xfrm>
            <a:off x="711200" y="1600203"/>
            <a:ext cx="10871200" cy="4525963"/>
          </a:xfrm>
        </p:spPr>
        <p:txBody>
          <a:bodyPr/>
          <a:lstStyle/>
          <a:p>
            <a:pPr eaLnBrk="1" hangingPunct="1"/>
            <a:r>
              <a:rPr lang="en-US" altLang="en-US" dirty="0">
                <a:ea typeface="ＭＳ Ｐゴシック" pitchFamily="34" charset="-128"/>
              </a:rPr>
              <a:t>In all radio communications, we are to act as professionals</a:t>
            </a:r>
          </a:p>
          <a:p>
            <a:pPr eaLnBrk="1" hangingPunct="1"/>
            <a:r>
              <a:rPr lang="en-US" altLang="en-US" dirty="0">
                <a:ea typeface="ＭＳ Ｐゴシック" pitchFamily="34" charset="-128"/>
              </a:rPr>
              <a:t>At no time shall we refer to ethnicity, race, gender, sexual orientation or religious affiliation in radio transmissions</a:t>
            </a:r>
          </a:p>
          <a:p>
            <a:pPr eaLnBrk="1" hangingPunct="1"/>
            <a:r>
              <a:rPr lang="en-US" altLang="en-US" dirty="0">
                <a:ea typeface="ＭＳ Ｐゴシック" pitchFamily="34" charset="-128"/>
              </a:rPr>
              <a:t>This is a </a:t>
            </a:r>
            <a:r>
              <a:rPr lang="en-US" altLang="en-US" u="sng" dirty="0">
                <a:ea typeface="ＭＳ Ｐゴシック" pitchFamily="34" charset="-128"/>
              </a:rPr>
              <a:t>zero-tolerance policy </a:t>
            </a:r>
            <a:r>
              <a:rPr lang="en-US" altLang="en-US" dirty="0">
                <a:ea typeface="ＭＳ Ｐゴシック" pitchFamily="34" charset="-128"/>
              </a:rPr>
              <a:t>and must be strictly adhered to</a:t>
            </a:r>
          </a:p>
        </p:txBody>
      </p:sp>
      <p:sp>
        <p:nvSpPr>
          <p:cNvPr id="2" name="Footer Placeholder 1">
            <a:extLst>
              <a:ext uri="{FF2B5EF4-FFF2-40B4-BE49-F238E27FC236}">
                <a16:creationId xmlns="" xmlns:a16="http://schemas.microsoft.com/office/drawing/2014/main" id="{17F75828-823F-4A40-8FFF-6AAA5162FBB0}"/>
              </a:ext>
            </a:extLst>
          </p:cNvPr>
          <p:cNvSpPr>
            <a:spLocks noGrp="1"/>
          </p:cNvSpPr>
          <p:nvPr>
            <p:ph type="ftr" sz="quarter" idx="3"/>
          </p:nvPr>
        </p:nvSpPr>
        <p:spPr/>
        <p:txBody>
          <a:bodyPr/>
          <a:lstStyle/>
          <a:p>
            <a:r>
              <a:rPr lang="en-US"/>
              <a:t>Response Directorate - Telecommunications Division</a:t>
            </a:r>
            <a:endParaRPr lang="en-US" dirty="0"/>
          </a:p>
        </p:txBody>
      </p:sp>
      <p:sp>
        <p:nvSpPr>
          <p:cNvPr id="3" name="Slide Number Placeholder 2">
            <a:extLst>
              <a:ext uri="{FF2B5EF4-FFF2-40B4-BE49-F238E27FC236}">
                <a16:creationId xmlns="" xmlns:a16="http://schemas.microsoft.com/office/drawing/2014/main" id="{DBB0E621-EB39-4D98-AE72-EF2B011D58B3}"/>
              </a:ext>
            </a:extLst>
          </p:cNvPr>
          <p:cNvSpPr>
            <a:spLocks noGrp="1"/>
          </p:cNvSpPr>
          <p:nvPr>
            <p:ph type="sldNum" sz="quarter" idx="4"/>
          </p:nvPr>
        </p:nvSpPr>
        <p:spPr/>
        <p:txBody>
          <a:bodyPr/>
          <a:lstStyle/>
          <a:p>
            <a:pPr algn="r"/>
            <a:fld id="{4FD1BBD8-8B60-4BF0-A64C-234AA9D11932}" type="slidenum">
              <a:rPr lang="en-US" smtClean="0"/>
              <a:pPr algn="r"/>
              <a:t>24</a:t>
            </a:fld>
            <a:endParaRPr lang="en-US" dirty="0"/>
          </a:p>
        </p:txBody>
      </p:sp>
    </p:spTree>
    <p:extLst>
      <p:ext uri="{BB962C8B-B14F-4D97-AF65-F5344CB8AC3E}">
        <p14:creationId xmlns:p14="http://schemas.microsoft.com/office/powerpoint/2010/main" val="1797662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a:xfrm>
            <a:off x="609600" y="163516"/>
            <a:ext cx="10972800" cy="1055687"/>
          </a:xfrm>
        </p:spPr>
        <p:txBody>
          <a:bodyPr>
            <a:normAutofit/>
          </a:bodyPr>
          <a:lstStyle/>
          <a:p>
            <a:pPr eaLnBrk="1" hangingPunct="1">
              <a:defRPr/>
            </a:pPr>
            <a:r>
              <a:rPr lang="en-US" altLang="en-US" dirty="0"/>
              <a:t>Radio Basics - Cont.</a:t>
            </a:r>
          </a:p>
        </p:txBody>
      </p:sp>
      <p:sp>
        <p:nvSpPr>
          <p:cNvPr id="25602" name="Rectangle 3"/>
          <p:cNvSpPr>
            <a:spLocks noGrp="1" noChangeArrowheads="1"/>
          </p:cNvSpPr>
          <p:nvPr>
            <p:ph idx="1"/>
          </p:nvPr>
        </p:nvSpPr>
        <p:spPr>
          <a:xfrm>
            <a:off x="617220" y="1371603"/>
            <a:ext cx="11015980" cy="4769424"/>
          </a:xfrm>
        </p:spPr>
        <p:txBody>
          <a:bodyPr/>
          <a:lstStyle/>
          <a:p>
            <a:pPr eaLnBrk="1" hangingPunct="1"/>
            <a:r>
              <a:rPr lang="en-US" altLang="en-US" dirty="0">
                <a:ea typeface="ＭＳ Ｐゴシック" pitchFamily="34" charset="-128"/>
              </a:rPr>
              <a:t>It is often not what you say, but how you say it that demonstrates your professionalism</a:t>
            </a:r>
          </a:p>
          <a:p>
            <a:pPr eaLnBrk="1" hangingPunct="1"/>
            <a:r>
              <a:rPr lang="en-US" altLang="en-US" dirty="0">
                <a:ea typeface="ＭＳ Ｐゴシック" pitchFamily="34" charset="-128"/>
              </a:rPr>
              <a:t>Brevity and accuracy support mission success and safety</a:t>
            </a:r>
          </a:p>
          <a:p>
            <a:pPr eaLnBrk="1" hangingPunct="1"/>
            <a:r>
              <a:rPr lang="en-US" altLang="en-US" dirty="0">
                <a:ea typeface="ＭＳ Ｐゴシック" pitchFamily="34" charset="-128"/>
              </a:rPr>
              <a:t>Remember, the public and other agencies “hear” you as the voice of the U.S. Coast Guard</a:t>
            </a:r>
          </a:p>
          <a:p>
            <a:pPr eaLnBrk="1" hangingPunct="1"/>
            <a:r>
              <a:rPr lang="en-US" altLang="en-US" dirty="0">
                <a:ea typeface="ＭＳ Ｐゴシック" pitchFamily="34" charset="-128"/>
              </a:rPr>
              <a:t>Practice and use proper radio procedures to achieve success, safety, and professionalism </a:t>
            </a:r>
          </a:p>
          <a:p>
            <a:pPr lvl="1" eaLnBrk="1" hangingPunct="1">
              <a:spcBef>
                <a:spcPts val="400"/>
              </a:spcBef>
            </a:pPr>
            <a:r>
              <a:rPr lang="en-US" altLang="en-US" sz="3600" dirty="0">
                <a:ea typeface="ＭＳ Ｐゴシック" pitchFamily="34" charset="-128"/>
              </a:rPr>
              <a:t>(</a:t>
            </a:r>
            <a:r>
              <a:rPr lang="en-US" altLang="en-US" sz="2000" dirty="0">
                <a:ea typeface="ＭＳ Ｐゴシック" pitchFamily="34" charset="-128"/>
              </a:rPr>
              <a:t>No “10” codes, no “Over and Out”, no “Roger WILCO”, no “five by five”, etc</a:t>
            </a:r>
            <a:r>
              <a:rPr lang="en-US" altLang="en-US" sz="2400" dirty="0">
                <a:ea typeface="ＭＳ Ｐゴシック" pitchFamily="34" charset="-128"/>
              </a:rPr>
              <a:t>.</a:t>
            </a:r>
            <a:r>
              <a:rPr lang="en-US" altLang="en-US" sz="3600" dirty="0">
                <a:ea typeface="ＭＳ Ｐゴシック" pitchFamily="34" charset="-128"/>
              </a:rPr>
              <a:t>)</a:t>
            </a:r>
            <a:endParaRPr lang="en-US" altLang="en-US" sz="2000" dirty="0">
              <a:ea typeface="ＭＳ Ｐゴシック" pitchFamily="34" charset="-128"/>
            </a:endParaRPr>
          </a:p>
        </p:txBody>
      </p:sp>
      <p:sp>
        <p:nvSpPr>
          <p:cNvPr id="2" name="Footer Placeholder 1">
            <a:extLst>
              <a:ext uri="{FF2B5EF4-FFF2-40B4-BE49-F238E27FC236}">
                <a16:creationId xmlns="" xmlns:a16="http://schemas.microsoft.com/office/drawing/2014/main" id="{942BFAA0-EC8E-4A3E-9EF4-8C4C11DC3DEF}"/>
              </a:ext>
            </a:extLst>
          </p:cNvPr>
          <p:cNvSpPr>
            <a:spLocks noGrp="1"/>
          </p:cNvSpPr>
          <p:nvPr>
            <p:ph type="ftr" sz="quarter" idx="3"/>
          </p:nvPr>
        </p:nvSpPr>
        <p:spPr/>
        <p:txBody>
          <a:bodyPr/>
          <a:lstStyle/>
          <a:p>
            <a:r>
              <a:rPr lang="en-US"/>
              <a:t>Response Directorate - Telecommunications Division</a:t>
            </a:r>
            <a:endParaRPr lang="en-US" dirty="0"/>
          </a:p>
        </p:txBody>
      </p:sp>
      <p:sp>
        <p:nvSpPr>
          <p:cNvPr id="3" name="Slide Number Placeholder 2">
            <a:extLst>
              <a:ext uri="{FF2B5EF4-FFF2-40B4-BE49-F238E27FC236}">
                <a16:creationId xmlns="" xmlns:a16="http://schemas.microsoft.com/office/drawing/2014/main" id="{9CCC3A43-0EB1-4061-B53D-787979A6F271}"/>
              </a:ext>
            </a:extLst>
          </p:cNvPr>
          <p:cNvSpPr>
            <a:spLocks noGrp="1"/>
          </p:cNvSpPr>
          <p:nvPr>
            <p:ph type="sldNum" sz="quarter" idx="4"/>
          </p:nvPr>
        </p:nvSpPr>
        <p:spPr/>
        <p:txBody>
          <a:bodyPr/>
          <a:lstStyle/>
          <a:p>
            <a:pPr algn="r"/>
            <a:fld id="{4FD1BBD8-8B60-4BF0-A64C-234AA9D11932}" type="slidenum">
              <a:rPr lang="en-US" smtClean="0"/>
              <a:pPr algn="r"/>
              <a:t>25</a:t>
            </a:fld>
            <a:endParaRPr lang="en-US" dirty="0"/>
          </a:p>
        </p:txBody>
      </p:sp>
    </p:spTree>
    <p:extLst>
      <p:ext uri="{BB962C8B-B14F-4D97-AF65-F5344CB8AC3E}">
        <p14:creationId xmlns:p14="http://schemas.microsoft.com/office/powerpoint/2010/main" val="1748900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a:t>Radio Basics - Cont.</a:t>
            </a:r>
          </a:p>
        </p:txBody>
      </p:sp>
      <p:sp>
        <p:nvSpPr>
          <p:cNvPr id="26626" name="Content Placeholder 2"/>
          <p:cNvSpPr>
            <a:spLocks noGrp="1"/>
          </p:cNvSpPr>
          <p:nvPr>
            <p:ph idx="1"/>
          </p:nvPr>
        </p:nvSpPr>
        <p:spPr>
          <a:xfrm>
            <a:off x="442581" y="1604225"/>
            <a:ext cx="11487150" cy="4383747"/>
          </a:xfrm>
        </p:spPr>
        <p:txBody>
          <a:bodyPr/>
          <a:lstStyle/>
          <a:p>
            <a:pPr marL="0" indent="0" eaLnBrk="1" hangingPunct="1">
              <a:buNone/>
            </a:pPr>
            <a:r>
              <a:rPr lang="en-US" altLang="en-US" b="1" dirty="0">
                <a:ea typeface="ＭＳ Ｐゴシック" pitchFamily="34" charset="-128"/>
              </a:rPr>
              <a:t>REMEMBER:</a:t>
            </a:r>
            <a:endParaRPr lang="en-US" altLang="en-US" dirty="0">
              <a:ea typeface="ＭＳ Ｐゴシック" pitchFamily="34" charset="-128"/>
            </a:endParaRPr>
          </a:p>
          <a:p>
            <a:pPr eaLnBrk="1" hangingPunct="1"/>
            <a:r>
              <a:rPr lang="en-US" altLang="en-US" sz="2800" dirty="0">
                <a:ea typeface="ＭＳ Ｐゴシック" pitchFamily="34" charset="-128"/>
              </a:rPr>
              <a:t>Always listen before transmitting and be sure you are on the correct channel (frequency) and no one else is talking</a:t>
            </a:r>
          </a:p>
          <a:p>
            <a:r>
              <a:rPr lang="en-US" sz="2800" dirty="0"/>
              <a:t>Professional presentation – Voice of the Coast Guard</a:t>
            </a:r>
          </a:p>
          <a:p>
            <a:r>
              <a:rPr lang="en-US" sz="2800" baseline="0" dirty="0"/>
              <a:t>Speak slowly, clearly and calmly– Must be understood the first time</a:t>
            </a:r>
          </a:p>
          <a:p>
            <a:r>
              <a:rPr lang="en-US" sz="2800" baseline="0" dirty="0"/>
              <a:t>Use proper PROWORDS, avoid slang and jargon</a:t>
            </a:r>
            <a:endParaRPr lang="en-US" altLang="en-US" sz="2800" dirty="0">
              <a:ea typeface="ＭＳ Ｐゴシック" pitchFamily="34" charset="-128"/>
            </a:endParaRPr>
          </a:p>
        </p:txBody>
      </p:sp>
      <p:sp>
        <p:nvSpPr>
          <p:cNvPr id="3" name="Footer Placeholder 2">
            <a:extLst>
              <a:ext uri="{FF2B5EF4-FFF2-40B4-BE49-F238E27FC236}">
                <a16:creationId xmlns="" xmlns:a16="http://schemas.microsoft.com/office/drawing/2014/main" id="{9BE6DC8A-A1A7-496C-BB03-68132C81E793}"/>
              </a:ext>
            </a:extLst>
          </p:cNvPr>
          <p:cNvSpPr>
            <a:spLocks noGrp="1"/>
          </p:cNvSpPr>
          <p:nvPr>
            <p:ph type="ftr" sz="quarter" idx="3"/>
          </p:nvPr>
        </p:nvSpPr>
        <p:spPr/>
        <p:txBody>
          <a:bodyPr/>
          <a:lstStyle/>
          <a:p>
            <a:r>
              <a:rPr lang="en-US"/>
              <a:t>Response Directorate - Telecommunications Division</a:t>
            </a:r>
            <a:endParaRPr lang="en-US" dirty="0"/>
          </a:p>
        </p:txBody>
      </p:sp>
      <p:sp>
        <p:nvSpPr>
          <p:cNvPr id="4" name="Slide Number Placeholder 3">
            <a:extLst>
              <a:ext uri="{FF2B5EF4-FFF2-40B4-BE49-F238E27FC236}">
                <a16:creationId xmlns="" xmlns:a16="http://schemas.microsoft.com/office/drawing/2014/main" id="{0747C8F0-C3CF-4F0F-8B14-9D50E85D9BA4}"/>
              </a:ext>
            </a:extLst>
          </p:cNvPr>
          <p:cNvSpPr>
            <a:spLocks noGrp="1"/>
          </p:cNvSpPr>
          <p:nvPr>
            <p:ph type="sldNum" sz="quarter" idx="4"/>
          </p:nvPr>
        </p:nvSpPr>
        <p:spPr/>
        <p:txBody>
          <a:bodyPr/>
          <a:lstStyle/>
          <a:p>
            <a:pPr algn="r"/>
            <a:fld id="{4FD1BBD8-8B60-4BF0-A64C-234AA9D11932}" type="slidenum">
              <a:rPr lang="en-US" smtClean="0"/>
              <a:pPr algn="r"/>
              <a:t>26</a:t>
            </a:fld>
            <a:endParaRPr lang="en-US" dirty="0"/>
          </a:p>
        </p:txBody>
      </p:sp>
    </p:spTree>
    <p:extLst>
      <p:ext uri="{BB962C8B-B14F-4D97-AF65-F5344CB8AC3E}">
        <p14:creationId xmlns:p14="http://schemas.microsoft.com/office/powerpoint/2010/main" val="1209594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a:t>Marine Channel 16</a:t>
            </a:r>
          </a:p>
        </p:txBody>
      </p:sp>
      <p:sp>
        <p:nvSpPr>
          <p:cNvPr id="63490" name="Content Placeholder 2"/>
          <p:cNvSpPr>
            <a:spLocks noGrp="1"/>
          </p:cNvSpPr>
          <p:nvPr>
            <p:ph idx="1"/>
          </p:nvPr>
        </p:nvSpPr>
        <p:spPr/>
        <p:txBody>
          <a:bodyPr/>
          <a:lstStyle/>
          <a:p>
            <a:pPr eaLnBrk="1" hangingPunct="1"/>
            <a:r>
              <a:rPr lang="en-US" altLang="en-US" dirty="0">
                <a:ea typeface="ＭＳ Ｐゴシック" pitchFamily="34" charset="-128"/>
              </a:rPr>
              <a:t>Channel </a:t>
            </a:r>
            <a:r>
              <a:rPr lang="en-US" altLang="en-US" b="1" u="sng" dirty="0">
                <a:ea typeface="ＭＳ Ｐゴシック" pitchFamily="34" charset="-128"/>
              </a:rPr>
              <a:t>16</a:t>
            </a:r>
            <a:r>
              <a:rPr lang="en-US" altLang="en-US" dirty="0">
                <a:ea typeface="ＭＳ Ｐゴシック" pitchFamily="34" charset="-128"/>
              </a:rPr>
              <a:t> is the international emergency/distress and calling channel  </a:t>
            </a:r>
          </a:p>
          <a:p>
            <a:pPr eaLnBrk="1" hangingPunct="1"/>
            <a:r>
              <a:rPr lang="en-US" altLang="en-US" b="1" dirty="0">
                <a:solidFill>
                  <a:srgbClr val="FF0000"/>
                </a:solidFill>
                <a:ea typeface="ＭＳ Ｐゴシック" pitchFamily="34" charset="-128"/>
              </a:rPr>
              <a:t>Monitor channel 16 whenever able (at least in scan mode) even if there is a specific reason to monitor another channel (regatta, SAR case, guard channel, etc.)</a:t>
            </a:r>
          </a:p>
          <a:p>
            <a:pPr eaLnBrk="1" hangingPunct="1"/>
            <a:r>
              <a:rPr lang="en-US" altLang="en-US" dirty="0">
                <a:ea typeface="ＭＳ Ｐゴシック" pitchFamily="34" charset="-128"/>
              </a:rPr>
              <a:t>Encourage all boaters to monitor channel 16 when underway</a:t>
            </a:r>
          </a:p>
        </p:txBody>
      </p:sp>
      <p:sp>
        <p:nvSpPr>
          <p:cNvPr id="3" name="Footer Placeholder 2">
            <a:extLst>
              <a:ext uri="{FF2B5EF4-FFF2-40B4-BE49-F238E27FC236}">
                <a16:creationId xmlns="" xmlns:a16="http://schemas.microsoft.com/office/drawing/2014/main" id="{34ABEFFF-C837-49D5-976E-15CB7BF1A701}"/>
              </a:ext>
            </a:extLst>
          </p:cNvPr>
          <p:cNvSpPr>
            <a:spLocks noGrp="1"/>
          </p:cNvSpPr>
          <p:nvPr>
            <p:ph type="ftr" sz="quarter" idx="3"/>
          </p:nvPr>
        </p:nvSpPr>
        <p:spPr/>
        <p:txBody>
          <a:bodyPr/>
          <a:lstStyle/>
          <a:p>
            <a:r>
              <a:rPr lang="en-US"/>
              <a:t>Response Directorate - Telecommunications Division</a:t>
            </a:r>
            <a:endParaRPr lang="en-US" dirty="0"/>
          </a:p>
        </p:txBody>
      </p:sp>
      <p:sp>
        <p:nvSpPr>
          <p:cNvPr id="4" name="Slide Number Placeholder 3">
            <a:extLst>
              <a:ext uri="{FF2B5EF4-FFF2-40B4-BE49-F238E27FC236}">
                <a16:creationId xmlns="" xmlns:a16="http://schemas.microsoft.com/office/drawing/2014/main" id="{68738374-DA79-462A-8B25-22E713393A1A}"/>
              </a:ext>
            </a:extLst>
          </p:cNvPr>
          <p:cNvSpPr>
            <a:spLocks noGrp="1"/>
          </p:cNvSpPr>
          <p:nvPr>
            <p:ph type="sldNum" sz="quarter" idx="4"/>
          </p:nvPr>
        </p:nvSpPr>
        <p:spPr/>
        <p:txBody>
          <a:bodyPr/>
          <a:lstStyle/>
          <a:p>
            <a:pPr algn="r"/>
            <a:fld id="{4FD1BBD8-8B60-4BF0-A64C-234AA9D11932}" type="slidenum">
              <a:rPr lang="en-US" smtClean="0"/>
              <a:pPr algn="r"/>
              <a:t>27</a:t>
            </a:fld>
            <a:endParaRPr lang="en-US" dirty="0"/>
          </a:p>
        </p:txBody>
      </p:sp>
    </p:spTree>
    <p:extLst>
      <p:ext uri="{BB962C8B-B14F-4D97-AF65-F5344CB8AC3E}">
        <p14:creationId xmlns:p14="http://schemas.microsoft.com/office/powerpoint/2010/main" val="3831676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Programs &amp; Missions</a:t>
            </a:r>
          </a:p>
        </p:txBody>
      </p:sp>
      <p:sp>
        <p:nvSpPr>
          <p:cNvPr id="3" name="Text Placeholder 2"/>
          <p:cNvSpPr>
            <a:spLocks noGrp="1"/>
          </p:cNvSpPr>
          <p:nvPr>
            <p:ph type="body" idx="1"/>
          </p:nvPr>
        </p:nvSpPr>
        <p:spPr>
          <a:xfrm>
            <a:off x="660400" y="1306513"/>
            <a:ext cx="10972800" cy="4525963"/>
          </a:xfrm>
        </p:spPr>
        <p:txBody>
          <a:bodyPr/>
          <a:lstStyle/>
          <a:p>
            <a:pPr marL="0" indent="0" algn="ctr">
              <a:buNone/>
            </a:pPr>
            <a:endParaRPr lang="en-US" sz="4800" dirty="0"/>
          </a:p>
          <a:p>
            <a:pPr marL="0" indent="0" algn="ctr">
              <a:buNone/>
            </a:pPr>
            <a:r>
              <a:rPr lang="en-US" sz="4800" dirty="0"/>
              <a:t/>
            </a:r>
            <a:br>
              <a:rPr lang="en-US" sz="4800" dirty="0"/>
            </a:br>
            <a:r>
              <a:rPr lang="en-US" sz="4400" dirty="0"/>
              <a:t>2022 Communications </a:t>
            </a:r>
          </a:p>
          <a:p>
            <a:pPr marL="0" indent="0" algn="ctr">
              <a:buNone/>
            </a:pPr>
            <a:r>
              <a:rPr lang="en-US" sz="4400" dirty="0"/>
              <a:t>Programs &amp; Missions</a:t>
            </a:r>
          </a:p>
          <a:p>
            <a:endParaRPr lang="en-US" dirty="0"/>
          </a:p>
        </p:txBody>
      </p:sp>
      <p:sp>
        <p:nvSpPr>
          <p:cNvPr id="4" name="Footer Placeholder 3">
            <a:extLst>
              <a:ext uri="{FF2B5EF4-FFF2-40B4-BE49-F238E27FC236}">
                <a16:creationId xmlns="" xmlns:a16="http://schemas.microsoft.com/office/drawing/2014/main" id="{BB5B3C75-2179-452D-B13A-03343E3F8313}"/>
              </a:ext>
            </a:extLst>
          </p:cNvPr>
          <p:cNvSpPr>
            <a:spLocks noGrp="1"/>
          </p:cNvSpPr>
          <p:nvPr>
            <p:ph type="ftr" sz="quarter" idx="3"/>
          </p:nvPr>
        </p:nvSpPr>
        <p:spPr/>
        <p:txBody>
          <a:bodyPr/>
          <a:lstStyle/>
          <a:p>
            <a:r>
              <a:rPr lang="en-US"/>
              <a:t>Response Directorate - Telecommunications Division</a:t>
            </a:r>
            <a:endParaRPr lang="en-US" dirty="0"/>
          </a:p>
        </p:txBody>
      </p:sp>
      <p:sp>
        <p:nvSpPr>
          <p:cNvPr id="5" name="Slide Number Placeholder 4">
            <a:extLst>
              <a:ext uri="{FF2B5EF4-FFF2-40B4-BE49-F238E27FC236}">
                <a16:creationId xmlns="" xmlns:a16="http://schemas.microsoft.com/office/drawing/2014/main" id="{5A83725B-337A-4A23-824C-808C8A90AD91}"/>
              </a:ext>
            </a:extLst>
          </p:cNvPr>
          <p:cNvSpPr>
            <a:spLocks noGrp="1"/>
          </p:cNvSpPr>
          <p:nvPr>
            <p:ph type="sldNum" sz="quarter" idx="4"/>
          </p:nvPr>
        </p:nvSpPr>
        <p:spPr/>
        <p:txBody>
          <a:bodyPr/>
          <a:lstStyle/>
          <a:p>
            <a:pPr algn="r"/>
            <a:fld id="{4FD1BBD8-8B60-4BF0-A64C-234AA9D11932}" type="slidenum">
              <a:rPr lang="en-US" smtClean="0"/>
              <a:pPr algn="r"/>
              <a:t>28</a:t>
            </a:fld>
            <a:endParaRPr lang="en-US" dirty="0"/>
          </a:p>
        </p:txBody>
      </p:sp>
    </p:spTree>
    <p:extLst>
      <p:ext uri="{BB962C8B-B14F-4D97-AF65-F5344CB8AC3E}">
        <p14:creationId xmlns:p14="http://schemas.microsoft.com/office/powerpoint/2010/main" val="2143816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normAutofit/>
          </a:bodyPr>
          <a:lstStyle/>
          <a:p>
            <a:pPr eaLnBrk="1" hangingPunct="1">
              <a:defRPr/>
            </a:pPr>
            <a:r>
              <a:rPr lang="en-US" altLang="en-US" dirty="0"/>
              <a:t>Who is in Charge?</a:t>
            </a:r>
          </a:p>
        </p:txBody>
      </p:sp>
      <p:pic>
        <p:nvPicPr>
          <p:cNvPr id="6" name="Picture 5">
            <a:extLst>
              <a:ext uri="{FF2B5EF4-FFF2-40B4-BE49-F238E27FC236}">
                <a16:creationId xmlns="" xmlns:a16="http://schemas.microsoft.com/office/drawing/2014/main" id="{DDB493E0-DD9B-8C40-8709-9F6CD0C4DB84}"/>
              </a:ext>
            </a:extLst>
          </p:cNvPr>
          <p:cNvPicPr/>
          <p:nvPr/>
        </p:nvPicPr>
        <p:blipFill>
          <a:blip r:embed="rId3" cstate="screen">
            <a:extLst>
              <a:ext uri="{28A0092B-C50C-407E-A947-70E740481C1C}">
                <a14:useLocalDpi xmlns:a14="http://schemas.microsoft.com/office/drawing/2010/main"/>
              </a:ext>
            </a:extLst>
          </a:blip>
          <a:stretch>
            <a:fillRect/>
          </a:stretch>
        </p:blipFill>
        <p:spPr>
          <a:xfrm>
            <a:off x="901700" y="2197100"/>
            <a:ext cx="3133223" cy="2928886"/>
          </a:xfrm>
          <a:prstGeom prst="rect">
            <a:avLst/>
          </a:prstGeom>
        </p:spPr>
      </p:pic>
      <p:sp>
        <p:nvSpPr>
          <p:cNvPr id="3" name="TextBox 2">
            <a:extLst>
              <a:ext uri="{FF2B5EF4-FFF2-40B4-BE49-F238E27FC236}">
                <a16:creationId xmlns="" xmlns:a16="http://schemas.microsoft.com/office/drawing/2014/main" id="{16D3D76D-DC8B-425D-A987-6BB9EC0C30D9}"/>
              </a:ext>
            </a:extLst>
          </p:cNvPr>
          <p:cNvSpPr txBox="1"/>
          <p:nvPr/>
        </p:nvSpPr>
        <p:spPr>
          <a:xfrm>
            <a:off x="5269889" y="2443615"/>
            <a:ext cx="5190129" cy="830997"/>
          </a:xfrm>
          <a:prstGeom prst="rect">
            <a:avLst/>
          </a:prstGeom>
          <a:noFill/>
        </p:spPr>
        <p:txBody>
          <a:bodyPr wrap="square" rtlCol="0">
            <a:spAutoFit/>
          </a:bodyPr>
          <a:lstStyle/>
          <a:p>
            <a:r>
              <a:rPr lang="en-US" sz="4800" dirty="0">
                <a:solidFill>
                  <a:schemeClr val="accent1">
                    <a:lumMod val="75000"/>
                  </a:schemeClr>
                </a:solidFill>
              </a:rPr>
              <a:t>Sectors/Stations</a:t>
            </a:r>
          </a:p>
        </p:txBody>
      </p:sp>
      <p:sp>
        <p:nvSpPr>
          <p:cNvPr id="4" name="Plus Sign 3">
            <a:extLst>
              <a:ext uri="{FF2B5EF4-FFF2-40B4-BE49-F238E27FC236}">
                <a16:creationId xmlns="" xmlns:a16="http://schemas.microsoft.com/office/drawing/2014/main" id="{CA5F9F97-FB8D-4D46-935F-09FDF3CD92BD}"/>
              </a:ext>
            </a:extLst>
          </p:cNvPr>
          <p:cNvSpPr/>
          <p:nvPr/>
        </p:nvSpPr>
        <p:spPr>
          <a:xfrm>
            <a:off x="4195206" y="3374686"/>
            <a:ext cx="914400" cy="914400"/>
          </a:xfrm>
          <a:prstGeom prst="mathPlu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7101AD36-058F-488F-8E63-287E71821105}"/>
              </a:ext>
            </a:extLst>
          </p:cNvPr>
          <p:cNvSpPr txBox="1"/>
          <p:nvPr/>
        </p:nvSpPr>
        <p:spPr>
          <a:xfrm>
            <a:off x="5269889" y="1781469"/>
            <a:ext cx="2766444" cy="769441"/>
          </a:xfrm>
          <a:prstGeom prst="rect">
            <a:avLst/>
          </a:prstGeom>
          <a:noFill/>
        </p:spPr>
        <p:txBody>
          <a:bodyPr wrap="square" rtlCol="0">
            <a:spAutoFit/>
          </a:bodyPr>
          <a:lstStyle/>
          <a:p>
            <a:r>
              <a:rPr lang="en-US" sz="4400" dirty="0">
                <a:solidFill>
                  <a:schemeClr val="accent1">
                    <a:lumMod val="75000"/>
                  </a:schemeClr>
                </a:solidFill>
              </a:rPr>
              <a:t>DIRAUX</a:t>
            </a:r>
            <a:endParaRPr lang="en-US" sz="4800" dirty="0">
              <a:solidFill>
                <a:schemeClr val="accent1">
                  <a:lumMod val="75000"/>
                </a:schemeClr>
              </a:solidFill>
            </a:endParaRPr>
          </a:p>
        </p:txBody>
      </p:sp>
      <p:sp>
        <p:nvSpPr>
          <p:cNvPr id="10" name="TextBox 9">
            <a:extLst>
              <a:ext uri="{FF2B5EF4-FFF2-40B4-BE49-F238E27FC236}">
                <a16:creationId xmlns="" xmlns:a16="http://schemas.microsoft.com/office/drawing/2014/main" id="{E7151DE1-2715-4F73-9675-24AB4BEECE05}"/>
              </a:ext>
            </a:extLst>
          </p:cNvPr>
          <p:cNvSpPr txBox="1"/>
          <p:nvPr/>
        </p:nvSpPr>
        <p:spPr>
          <a:xfrm>
            <a:off x="5269889" y="3152888"/>
            <a:ext cx="2766444" cy="830997"/>
          </a:xfrm>
          <a:prstGeom prst="rect">
            <a:avLst/>
          </a:prstGeom>
          <a:noFill/>
        </p:spPr>
        <p:txBody>
          <a:bodyPr wrap="square" rtlCol="0">
            <a:spAutoFit/>
          </a:bodyPr>
          <a:lstStyle/>
          <a:p>
            <a:r>
              <a:rPr lang="en-US" sz="4800" dirty="0">
                <a:solidFill>
                  <a:schemeClr val="accent1">
                    <a:lumMod val="75000"/>
                  </a:schemeClr>
                </a:solidFill>
              </a:rPr>
              <a:t>CG5IT</a:t>
            </a:r>
            <a:endParaRPr lang="en-US" sz="5400" dirty="0">
              <a:solidFill>
                <a:schemeClr val="accent1">
                  <a:lumMod val="75000"/>
                </a:schemeClr>
              </a:solidFill>
            </a:endParaRPr>
          </a:p>
        </p:txBody>
      </p:sp>
      <p:sp>
        <p:nvSpPr>
          <p:cNvPr id="11" name="TextBox 10">
            <a:extLst>
              <a:ext uri="{FF2B5EF4-FFF2-40B4-BE49-F238E27FC236}">
                <a16:creationId xmlns="" xmlns:a16="http://schemas.microsoft.com/office/drawing/2014/main" id="{C6B1F300-F4BE-4B06-ABE9-D9D3637C5014}"/>
              </a:ext>
            </a:extLst>
          </p:cNvPr>
          <p:cNvSpPr txBox="1"/>
          <p:nvPr/>
        </p:nvSpPr>
        <p:spPr>
          <a:xfrm>
            <a:off x="5269889" y="3876590"/>
            <a:ext cx="7708741" cy="830997"/>
          </a:xfrm>
          <a:prstGeom prst="rect">
            <a:avLst/>
          </a:prstGeom>
          <a:noFill/>
        </p:spPr>
        <p:txBody>
          <a:bodyPr wrap="square" rtlCol="0">
            <a:spAutoFit/>
          </a:bodyPr>
          <a:lstStyle/>
          <a:p>
            <a:r>
              <a:rPr lang="en-US" sz="4800" dirty="0">
                <a:solidFill>
                  <a:schemeClr val="accent1">
                    <a:lumMod val="75000"/>
                  </a:schemeClr>
                </a:solidFill>
              </a:rPr>
              <a:t>Contingency Commands</a:t>
            </a:r>
          </a:p>
        </p:txBody>
      </p:sp>
      <p:sp>
        <p:nvSpPr>
          <p:cNvPr id="12" name="TextBox 11">
            <a:extLst>
              <a:ext uri="{FF2B5EF4-FFF2-40B4-BE49-F238E27FC236}">
                <a16:creationId xmlns="" xmlns:a16="http://schemas.microsoft.com/office/drawing/2014/main" id="{339865A9-803B-45CE-8194-EACB743A6FCB}"/>
              </a:ext>
            </a:extLst>
          </p:cNvPr>
          <p:cNvSpPr txBox="1"/>
          <p:nvPr/>
        </p:nvSpPr>
        <p:spPr>
          <a:xfrm>
            <a:off x="5269889" y="4705489"/>
            <a:ext cx="7150145" cy="830997"/>
          </a:xfrm>
          <a:prstGeom prst="rect">
            <a:avLst/>
          </a:prstGeom>
          <a:noFill/>
        </p:spPr>
        <p:txBody>
          <a:bodyPr wrap="square" rtlCol="0">
            <a:spAutoFit/>
          </a:bodyPr>
          <a:lstStyle/>
          <a:p>
            <a:r>
              <a:rPr lang="en-US" sz="4800" dirty="0">
                <a:solidFill>
                  <a:schemeClr val="accent1">
                    <a:lumMod val="75000"/>
                  </a:schemeClr>
                </a:solidFill>
              </a:rPr>
              <a:t>Auxiliary Leadership</a:t>
            </a:r>
          </a:p>
        </p:txBody>
      </p:sp>
      <p:sp>
        <p:nvSpPr>
          <p:cNvPr id="2" name="Footer Placeholder 1">
            <a:extLst>
              <a:ext uri="{FF2B5EF4-FFF2-40B4-BE49-F238E27FC236}">
                <a16:creationId xmlns="" xmlns:a16="http://schemas.microsoft.com/office/drawing/2014/main" id="{082E3475-F1A3-4D41-BD5A-DE29A5219D78}"/>
              </a:ext>
            </a:extLst>
          </p:cNvPr>
          <p:cNvSpPr>
            <a:spLocks noGrp="1"/>
          </p:cNvSpPr>
          <p:nvPr>
            <p:ph type="ftr" sz="quarter" idx="3"/>
          </p:nvPr>
        </p:nvSpPr>
        <p:spPr/>
        <p:txBody>
          <a:bodyPr/>
          <a:lstStyle/>
          <a:p>
            <a:r>
              <a:rPr lang="en-US"/>
              <a:t>Response Directorate - Telecommunications Division</a:t>
            </a:r>
            <a:endParaRPr lang="en-US" dirty="0"/>
          </a:p>
        </p:txBody>
      </p:sp>
      <p:sp>
        <p:nvSpPr>
          <p:cNvPr id="5" name="Slide Number Placeholder 4">
            <a:extLst>
              <a:ext uri="{FF2B5EF4-FFF2-40B4-BE49-F238E27FC236}">
                <a16:creationId xmlns="" xmlns:a16="http://schemas.microsoft.com/office/drawing/2014/main" id="{1B7CF166-BD45-48A5-A4BD-C8D9A75F810D}"/>
              </a:ext>
            </a:extLst>
          </p:cNvPr>
          <p:cNvSpPr>
            <a:spLocks noGrp="1"/>
          </p:cNvSpPr>
          <p:nvPr>
            <p:ph type="sldNum" sz="quarter" idx="4"/>
          </p:nvPr>
        </p:nvSpPr>
        <p:spPr/>
        <p:txBody>
          <a:bodyPr/>
          <a:lstStyle/>
          <a:p>
            <a:pPr algn="r"/>
            <a:fld id="{4FD1BBD8-8B60-4BF0-A64C-234AA9D11932}" type="slidenum">
              <a:rPr lang="en-US" smtClean="0"/>
              <a:pPr algn="r"/>
              <a:t>29</a:t>
            </a:fld>
            <a:endParaRPr lang="en-US" dirty="0"/>
          </a:p>
        </p:txBody>
      </p:sp>
    </p:spTree>
    <p:extLst>
      <p:ext uri="{BB962C8B-B14F-4D97-AF65-F5344CB8AC3E}">
        <p14:creationId xmlns:p14="http://schemas.microsoft.com/office/powerpoint/2010/main" val="1135288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E20555-83BE-4A11-B32C-D529CCBF968F}"/>
              </a:ext>
            </a:extLst>
          </p:cNvPr>
          <p:cNvSpPr>
            <a:spLocks noGrp="1"/>
          </p:cNvSpPr>
          <p:nvPr>
            <p:ph type="title"/>
          </p:nvPr>
        </p:nvSpPr>
        <p:spPr>
          <a:xfrm>
            <a:off x="708025" y="133351"/>
            <a:ext cx="10160000" cy="1060704"/>
          </a:xfrm>
        </p:spPr>
        <p:txBody>
          <a:bodyPr>
            <a:normAutofit/>
          </a:bodyPr>
          <a:lstStyle/>
          <a:p>
            <a:r>
              <a:rPr lang="en-US" dirty="0"/>
              <a:t>Auxiliary Telecommunications</a:t>
            </a:r>
          </a:p>
        </p:txBody>
      </p:sp>
      <p:pic>
        <p:nvPicPr>
          <p:cNvPr id="6" name="Content Placeholder 5">
            <a:extLst>
              <a:ext uri="{FF2B5EF4-FFF2-40B4-BE49-F238E27FC236}">
                <a16:creationId xmlns="" xmlns:a16="http://schemas.microsoft.com/office/drawing/2014/main" id="{866F0EAA-89DE-4D75-A869-CF45E1C96897}"/>
              </a:ext>
            </a:extLst>
          </p:cNvPr>
          <p:cNvPicPr>
            <a:picLocks noGrp="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3573378" y="1480489"/>
            <a:ext cx="4664424" cy="4430423"/>
          </a:xfrm>
          <a:prstGeom prst="rect">
            <a:avLst/>
          </a:prstGeom>
          <a:noFill/>
          <a:ln>
            <a:noFill/>
          </a:ln>
        </p:spPr>
      </p:pic>
      <p:sp>
        <p:nvSpPr>
          <p:cNvPr id="3" name="Footer Placeholder 2">
            <a:extLst>
              <a:ext uri="{FF2B5EF4-FFF2-40B4-BE49-F238E27FC236}">
                <a16:creationId xmlns="" xmlns:a16="http://schemas.microsoft.com/office/drawing/2014/main" id="{90EDE7F3-680B-42EB-A78A-8F4B4C2E1440}"/>
              </a:ext>
            </a:extLst>
          </p:cNvPr>
          <p:cNvSpPr>
            <a:spLocks noGrp="1"/>
          </p:cNvSpPr>
          <p:nvPr>
            <p:ph type="ftr" sz="quarter" idx="3"/>
          </p:nvPr>
        </p:nvSpPr>
        <p:spPr/>
        <p:txBody>
          <a:bodyPr/>
          <a:lstStyle/>
          <a:p>
            <a:r>
              <a:rPr lang="en-US"/>
              <a:t>Response Directorate - Telecommunications Division</a:t>
            </a:r>
            <a:endParaRPr lang="en-US" dirty="0"/>
          </a:p>
        </p:txBody>
      </p:sp>
      <p:sp>
        <p:nvSpPr>
          <p:cNvPr id="4" name="Slide Number Placeholder 3">
            <a:extLst>
              <a:ext uri="{FF2B5EF4-FFF2-40B4-BE49-F238E27FC236}">
                <a16:creationId xmlns="" xmlns:a16="http://schemas.microsoft.com/office/drawing/2014/main" id="{BB46DEF7-3EF1-410C-8A5F-76B8888F64EF}"/>
              </a:ext>
            </a:extLst>
          </p:cNvPr>
          <p:cNvSpPr>
            <a:spLocks noGrp="1"/>
          </p:cNvSpPr>
          <p:nvPr>
            <p:ph type="sldNum" sz="quarter" idx="4"/>
          </p:nvPr>
        </p:nvSpPr>
        <p:spPr/>
        <p:txBody>
          <a:bodyPr/>
          <a:lstStyle/>
          <a:p>
            <a:pPr algn="r"/>
            <a:fld id="{4FD1BBD8-8B60-4BF0-A64C-234AA9D11932}" type="slidenum">
              <a:rPr lang="en-US" smtClean="0"/>
              <a:pPr algn="r"/>
              <a:t>3</a:t>
            </a:fld>
            <a:endParaRPr lang="en-US" dirty="0"/>
          </a:p>
        </p:txBody>
      </p:sp>
    </p:spTree>
    <p:extLst>
      <p:ext uri="{BB962C8B-B14F-4D97-AF65-F5344CB8AC3E}">
        <p14:creationId xmlns:p14="http://schemas.microsoft.com/office/powerpoint/2010/main" val="4130576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06D4FA-37E1-2B48-9723-493395173162}"/>
              </a:ext>
            </a:extLst>
          </p:cNvPr>
          <p:cNvSpPr>
            <a:spLocks noGrp="1"/>
          </p:cNvSpPr>
          <p:nvPr>
            <p:ph type="title"/>
          </p:nvPr>
        </p:nvSpPr>
        <p:spPr/>
        <p:txBody>
          <a:bodyPr/>
          <a:lstStyle/>
          <a:p>
            <a:r>
              <a:rPr lang="en-US" dirty="0"/>
              <a:t>Communications Operations</a:t>
            </a:r>
          </a:p>
        </p:txBody>
      </p:sp>
      <p:sp>
        <p:nvSpPr>
          <p:cNvPr id="3" name="Content Placeholder 2">
            <a:extLst>
              <a:ext uri="{FF2B5EF4-FFF2-40B4-BE49-F238E27FC236}">
                <a16:creationId xmlns="" xmlns:a16="http://schemas.microsoft.com/office/drawing/2014/main" id="{A69446E1-0452-644B-976E-974DD8865F77}"/>
              </a:ext>
            </a:extLst>
          </p:cNvPr>
          <p:cNvSpPr>
            <a:spLocks noGrp="1"/>
          </p:cNvSpPr>
          <p:nvPr>
            <p:ph idx="1"/>
          </p:nvPr>
        </p:nvSpPr>
        <p:spPr/>
        <p:txBody>
          <a:bodyPr>
            <a:normAutofit fontScale="92500" lnSpcReduction="20000"/>
          </a:bodyPr>
          <a:lstStyle/>
          <a:p>
            <a:r>
              <a:rPr lang="en-US" dirty="0"/>
              <a:t>VHF Radio Guard for AUX</a:t>
            </a:r>
            <a:r>
              <a:rPr lang="en-US" baseline="0" dirty="0"/>
              <a:t> Vessels and Aircraft</a:t>
            </a:r>
          </a:p>
          <a:p>
            <a:r>
              <a:rPr lang="en-US" baseline="0" dirty="0"/>
              <a:t>Watch Standing at Coast Guard Stations and Facilities</a:t>
            </a:r>
          </a:p>
          <a:p>
            <a:r>
              <a:rPr lang="en-US" baseline="0" dirty="0"/>
              <a:t>HF Programs</a:t>
            </a:r>
          </a:p>
          <a:p>
            <a:pPr lvl="1"/>
            <a:r>
              <a:rPr lang="en-US" baseline="0" dirty="0"/>
              <a:t>HF Contingency Nets</a:t>
            </a:r>
          </a:p>
          <a:p>
            <a:pPr lvl="1"/>
            <a:r>
              <a:rPr lang="en-US" baseline="0" dirty="0"/>
              <a:t>HF Monitoring (AUXMON)</a:t>
            </a:r>
          </a:p>
          <a:p>
            <a:pPr lvl="1"/>
            <a:r>
              <a:rPr lang="en-US" baseline="0" dirty="0"/>
              <a:t>Communications Augmentation (AUGCOM)</a:t>
            </a:r>
          </a:p>
          <a:p>
            <a:pPr lvl="1"/>
            <a:r>
              <a:rPr lang="en-US" dirty="0"/>
              <a:t>SHARES</a:t>
            </a:r>
            <a:endParaRPr lang="en-US" baseline="0" dirty="0"/>
          </a:p>
          <a:p>
            <a:r>
              <a:rPr lang="en-US" baseline="0" dirty="0"/>
              <a:t>Rescue 21 Contingency Support</a:t>
            </a:r>
          </a:p>
          <a:p>
            <a:r>
              <a:rPr lang="en-US" baseline="0" dirty="0"/>
              <a:t>District and Sector Activities</a:t>
            </a:r>
          </a:p>
          <a:p>
            <a:r>
              <a:rPr lang="en-US" dirty="0"/>
              <a:t>AUXSCOUT Program </a:t>
            </a:r>
          </a:p>
          <a:p>
            <a:r>
              <a:rPr lang="en-US" dirty="0"/>
              <a:t>AUX VHF Operations – Our own space – </a:t>
            </a:r>
            <a:r>
              <a:rPr lang="en-US" dirty="0">
                <a:solidFill>
                  <a:srgbClr val="FF0000"/>
                </a:solidFill>
              </a:rPr>
              <a:t>used for?</a:t>
            </a:r>
          </a:p>
          <a:p>
            <a:endParaRPr lang="en-US" dirty="0"/>
          </a:p>
        </p:txBody>
      </p:sp>
      <p:sp>
        <p:nvSpPr>
          <p:cNvPr id="4" name="Footer Placeholder 3">
            <a:extLst>
              <a:ext uri="{FF2B5EF4-FFF2-40B4-BE49-F238E27FC236}">
                <a16:creationId xmlns="" xmlns:a16="http://schemas.microsoft.com/office/drawing/2014/main" id="{39679A3C-B230-4290-987F-B70672B35C0C}"/>
              </a:ext>
            </a:extLst>
          </p:cNvPr>
          <p:cNvSpPr>
            <a:spLocks noGrp="1"/>
          </p:cNvSpPr>
          <p:nvPr>
            <p:ph type="ftr" sz="quarter" idx="3"/>
          </p:nvPr>
        </p:nvSpPr>
        <p:spPr/>
        <p:txBody>
          <a:bodyPr/>
          <a:lstStyle/>
          <a:p>
            <a:r>
              <a:rPr lang="en-US"/>
              <a:t>Response Directorate - Telecommunications Division</a:t>
            </a:r>
            <a:endParaRPr lang="en-US" dirty="0"/>
          </a:p>
        </p:txBody>
      </p:sp>
      <p:sp>
        <p:nvSpPr>
          <p:cNvPr id="5" name="Slide Number Placeholder 4">
            <a:extLst>
              <a:ext uri="{FF2B5EF4-FFF2-40B4-BE49-F238E27FC236}">
                <a16:creationId xmlns="" xmlns:a16="http://schemas.microsoft.com/office/drawing/2014/main" id="{58A78F07-1E5C-4BED-8E5E-6E05E1CDBC5E}"/>
              </a:ext>
            </a:extLst>
          </p:cNvPr>
          <p:cNvSpPr>
            <a:spLocks noGrp="1"/>
          </p:cNvSpPr>
          <p:nvPr>
            <p:ph type="sldNum" sz="quarter" idx="4"/>
          </p:nvPr>
        </p:nvSpPr>
        <p:spPr/>
        <p:txBody>
          <a:bodyPr/>
          <a:lstStyle/>
          <a:p>
            <a:pPr algn="r"/>
            <a:fld id="{4FD1BBD8-8B60-4BF0-A64C-234AA9D11932}" type="slidenum">
              <a:rPr lang="en-US" smtClean="0"/>
              <a:pPr algn="r"/>
              <a:t>30</a:t>
            </a:fld>
            <a:endParaRPr lang="en-US" dirty="0"/>
          </a:p>
        </p:txBody>
      </p:sp>
    </p:spTree>
    <p:extLst>
      <p:ext uri="{BB962C8B-B14F-4D97-AF65-F5344CB8AC3E}">
        <p14:creationId xmlns:p14="http://schemas.microsoft.com/office/powerpoint/2010/main" val="1971783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1"/>
          <p:cNvSpPr>
            <a:spLocks noGrp="1"/>
          </p:cNvSpPr>
          <p:nvPr>
            <p:ph type="title"/>
          </p:nvPr>
        </p:nvSpPr>
        <p:spPr>
          <a:xfrm>
            <a:off x="838200" y="152471"/>
            <a:ext cx="10515600" cy="1325563"/>
          </a:xfrm>
        </p:spPr>
        <p:txBody>
          <a:bodyPr>
            <a:normAutofit fontScale="90000"/>
          </a:bodyPr>
          <a:lstStyle/>
          <a:p>
            <a:pPr eaLnBrk="1" hangingPunct="1">
              <a:defRPr/>
            </a:pPr>
            <a:r>
              <a:rPr lang="en-US" altLang="en-US" dirty="0"/>
              <a:t/>
            </a:r>
            <a:br>
              <a:rPr lang="en-US" altLang="en-US" dirty="0"/>
            </a:br>
            <a:r>
              <a:rPr lang="en-US" altLang="en-US" dirty="0"/>
              <a:t/>
            </a:r>
            <a:br>
              <a:rPr lang="en-US" altLang="en-US" dirty="0"/>
            </a:br>
            <a:r>
              <a:rPr lang="en-US" altLang="en-US" sz="4900" dirty="0"/>
              <a:t>VHF Communications</a:t>
            </a:r>
            <a:r>
              <a:rPr lang="en-US" altLang="en-US" dirty="0"/>
              <a:t/>
            </a:r>
            <a:br>
              <a:rPr lang="en-US" altLang="en-US" dirty="0"/>
            </a:br>
            <a:r>
              <a:rPr lang="en-US" altLang="en-US" dirty="0">
                <a:solidFill>
                  <a:schemeClr val="tx2"/>
                </a:solidFill>
              </a:rPr>
              <a:t/>
            </a:r>
            <a:br>
              <a:rPr lang="en-US" altLang="en-US" dirty="0">
                <a:solidFill>
                  <a:schemeClr val="tx2"/>
                </a:solidFill>
              </a:rPr>
            </a:br>
            <a:endParaRPr lang="en-US" altLang="en-US" dirty="0"/>
          </a:p>
        </p:txBody>
      </p:sp>
      <p:sp>
        <p:nvSpPr>
          <p:cNvPr id="27650" name="Content Placeholder 6"/>
          <p:cNvSpPr>
            <a:spLocks noGrp="1"/>
          </p:cNvSpPr>
          <p:nvPr>
            <p:ph idx="1"/>
          </p:nvPr>
        </p:nvSpPr>
        <p:spPr>
          <a:xfrm>
            <a:off x="558799" y="1306512"/>
            <a:ext cx="10972800" cy="4818865"/>
          </a:xfrm>
        </p:spPr>
        <p:txBody>
          <a:bodyPr/>
          <a:lstStyle/>
          <a:p>
            <a:pPr eaLnBrk="1" hangingPunct="1"/>
            <a:r>
              <a:rPr lang="en-US" altLang="en-US" sz="2400" dirty="0">
                <a:ea typeface="ＭＳ Ｐゴシック" pitchFamily="34" charset="-128"/>
              </a:rPr>
              <a:t>7 CG Auxiliary VHF frequencies are available for our use on radios with maximum allowed output power of  50 watts. (AUXNET) Work is being done to standardize these channels nationally.</a:t>
            </a:r>
          </a:p>
          <a:p>
            <a:pPr lvl="1" eaLnBrk="1" hangingPunct="1"/>
            <a:r>
              <a:rPr lang="en-US" altLang="en-US" sz="2000" dirty="0">
                <a:ea typeface="ＭＳ Ｐゴシック" pitchFamily="34" charset="-128"/>
              </a:rPr>
              <a:t>Administrative support</a:t>
            </a:r>
          </a:p>
          <a:p>
            <a:pPr lvl="1" eaLnBrk="1" hangingPunct="1"/>
            <a:r>
              <a:rPr lang="en-US" altLang="en-US" sz="2000" dirty="0">
                <a:ea typeface="ＭＳ Ｐゴシック" pitchFamily="34" charset="-128"/>
              </a:rPr>
              <a:t>Command and Control </a:t>
            </a:r>
          </a:p>
          <a:p>
            <a:pPr lvl="1" eaLnBrk="1" hangingPunct="1"/>
            <a:r>
              <a:rPr lang="en-US" altLang="en-US" sz="2000" dirty="0">
                <a:ea typeface="ＭＳ Ｐゴシック" pitchFamily="34" charset="-128"/>
              </a:rPr>
              <a:t>Repeater – wide-area Auxiliary coordination</a:t>
            </a:r>
          </a:p>
          <a:p>
            <a:pPr lvl="1" eaLnBrk="1" hangingPunct="1"/>
            <a:r>
              <a:rPr lang="en-US" altLang="en-US" sz="2000" dirty="0">
                <a:ea typeface="ＭＳ Ｐゴシック" pitchFamily="34" charset="-128"/>
              </a:rPr>
              <a:t>Training</a:t>
            </a:r>
          </a:p>
          <a:p>
            <a:pPr lvl="1" eaLnBrk="1" hangingPunct="1"/>
            <a:r>
              <a:rPr lang="en-US" altLang="en-US" sz="2000" dirty="0">
                <a:ea typeface="ＭＳ Ｐゴシック" pitchFamily="34" charset="-128"/>
              </a:rPr>
              <a:t>Use away from the water ways</a:t>
            </a:r>
            <a:endParaRPr lang="en-US" altLang="en-US" sz="2400" dirty="0">
              <a:ea typeface="ＭＳ Ｐゴシック" pitchFamily="34" charset="-128"/>
            </a:endParaRPr>
          </a:p>
          <a:p>
            <a:pPr eaLnBrk="1" hangingPunct="1"/>
            <a:r>
              <a:rPr lang="en-US" altLang="en-US" sz="2400" dirty="0">
                <a:ea typeface="ＭＳ Ｐゴシック" pitchFamily="34" charset="-128"/>
              </a:rPr>
              <a:t>VHF repeaters are allowed an output power of 100 watts</a:t>
            </a:r>
          </a:p>
          <a:p>
            <a:pPr eaLnBrk="1" hangingPunct="1"/>
            <a:r>
              <a:rPr lang="en-US" altLang="en-US" sz="2400" dirty="0">
                <a:ea typeface="ＭＳ Ｐゴシック" pitchFamily="34" charset="-128"/>
              </a:rPr>
              <a:t>Maximum output power on channels in the “Marine band” is 25 watts</a:t>
            </a:r>
          </a:p>
          <a:p>
            <a:pPr eaLnBrk="1" hangingPunct="1"/>
            <a:r>
              <a:rPr lang="en-US" altLang="en-US" sz="2400" dirty="0">
                <a:ea typeface="ＭＳ Ｐゴシック" pitchFamily="34" charset="-128"/>
              </a:rPr>
              <a:t>No power amplifiers allowed on VHF radios</a:t>
            </a:r>
          </a:p>
          <a:p>
            <a:pPr eaLnBrk="1" hangingPunct="1"/>
            <a:r>
              <a:rPr lang="en-US" altLang="en-US" sz="2400" dirty="0">
                <a:ea typeface="ＭＳ Ｐゴシック" pitchFamily="34" charset="-128"/>
              </a:rPr>
              <a:t>Cannot be “modified” amateur radios</a:t>
            </a:r>
          </a:p>
          <a:p>
            <a:pPr eaLnBrk="1" hangingPunct="1"/>
            <a:endParaRPr lang="en-US" altLang="en-US" sz="2400" dirty="0">
              <a:ea typeface="ＭＳ Ｐゴシック" pitchFamily="34" charset="-128"/>
            </a:endParaRPr>
          </a:p>
          <a:p>
            <a:pPr algn="ctr" eaLnBrk="1" hangingPunct="1"/>
            <a:endParaRPr lang="en-US" altLang="en-US" sz="2800" dirty="0">
              <a:ea typeface="ＭＳ Ｐゴシック" pitchFamily="34" charset="-128"/>
            </a:endParaRPr>
          </a:p>
        </p:txBody>
      </p:sp>
      <p:sp>
        <p:nvSpPr>
          <p:cNvPr id="2" name="Footer Placeholder 1">
            <a:extLst>
              <a:ext uri="{FF2B5EF4-FFF2-40B4-BE49-F238E27FC236}">
                <a16:creationId xmlns="" xmlns:a16="http://schemas.microsoft.com/office/drawing/2014/main" id="{D5DD34FE-78E3-4609-BD3B-BDE4660B5085}"/>
              </a:ext>
            </a:extLst>
          </p:cNvPr>
          <p:cNvSpPr>
            <a:spLocks noGrp="1"/>
          </p:cNvSpPr>
          <p:nvPr>
            <p:ph type="ftr" sz="quarter" idx="3"/>
          </p:nvPr>
        </p:nvSpPr>
        <p:spPr/>
        <p:txBody>
          <a:bodyPr/>
          <a:lstStyle/>
          <a:p>
            <a:r>
              <a:rPr lang="en-US"/>
              <a:t>Response Directorate - Telecommunications Division</a:t>
            </a:r>
            <a:endParaRPr lang="en-US" dirty="0"/>
          </a:p>
        </p:txBody>
      </p:sp>
      <p:sp>
        <p:nvSpPr>
          <p:cNvPr id="3" name="Slide Number Placeholder 2">
            <a:extLst>
              <a:ext uri="{FF2B5EF4-FFF2-40B4-BE49-F238E27FC236}">
                <a16:creationId xmlns="" xmlns:a16="http://schemas.microsoft.com/office/drawing/2014/main" id="{0A205EC7-ED44-4FA5-89AE-0A94F7BFCE0C}"/>
              </a:ext>
            </a:extLst>
          </p:cNvPr>
          <p:cNvSpPr>
            <a:spLocks noGrp="1"/>
          </p:cNvSpPr>
          <p:nvPr>
            <p:ph type="sldNum" sz="quarter" idx="4"/>
          </p:nvPr>
        </p:nvSpPr>
        <p:spPr/>
        <p:txBody>
          <a:bodyPr/>
          <a:lstStyle/>
          <a:p>
            <a:pPr algn="r"/>
            <a:fld id="{4FD1BBD8-8B60-4BF0-A64C-234AA9D11932}" type="slidenum">
              <a:rPr lang="en-US" smtClean="0"/>
              <a:pPr algn="r"/>
              <a:t>31</a:t>
            </a:fld>
            <a:endParaRPr lang="en-US" dirty="0"/>
          </a:p>
        </p:txBody>
      </p:sp>
    </p:spTree>
    <p:extLst>
      <p:ext uri="{BB962C8B-B14F-4D97-AF65-F5344CB8AC3E}">
        <p14:creationId xmlns:p14="http://schemas.microsoft.com/office/powerpoint/2010/main" val="2703030697"/>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164" y="152400"/>
            <a:ext cx="10972800" cy="1055688"/>
          </a:xfrm>
        </p:spPr>
        <p:txBody>
          <a:bodyPr>
            <a:normAutofit/>
          </a:bodyPr>
          <a:lstStyle/>
          <a:p>
            <a:pPr eaLnBrk="1" hangingPunct="1">
              <a:defRPr/>
            </a:pPr>
            <a:r>
              <a:rPr lang="en-US" altLang="en-US" dirty="0"/>
              <a:t>VHF Communications - Cont.</a:t>
            </a:r>
            <a:endParaRPr lang="en-US" dirty="0"/>
          </a:p>
        </p:txBody>
      </p:sp>
      <p:sp>
        <p:nvSpPr>
          <p:cNvPr id="29698" name="Content Placeholder 2"/>
          <p:cNvSpPr>
            <a:spLocks noGrp="1"/>
          </p:cNvSpPr>
          <p:nvPr>
            <p:ph idx="1"/>
          </p:nvPr>
        </p:nvSpPr>
        <p:spPr>
          <a:xfrm>
            <a:off x="711200" y="1600203"/>
            <a:ext cx="10871200" cy="4525963"/>
          </a:xfrm>
        </p:spPr>
        <p:txBody>
          <a:bodyPr/>
          <a:lstStyle/>
          <a:p>
            <a:pPr eaLnBrk="1" hangingPunct="1"/>
            <a:r>
              <a:rPr lang="en-US" altLang="en-US" dirty="0">
                <a:ea typeface="ＭＳ Ｐゴシック" pitchFamily="34" charset="-128"/>
              </a:rPr>
              <a:t>RDF (Radio Direction Finding) stations are authorized</a:t>
            </a:r>
          </a:p>
          <a:p>
            <a:pPr eaLnBrk="1" hangingPunct="1">
              <a:spcBef>
                <a:spcPts val="1224"/>
              </a:spcBef>
            </a:pPr>
            <a:r>
              <a:rPr lang="en-US" altLang="en-US" dirty="0">
                <a:ea typeface="ＭＳ Ｐゴシック" pitchFamily="34" charset="-128"/>
              </a:rPr>
              <a:t>VHF handheld marine radios </a:t>
            </a:r>
            <a:r>
              <a:rPr lang="en-US" altLang="en-US" b="1" i="1" dirty="0">
                <a:ea typeface="ＭＳ Ｐゴシック" pitchFamily="34" charset="-128"/>
              </a:rPr>
              <a:t>MAY</a:t>
            </a:r>
            <a:r>
              <a:rPr lang="en-US" altLang="en-US" dirty="0">
                <a:ea typeface="ＭＳ Ｐゴシック" pitchFamily="34" charset="-128"/>
              </a:rPr>
              <a:t> be accepted as mobile facilities in special cases</a:t>
            </a:r>
          </a:p>
          <a:p>
            <a:pPr eaLnBrk="1" hangingPunct="1"/>
            <a:r>
              <a:rPr lang="en-US" altLang="en-US" dirty="0">
                <a:ea typeface="ＭＳ Ｐゴシック" pitchFamily="34" charset="-128"/>
              </a:rPr>
              <a:t>APRS (</a:t>
            </a:r>
            <a:r>
              <a:rPr lang="en-US" dirty="0"/>
              <a:t>Automatic Packet Reporting System) </a:t>
            </a:r>
            <a:r>
              <a:rPr lang="en-US" altLang="en-US" dirty="0">
                <a:ea typeface="ＭＳ Ｐゴシック" pitchFamily="34" charset="-128"/>
              </a:rPr>
              <a:t>is not authorized</a:t>
            </a:r>
          </a:p>
          <a:p>
            <a:pPr eaLnBrk="1" hangingPunct="1"/>
            <a:r>
              <a:rPr lang="en-US" altLang="en-US" dirty="0">
                <a:ea typeface="ＭＳ Ｐゴシック" pitchFamily="34" charset="-128"/>
              </a:rPr>
              <a:t>MMSI (</a:t>
            </a:r>
            <a:r>
              <a:rPr lang="en-US" dirty="0"/>
              <a:t>Maritime Mobile Service Identity) </a:t>
            </a:r>
            <a:r>
              <a:rPr lang="en-US" altLang="en-US" dirty="0">
                <a:ea typeface="ＭＳ Ｐゴシック" pitchFamily="34" charset="-128"/>
              </a:rPr>
              <a:t> numbers are not authorized for Auxiliary aircraft but can be registered to surface facilities. </a:t>
            </a:r>
          </a:p>
          <a:p>
            <a:pPr eaLnBrk="1" hangingPunct="1"/>
            <a:endParaRPr lang="en-US" altLang="en-US" dirty="0">
              <a:ea typeface="ＭＳ Ｐゴシック" pitchFamily="34" charset="-128"/>
            </a:endParaRPr>
          </a:p>
        </p:txBody>
      </p:sp>
      <p:sp>
        <p:nvSpPr>
          <p:cNvPr id="3" name="Footer Placeholder 2">
            <a:extLst>
              <a:ext uri="{FF2B5EF4-FFF2-40B4-BE49-F238E27FC236}">
                <a16:creationId xmlns="" xmlns:a16="http://schemas.microsoft.com/office/drawing/2014/main" id="{D79A2561-8C52-4A7F-A43A-662B00F5D6E8}"/>
              </a:ext>
            </a:extLst>
          </p:cNvPr>
          <p:cNvSpPr>
            <a:spLocks noGrp="1"/>
          </p:cNvSpPr>
          <p:nvPr>
            <p:ph type="ftr" sz="quarter" idx="3"/>
          </p:nvPr>
        </p:nvSpPr>
        <p:spPr/>
        <p:txBody>
          <a:bodyPr/>
          <a:lstStyle/>
          <a:p>
            <a:r>
              <a:rPr lang="en-US"/>
              <a:t>Response Directorate - Telecommunications Division</a:t>
            </a:r>
            <a:endParaRPr lang="en-US" dirty="0"/>
          </a:p>
        </p:txBody>
      </p:sp>
      <p:sp>
        <p:nvSpPr>
          <p:cNvPr id="4" name="Slide Number Placeholder 3">
            <a:extLst>
              <a:ext uri="{FF2B5EF4-FFF2-40B4-BE49-F238E27FC236}">
                <a16:creationId xmlns="" xmlns:a16="http://schemas.microsoft.com/office/drawing/2014/main" id="{6D76290D-7DB1-41F5-ABE0-611EF49BEFE7}"/>
              </a:ext>
            </a:extLst>
          </p:cNvPr>
          <p:cNvSpPr>
            <a:spLocks noGrp="1"/>
          </p:cNvSpPr>
          <p:nvPr>
            <p:ph type="sldNum" sz="quarter" idx="4"/>
          </p:nvPr>
        </p:nvSpPr>
        <p:spPr/>
        <p:txBody>
          <a:bodyPr/>
          <a:lstStyle/>
          <a:p>
            <a:pPr algn="r"/>
            <a:fld id="{4FD1BBD8-8B60-4BF0-A64C-234AA9D11932}" type="slidenum">
              <a:rPr lang="en-US" smtClean="0"/>
              <a:pPr algn="r"/>
              <a:t>32</a:t>
            </a:fld>
            <a:endParaRPr lang="en-US" dirty="0"/>
          </a:p>
        </p:txBody>
      </p:sp>
    </p:spTree>
    <p:extLst>
      <p:ext uri="{BB962C8B-B14F-4D97-AF65-F5344CB8AC3E}">
        <p14:creationId xmlns:p14="http://schemas.microsoft.com/office/powerpoint/2010/main" val="647846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itle 1"/>
          <p:cNvSpPr>
            <a:spLocks noGrp="1"/>
          </p:cNvSpPr>
          <p:nvPr>
            <p:ph type="title"/>
          </p:nvPr>
        </p:nvSpPr>
        <p:spPr/>
        <p:txBody>
          <a:bodyPr>
            <a:normAutofit/>
          </a:bodyPr>
          <a:lstStyle/>
          <a:p>
            <a:pPr eaLnBrk="1" hangingPunct="1">
              <a:defRPr/>
            </a:pPr>
            <a:r>
              <a:rPr lang="en-US" altLang="en-US" dirty="0"/>
              <a:t>VHF Repeaters</a:t>
            </a:r>
          </a:p>
        </p:txBody>
      </p:sp>
      <p:sp>
        <p:nvSpPr>
          <p:cNvPr id="2" name="Content Placeholder 1"/>
          <p:cNvSpPr>
            <a:spLocks noGrp="1"/>
          </p:cNvSpPr>
          <p:nvPr>
            <p:ph idx="1"/>
          </p:nvPr>
        </p:nvSpPr>
        <p:spPr>
          <a:xfrm>
            <a:off x="711200" y="1447800"/>
            <a:ext cx="10871200" cy="4678363"/>
          </a:xfrm>
        </p:spPr>
        <p:txBody>
          <a:bodyPr/>
          <a:lstStyle/>
          <a:p>
            <a:pPr marL="0" indent="0" eaLnBrk="1" hangingPunct="1">
              <a:buFontTx/>
              <a:buNone/>
              <a:defRPr/>
            </a:pPr>
            <a:r>
              <a:rPr lang="en-US" dirty="0"/>
              <a:t>There are 56 Auxiliary VHF repeaters currently throughout the United States, most of which share common input/output frequencies, with varied Continuous Tone-Coded Squelch System (CTCSS) tone access. Most are unit owned. A national plan, for uniformity and interoperability across Districts, is in its final phase.</a:t>
            </a:r>
          </a:p>
          <a:p>
            <a:pPr marL="457200" indent="-219075" eaLnBrk="1" hangingPunct="1">
              <a:defRPr/>
            </a:pPr>
            <a:r>
              <a:rPr lang="en-US" sz="2400" dirty="0"/>
              <a:t>Repeater requests (CG Form 6086) must be reviewed by CG Office of Spectrum Management before construction or implementation</a:t>
            </a:r>
          </a:p>
          <a:p>
            <a:pPr marL="457200" indent="-219075" eaLnBrk="1" hangingPunct="1">
              <a:defRPr/>
            </a:pPr>
            <a:r>
              <a:rPr lang="en-US" sz="2400" dirty="0"/>
              <a:t>Maximum output power of 100 watts</a:t>
            </a:r>
          </a:p>
          <a:p>
            <a:pPr marL="457200" indent="-219075" eaLnBrk="1" hangingPunct="1">
              <a:defRPr/>
            </a:pPr>
            <a:r>
              <a:rPr lang="en-US" sz="2400" dirty="0"/>
              <a:t>Frequencies must match the National Channel Plan</a:t>
            </a:r>
          </a:p>
          <a:p>
            <a:pPr eaLnBrk="1" hangingPunct="1">
              <a:defRPr/>
            </a:pPr>
            <a:endParaRPr lang="en-US" dirty="0"/>
          </a:p>
          <a:p>
            <a:pPr eaLnBrk="1" hangingPunct="1">
              <a:defRPr/>
            </a:pPr>
            <a:endParaRPr lang="en-US" dirty="0"/>
          </a:p>
        </p:txBody>
      </p:sp>
      <p:sp>
        <p:nvSpPr>
          <p:cNvPr id="3" name="Footer Placeholder 2">
            <a:extLst>
              <a:ext uri="{FF2B5EF4-FFF2-40B4-BE49-F238E27FC236}">
                <a16:creationId xmlns="" xmlns:a16="http://schemas.microsoft.com/office/drawing/2014/main" id="{F5191570-BF73-43B9-9923-37F8934D94BD}"/>
              </a:ext>
            </a:extLst>
          </p:cNvPr>
          <p:cNvSpPr>
            <a:spLocks noGrp="1"/>
          </p:cNvSpPr>
          <p:nvPr>
            <p:ph type="ftr" sz="quarter" idx="3"/>
          </p:nvPr>
        </p:nvSpPr>
        <p:spPr/>
        <p:txBody>
          <a:bodyPr/>
          <a:lstStyle/>
          <a:p>
            <a:r>
              <a:rPr lang="en-US"/>
              <a:t>Response Directorate - Telecommunications Division</a:t>
            </a:r>
            <a:endParaRPr lang="en-US" dirty="0"/>
          </a:p>
        </p:txBody>
      </p:sp>
      <p:sp>
        <p:nvSpPr>
          <p:cNvPr id="4" name="Slide Number Placeholder 3">
            <a:extLst>
              <a:ext uri="{FF2B5EF4-FFF2-40B4-BE49-F238E27FC236}">
                <a16:creationId xmlns="" xmlns:a16="http://schemas.microsoft.com/office/drawing/2014/main" id="{F671E871-DA92-45A2-BAD0-09C61CC100B5}"/>
              </a:ext>
            </a:extLst>
          </p:cNvPr>
          <p:cNvSpPr>
            <a:spLocks noGrp="1"/>
          </p:cNvSpPr>
          <p:nvPr>
            <p:ph type="sldNum" sz="quarter" idx="4"/>
          </p:nvPr>
        </p:nvSpPr>
        <p:spPr/>
        <p:txBody>
          <a:bodyPr/>
          <a:lstStyle/>
          <a:p>
            <a:pPr algn="r"/>
            <a:fld id="{4FD1BBD8-8B60-4BF0-A64C-234AA9D11932}" type="slidenum">
              <a:rPr lang="en-US" smtClean="0"/>
              <a:pPr algn="r"/>
              <a:t>33</a:t>
            </a:fld>
            <a:endParaRPr lang="en-US" dirty="0"/>
          </a:p>
        </p:txBody>
      </p:sp>
    </p:spTree>
    <p:extLst>
      <p:ext uri="{BB962C8B-B14F-4D97-AF65-F5344CB8AC3E}">
        <p14:creationId xmlns:p14="http://schemas.microsoft.com/office/powerpoint/2010/main" val="1893564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itle 1"/>
          <p:cNvSpPr>
            <a:spLocks noGrp="1"/>
          </p:cNvSpPr>
          <p:nvPr>
            <p:ph type="title"/>
          </p:nvPr>
        </p:nvSpPr>
        <p:spPr>
          <a:xfrm>
            <a:off x="609600" y="163516"/>
            <a:ext cx="11074400" cy="1055687"/>
          </a:xfrm>
        </p:spPr>
        <p:txBody>
          <a:bodyPr>
            <a:normAutofit/>
          </a:bodyPr>
          <a:lstStyle/>
          <a:p>
            <a:pPr eaLnBrk="1" hangingPunct="1">
              <a:defRPr/>
            </a:pPr>
            <a:r>
              <a:rPr lang="en-US" altLang="en-US" dirty="0"/>
              <a:t>CG Station Radio Watchstanding</a:t>
            </a:r>
          </a:p>
        </p:txBody>
      </p:sp>
      <p:sp>
        <p:nvSpPr>
          <p:cNvPr id="37890" name="Content Placeholder 2"/>
          <p:cNvSpPr>
            <a:spLocks noGrp="1"/>
          </p:cNvSpPr>
          <p:nvPr>
            <p:ph idx="1"/>
          </p:nvPr>
        </p:nvSpPr>
        <p:spPr>
          <a:xfrm>
            <a:off x="711200" y="1447800"/>
            <a:ext cx="10871200" cy="4678363"/>
          </a:xfrm>
        </p:spPr>
        <p:txBody>
          <a:bodyPr/>
          <a:lstStyle/>
          <a:p>
            <a:pPr eaLnBrk="1" hangingPunct="1"/>
            <a:r>
              <a:rPr lang="en-US" altLang="en-US" dirty="0">
                <a:ea typeface="ＭＳ Ｐゴシック" pitchFamily="34" charset="-128"/>
              </a:rPr>
              <a:t>Auxiliary Watchstanders at a CG station must complete the same training as active-duty CG watchstanders and stand a “board examination”</a:t>
            </a:r>
          </a:p>
          <a:p>
            <a:pPr lvl="1" eaLnBrk="1" hangingPunct="1"/>
            <a:r>
              <a:rPr lang="en-US" altLang="en-US" dirty="0">
                <a:ea typeface="ＭＳ Ｐゴシック" pitchFamily="34" charset="-128"/>
              </a:rPr>
              <a:t>They must have received, or applied for, DO security clearance prior to being certified as a CG Watchstander</a:t>
            </a:r>
          </a:p>
          <a:p>
            <a:pPr lvl="1" eaLnBrk="1" hangingPunct="1"/>
            <a:r>
              <a:rPr lang="en-US" altLang="en-US" dirty="0">
                <a:ea typeface="ＭＳ Ｐゴシック" pitchFamily="34" charset="-128"/>
              </a:rPr>
              <a:t>Watchstanders serve at the Station CO’s discretion</a:t>
            </a:r>
          </a:p>
          <a:p>
            <a:pPr eaLnBrk="1" hangingPunct="1"/>
            <a:r>
              <a:rPr lang="en-US" altLang="en-US" dirty="0">
                <a:ea typeface="ＭＳ Ｐゴシック" pitchFamily="34" charset="-128"/>
              </a:rPr>
              <a:t>AUXCOM or TCO/PQS are helpful and </a:t>
            </a:r>
            <a:r>
              <a:rPr lang="en-US" altLang="en-US" u="sng" dirty="0">
                <a:ea typeface="ＭＳ Ｐゴシック" pitchFamily="34" charset="-128"/>
              </a:rPr>
              <a:t>might</a:t>
            </a:r>
            <a:r>
              <a:rPr lang="en-US" altLang="en-US" dirty="0">
                <a:ea typeface="ＭＳ Ｐゴシック" pitchFamily="34" charset="-128"/>
              </a:rPr>
              <a:t> be required at the discretion of the station CO/OIC</a:t>
            </a:r>
          </a:p>
          <a:p>
            <a:pPr eaLnBrk="1" hangingPunct="1">
              <a:buFontTx/>
              <a:buNone/>
            </a:pPr>
            <a:endParaRPr lang="en-US" altLang="en-US" sz="2400" dirty="0">
              <a:ea typeface="ＭＳ Ｐゴシック" pitchFamily="34" charset="-128"/>
            </a:endParaRPr>
          </a:p>
        </p:txBody>
      </p:sp>
      <p:sp>
        <p:nvSpPr>
          <p:cNvPr id="2" name="Footer Placeholder 1">
            <a:extLst>
              <a:ext uri="{FF2B5EF4-FFF2-40B4-BE49-F238E27FC236}">
                <a16:creationId xmlns="" xmlns:a16="http://schemas.microsoft.com/office/drawing/2014/main" id="{A18FE1D9-23BA-40F8-BEAA-A51F1B140ADC}"/>
              </a:ext>
            </a:extLst>
          </p:cNvPr>
          <p:cNvSpPr>
            <a:spLocks noGrp="1"/>
          </p:cNvSpPr>
          <p:nvPr>
            <p:ph type="ftr" sz="quarter" idx="3"/>
          </p:nvPr>
        </p:nvSpPr>
        <p:spPr/>
        <p:txBody>
          <a:bodyPr/>
          <a:lstStyle/>
          <a:p>
            <a:r>
              <a:rPr lang="en-US" dirty="0"/>
              <a:t>Response Directorate - Telecommunications Division</a:t>
            </a:r>
          </a:p>
        </p:txBody>
      </p:sp>
      <p:sp>
        <p:nvSpPr>
          <p:cNvPr id="3" name="Slide Number Placeholder 2">
            <a:extLst>
              <a:ext uri="{FF2B5EF4-FFF2-40B4-BE49-F238E27FC236}">
                <a16:creationId xmlns="" xmlns:a16="http://schemas.microsoft.com/office/drawing/2014/main" id="{CD43DFFA-495C-4098-903F-29FC214DC312}"/>
              </a:ext>
            </a:extLst>
          </p:cNvPr>
          <p:cNvSpPr>
            <a:spLocks noGrp="1"/>
          </p:cNvSpPr>
          <p:nvPr>
            <p:ph type="sldNum" sz="quarter" idx="4"/>
          </p:nvPr>
        </p:nvSpPr>
        <p:spPr/>
        <p:txBody>
          <a:bodyPr/>
          <a:lstStyle/>
          <a:p>
            <a:pPr algn="r"/>
            <a:fld id="{4FD1BBD8-8B60-4BF0-A64C-234AA9D11932}" type="slidenum">
              <a:rPr lang="en-US" smtClean="0"/>
              <a:pPr algn="r"/>
              <a:t>34</a:t>
            </a:fld>
            <a:endParaRPr lang="en-US" dirty="0"/>
          </a:p>
        </p:txBody>
      </p:sp>
    </p:spTree>
    <p:extLst>
      <p:ext uri="{BB962C8B-B14F-4D97-AF65-F5344CB8AC3E}">
        <p14:creationId xmlns:p14="http://schemas.microsoft.com/office/powerpoint/2010/main" val="4278751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7000"/>
            <a:ext cx="10515600" cy="968375"/>
          </a:xfrm>
        </p:spPr>
        <p:txBody>
          <a:bodyPr>
            <a:normAutofit/>
          </a:bodyPr>
          <a:lstStyle/>
          <a:p>
            <a:pPr fontAlgn="base">
              <a:spcBef>
                <a:spcPct val="0"/>
              </a:spcBef>
              <a:spcAft>
                <a:spcPct val="0"/>
              </a:spcAft>
              <a:defRPr/>
            </a:pPr>
            <a:r>
              <a:rPr lang="en-US" sz="4400" dirty="0">
                <a:latin typeface="+mj-lt"/>
                <a:ea typeface="ＭＳ Ｐゴシック" charset="0"/>
              </a:rPr>
              <a:t>Coast Guard Watch Standing</a:t>
            </a:r>
          </a:p>
        </p:txBody>
      </p:sp>
      <p:sp>
        <p:nvSpPr>
          <p:cNvPr id="4" name="Footer Placeholder 3">
            <a:extLst>
              <a:ext uri="{FF2B5EF4-FFF2-40B4-BE49-F238E27FC236}">
                <a16:creationId xmlns="" xmlns:a16="http://schemas.microsoft.com/office/drawing/2014/main" id="{266B169E-5B95-4E3F-98EA-93FEA1F59B5A}"/>
              </a:ext>
            </a:extLst>
          </p:cNvPr>
          <p:cNvSpPr>
            <a:spLocks noGrp="1"/>
          </p:cNvSpPr>
          <p:nvPr>
            <p:ph type="ftr" sz="quarter" idx="3"/>
          </p:nvPr>
        </p:nvSpPr>
        <p:spPr/>
        <p:txBody>
          <a:bodyPr/>
          <a:lstStyle/>
          <a:p>
            <a:r>
              <a:rPr lang="en-US"/>
              <a:t>Response Directorate - Telecommunications Division</a:t>
            </a:r>
            <a:endParaRPr lang="en-US" dirty="0"/>
          </a:p>
        </p:txBody>
      </p:sp>
      <p:sp>
        <p:nvSpPr>
          <p:cNvPr id="5" name="Slide Number Placeholder 4">
            <a:extLst>
              <a:ext uri="{FF2B5EF4-FFF2-40B4-BE49-F238E27FC236}">
                <a16:creationId xmlns="" xmlns:a16="http://schemas.microsoft.com/office/drawing/2014/main" id="{B6683891-2A64-4B0A-97E4-731D847E27F6}"/>
              </a:ext>
            </a:extLst>
          </p:cNvPr>
          <p:cNvSpPr>
            <a:spLocks noGrp="1"/>
          </p:cNvSpPr>
          <p:nvPr>
            <p:ph type="sldNum" sz="quarter" idx="4"/>
          </p:nvPr>
        </p:nvSpPr>
        <p:spPr/>
        <p:txBody>
          <a:bodyPr/>
          <a:lstStyle/>
          <a:p>
            <a:pPr algn="r"/>
            <a:fld id="{4FD1BBD8-8B60-4BF0-A64C-234AA9D11932}" type="slidenum">
              <a:rPr lang="en-US" smtClean="0"/>
              <a:pPr algn="r"/>
              <a:t>35</a:t>
            </a:fld>
            <a:endParaRPr lang="en-US" dirty="0"/>
          </a:p>
        </p:txBody>
      </p:sp>
      <p:sp>
        <p:nvSpPr>
          <p:cNvPr id="7" name="TextBox 6">
            <a:extLst>
              <a:ext uri="{FF2B5EF4-FFF2-40B4-BE49-F238E27FC236}">
                <a16:creationId xmlns="" xmlns:a16="http://schemas.microsoft.com/office/drawing/2014/main" id="{1262352D-89EA-4767-B155-EFA9F6FADF66}"/>
              </a:ext>
            </a:extLst>
          </p:cNvPr>
          <p:cNvSpPr txBox="1"/>
          <p:nvPr/>
        </p:nvSpPr>
        <p:spPr>
          <a:xfrm>
            <a:off x="0" y="1337099"/>
            <a:ext cx="11480800" cy="1077218"/>
          </a:xfrm>
          <a:prstGeom prst="rect">
            <a:avLst/>
          </a:prstGeom>
          <a:noFill/>
        </p:spPr>
        <p:txBody>
          <a:bodyPr wrap="square" rtlCol="0">
            <a:spAutoFit/>
          </a:bodyPr>
          <a:lstStyle/>
          <a:p>
            <a:pPr lvl="0" algn="ctr"/>
            <a:r>
              <a:rPr lang="en-US" sz="3200" dirty="0">
                <a:solidFill>
                  <a:schemeClr val="accent1">
                    <a:lumMod val="75000"/>
                  </a:schemeClr>
                </a:solidFill>
              </a:rPr>
              <a:t>The US Coast Guard has asked for Auxiliary members to become Coast Guard Communications Watchstanders (CWS). </a:t>
            </a:r>
          </a:p>
        </p:txBody>
      </p:sp>
      <p:sp>
        <p:nvSpPr>
          <p:cNvPr id="8" name="TextBox 7">
            <a:extLst>
              <a:ext uri="{FF2B5EF4-FFF2-40B4-BE49-F238E27FC236}">
                <a16:creationId xmlns="" xmlns:a16="http://schemas.microsoft.com/office/drawing/2014/main" id="{F1C4E4F0-FCF1-41AD-8EF9-2478F5E8AA2C}"/>
              </a:ext>
            </a:extLst>
          </p:cNvPr>
          <p:cNvSpPr txBox="1"/>
          <p:nvPr/>
        </p:nvSpPr>
        <p:spPr>
          <a:xfrm>
            <a:off x="3657600" y="2414317"/>
            <a:ext cx="4876800" cy="523220"/>
          </a:xfrm>
          <a:prstGeom prst="rect">
            <a:avLst/>
          </a:prstGeom>
          <a:noFill/>
        </p:spPr>
        <p:txBody>
          <a:bodyPr wrap="square" rtlCol="0">
            <a:spAutoFit/>
          </a:bodyPr>
          <a:lstStyle/>
          <a:p>
            <a:r>
              <a:rPr lang="en-US" sz="2800" dirty="0">
                <a:solidFill>
                  <a:schemeClr val="accent1">
                    <a:lumMod val="75000"/>
                  </a:schemeClr>
                </a:solidFill>
              </a:rPr>
              <a:t>What does a CG CWS do?</a:t>
            </a:r>
          </a:p>
        </p:txBody>
      </p:sp>
      <p:sp>
        <p:nvSpPr>
          <p:cNvPr id="9" name="TextBox 8">
            <a:extLst>
              <a:ext uri="{FF2B5EF4-FFF2-40B4-BE49-F238E27FC236}">
                <a16:creationId xmlns="" xmlns:a16="http://schemas.microsoft.com/office/drawing/2014/main" id="{394ACC53-4C21-4289-A831-D7B565743EE1}"/>
              </a:ext>
            </a:extLst>
          </p:cNvPr>
          <p:cNvSpPr txBox="1"/>
          <p:nvPr/>
        </p:nvSpPr>
        <p:spPr>
          <a:xfrm>
            <a:off x="5886450" y="2968315"/>
            <a:ext cx="4128053" cy="523220"/>
          </a:xfrm>
          <a:prstGeom prst="rect">
            <a:avLst/>
          </a:prstGeom>
          <a:noFill/>
        </p:spPr>
        <p:txBody>
          <a:bodyPr wrap="none" rtlCol="0">
            <a:spAutoFit/>
          </a:bodyPr>
          <a:lstStyle/>
          <a:p>
            <a:r>
              <a:rPr lang="en-US" sz="2800" u="sng" dirty="0">
                <a:solidFill>
                  <a:schemeClr val="accent1">
                    <a:lumMod val="75000"/>
                  </a:schemeClr>
                </a:solidFill>
              </a:rPr>
              <a:t>Common activities include:</a:t>
            </a:r>
          </a:p>
        </p:txBody>
      </p:sp>
      <p:sp>
        <p:nvSpPr>
          <p:cNvPr id="10" name="TextBox 9">
            <a:extLst>
              <a:ext uri="{FF2B5EF4-FFF2-40B4-BE49-F238E27FC236}">
                <a16:creationId xmlns="" xmlns:a16="http://schemas.microsoft.com/office/drawing/2014/main" id="{D0061301-9A46-47A5-9AB8-107B5A18A133}"/>
              </a:ext>
            </a:extLst>
          </p:cNvPr>
          <p:cNvSpPr txBox="1"/>
          <p:nvPr/>
        </p:nvSpPr>
        <p:spPr>
          <a:xfrm>
            <a:off x="5474168" y="3480720"/>
            <a:ext cx="6717832"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accent1">
                    <a:lumMod val="75000"/>
                  </a:schemeClr>
                </a:solidFill>
              </a:rPr>
              <a:t>Monitor and answer the radios and phones</a:t>
            </a:r>
          </a:p>
          <a:p>
            <a:pPr marL="285750" indent="-285750">
              <a:buFont typeface="Arial" panose="020B0604020202020204" pitchFamily="34" charset="0"/>
              <a:buChar char="•"/>
            </a:pPr>
            <a:r>
              <a:rPr lang="en-US" sz="2400" dirty="0">
                <a:solidFill>
                  <a:schemeClr val="accent1">
                    <a:lumMod val="75000"/>
                  </a:schemeClr>
                </a:solidFill>
              </a:rPr>
              <a:t>Stand Guard for underway unit assets</a:t>
            </a:r>
          </a:p>
          <a:p>
            <a:pPr marL="285750" indent="-285750">
              <a:buFont typeface="Arial" panose="020B0604020202020204" pitchFamily="34" charset="0"/>
              <a:buChar char="•"/>
            </a:pPr>
            <a:r>
              <a:rPr lang="en-US" sz="2400" dirty="0">
                <a:solidFill>
                  <a:schemeClr val="accent1">
                    <a:lumMod val="75000"/>
                  </a:schemeClr>
                </a:solidFill>
              </a:rPr>
              <a:t>Keep radio logs and document SAR cases</a:t>
            </a:r>
          </a:p>
          <a:p>
            <a:pPr marL="285750" indent="-285750">
              <a:buFont typeface="Arial" panose="020B0604020202020204" pitchFamily="34" charset="0"/>
              <a:buChar char="•"/>
            </a:pPr>
            <a:r>
              <a:rPr lang="en-US" sz="2400" dirty="0">
                <a:solidFill>
                  <a:schemeClr val="accent1">
                    <a:lumMod val="75000"/>
                  </a:schemeClr>
                </a:solidFill>
              </a:rPr>
              <a:t>Give unit internal announcements - “Pipes”</a:t>
            </a:r>
          </a:p>
          <a:p>
            <a:pPr marL="285750" indent="-285750">
              <a:buFont typeface="Arial" panose="020B0604020202020204" pitchFamily="34" charset="0"/>
              <a:buChar char="•"/>
            </a:pPr>
            <a:r>
              <a:rPr lang="en-US" sz="2400" dirty="0">
                <a:solidFill>
                  <a:schemeClr val="accent1">
                    <a:lumMod val="75000"/>
                  </a:schemeClr>
                </a:solidFill>
              </a:rPr>
              <a:t>Assist and keep informed the unit command structure</a:t>
            </a:r>
          </a:p>
          <a:p>
            <a:pPr marL="285750" indent="-285750">
              <a:buFont typeface="Arial" panose="020B0604020202020204" pitchFamily="34" charset="0"/>
              <a:buChar char="•"/>
            </a:pPr>
            <a:r>
              <a:rPr lang="en-US" sz="2400" dirty="0">
                <a:solidFill>
                  <a:schemeClr val="accent1">
                    <a:lumMod val="75000"/>
                  </a:schemeClr>
                </a:solidFill>
              </a:rPr>
              <a:t>And more…</a:t>
            </a:r>
          </a:p>
        </p:txBody>
      </p:sp>
      <p:pic>
        <p:nvPicPr>
          <p:cNvPr id="11" name="Picture 10">
            <a:extLst>
              <a:ext uri="{FF2B5EF4-FFF2-40B4-BE49-F238E27FC236}">
                <a16:creationId xmlns="" xmlns:a16="http://schemas.microsoft.com/office/drawing/2014/main" id="{82155EB5-AADD-4D02-9B72-726AD40DB3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919" y="3092975"/>
            <a:ext cx="4053935" cy="2280338"/>
          </a:xfrm>
          <a:prstGeom prst="rect">
            <a:avLst/>
          </a:prstGeom>
        </p:spPr>
      </p:pic>
    </p:spTree>
    <p:extLst>
      <p:ext uri="{BB962C8B-B14F-4D97-AF65-F5344CB8AC3E}">
        <p14:creationId xmlns:p14="http://schemas.microsoft.com/office/powerpoint/2010/main" val="17465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100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fade">
                                      <p:cBhvr>
                                        <p:cTn id="26" dur="500"/>
                                        <p:tgtEl>
                                          <p:spTgt spid="10">
                                            <p:txEl>
                                              <p:pRg st="2" end="2"/>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Effect transition="in" filter="fade">
                                      <p:cBhvr>
                                        <p:cTn id="30" dur="500"/>
                                        <p:tgtEl>
                                          <p:spTgt spid="10">
                                            <p:txEl>
                                              <p:pRg st="3" end="3"/>
                                            </p:txEl>
                                          </p:spTgt>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0">
                                            <p:txEl>
                                              <p:pRg st="4" end="4"/>
                                            </p:txEl>
                                          </p:spTgt>
                                        </p:tgtEl>
                                        <p:attrNameLst>
                                          <p:attrName>style.visibility</p:attrName>
                                        </p:attrNameLst>
                                      </p:cBhvr>
                                      <p:to>
                                        <p:strVal val="visible"/>
                                      </p:to>
                                    </p:set>
                                    <p:animEffect transition="in" filter="fade">
                                      <p:cBhvr>
                                        <p:cTn id="34" dur="500"/>
                                        <p:tgtEl>
                                          <p:spTgt spid="10">
                                            <p:txEl>
                                              <p:pRg st="4" end="4"/>
                                            </p:txEl>
                                          </p:spTgt>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0">
                                            <p:txEl>
                                              <p:pRg st="5" end="5"/>
                                            </p:txEl>
                                          </p:spTgt>
                                        </p:tgtEl>
                                        <p:attrNameLst>
                                          <p:attrName>style.visibility</p:attrName>
                                        </p:attrNameLst>
                                      </p:cBhvr>
                                      <p:to>
                                        <p:strVal val="visible"/>
                                      </p:to>
                                    </p:set>
                                    <p:animEffect transition="in" filter="fade">
                                      <p:cBhvr>
                                        <p:cTn id="38"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7000"/>
            <a:ext cx="10515600" cy="968375"/>
          </a:xfrm>
        </p:spPr>
        <p:txBody>
          <a:bodyPr>
            <a:normAutofit/>
          </a:bodyPr>
          <a:lstStyle/>
          <a:p>
            <a:pPr eaLnBrk="1" hangingPunct="1">
              <a:defRPr/>
            </a:pPr>
            <a:r>
              <a:rPr lang="en-US" dirty="0"/>
              <a:t>Watch Standing Requirements</a:t>
            </a:r>
          </a:p>
        </p:txBody>
      </p:sp>
      <p:sp>
        <p:nvSpPr>
          <p:cNvPr id="3" name="TextBox 2"/>
          <p:cNvSpPr txBox="1"/>
          <p:nvPr/>
        </p:nvSpPr>
        <p:spPr>
          <a:xfrm>
            <a:off x="667353" y="1407002"/>
            <a:ext cx="10213382" cy="2677656"/>
          </a:xfrm>
          <a:prstGeom prst="rect">
            <a:avLst/>
          </a:prstGeom>
          <a:noFill/>
        </p:spPr>
        <p:txBody>
          <a:bodyPr wrap="square" rtlCol="0">
            <a:spAutoFit/>
          </a:bodyPr>
          <a:lstStyle/>
          <a:p>
            <a:r>
              <a:rPr lang="en-US" sz="2800" dirty="0">
                <a:solidFill>
                  <a:schemeClr val="accent1">
                    <a:lumMod val="75000"/>
                  </a:schemeClr>
                </a:solidFill>
              </a:rPr>
              <a:t>Requirements:</a:t>
            </a:r>
          </a:p>
          <a:p>
            <a:pPr marL="914400" lvl="1" indent="-457200">
              <a:buFont typeface="Arial" panose="020B0604020202020204" pitchFamily="34" charset="0"/>
              <a:buChar char="•"/>
            </a:pPr>
            <a:r>
              <a:rPr lang="en-US" sz="2800" dirty="0">
                <a:solidFill>
                  <a:schemeClr val="accent1">
                    <a:lumMod val="75000"/>
                  </a:schemeClr>
                </a:solidFill>
              </a:rPr>
              <a:t>BQ qualified</a:t>
            </a:r>
          </a:p>
          <a:p>
            <a:pPr marL="914400" lvl="1" indent="-457200">
              <a:buFont typeface="Arial" panose="020B0604020202020204" pitchFamily="34" charset="0"/>
              <a:buChar char="•"/>
            </a:pPr>
            <a:r>
              <a:rPr lang="en-US" sz="2800" dirty="0">
                <a:solidFill>
                  <a:schemeClr val="accent1">
                    <a:lumMod val="75000"/>
                  </a:schemeClr>
                </a:solidFill>
              </a:rPr>
              <a:t>Passed TCO or AUXCOM prior to 8/1/2008 (</a:t>
            </a:r>
            <a:r>
              <a:rPr lang="en-US" sz="2000" dirty="0">
                <a:solidFill>
                  <a:schemeClr val="accent1">
                    <a:lumMod val="75000"/>
                  </a:schemeClr>
                </a:solidFill>
              </a:rPr>
              <a:t>varies per District)</a:t>
            </a:r>
          </a:p>
          <a:p>
            <a:pPr marL="914400" lvl="1" indent="-457200">
              <a:buFont typeface="Arial" panose="020B0604020202020204" pitchFamily="34" charset="0"/>
              <a:buChar char="•"/>
            </a:pPr>
            <a:r>
              <a:rPr lang="en-US" sz="2800" dirty="0">
                <a:solidFill>
                  <a:schemeClr val="accent1">
                    <a:lumMod val="75000"/>
                  </a:schemeClr>
                </a:solidFill>
              </a:rPr>
              <a:t>Current with AUXCT</a:t>
            </a:r>
          </a:p>
          <a:p>
            <a:pPr marL="914400" lvl="1" indent="-457200">
              <a:buFont typeface="Arial" panose="020B0604020202020204" pitchFamily="34" charset="0"/>
              <a:buChar char="•"/>
            </a:pPr>
            <a:r>
              <a:rPr lang="en-US" sz="2800" dirty="0">
                <a:solidFill>
                  <a:schemeClr val="accent1">
                    <a:lumMod val="75000"/>
                  </a:schemeClr>
                </a:solidFill>
              </a:rPr>
              <a:t>Taken ICS 100, 200, 700, 800</a:t>
            </a:r>
          </a:p>
          <a:p>
            <a:pPr marL="914400" lvl="1" indent="-457200">
              <a:buFont typeface="Arial" panose="020B0604020202020204" pitchFamily="34" charset="0"/>
              <a:buChar char="•"/>
            </a:pPr>
            <a:r>
              <a:rPr lang="en-US" sz="2800" dirty="0">
                <a:solidFill>
                  <a:schemeClr val="accent1">
                    <a:lumMod val="75000"/>
                  </a:schemeClr>
                </a:solidFill>
              </a:rPr>
              <a:t>DO Security clearance for CG Watchstander position</a:t>
            </a:r>
          </a:p>
        </p:txBody>
      </p:sp>
      <p:sp>
        <p:nvSpPr>
          <p:cNvPr id="6" name="TextBox 5"/>
          <p:cNvSpPr txBox="1"/>
          <p:nvPr/>
        </p:nvSpPr>
        <p:spPr>
          <a:xfrm>
            <a:off x="660990" y="4191021"/>
            <a:ext cx="11226210" cy="1384995"/>
          </a:xfrm>
          <a:prstGeom prst="rect">
            <a:avLst/>
          </a:prstGeom>
          <a:noFill/>
        </p:spPr>
        <p:txBody>
          <a:bodyPr wrap="square" rtlCol="0">
            <a:spAutoFit/>
          </a:bodyPr>
          <a:lstStyle/>
          <a:p>
            <a:r>
              <a:rPr lang="en-US" sz="2800" dirty="0">
                <a:solidFill>
                  <a:schemeClr val="accent1">
                    <a:lumMod val="75000"/>
                  </a:schemeClr>
                </a:solidFill>
              </a:rPr>
              <a:t>Next steps:</a:t>
            </a:r>
          </a:p>
          <a:p>
            <a:pPr marL="914400" lvl="1" indent="-457200">
              <a:buFont typeface="Arial" panose="020B0604020202020204" pitchFamily="34" charset="0"/>
              <a:buChar char="•"/>
            </a:pPr>
            <a:r>
              <a:rPr lang="en-US" sz="2800" dirty="0">
                <a:solidFill>
                  <a:schemeClr val="accent1">
                    <a:lumMod val="75000"/>
                  </a:schemeClr>
                </a:solidFill>
              </a:rPr>
              <a:t>Request approval through FSO-CM to your FC</a:t>
            </a:r>
          </a:p>
          <a:p>
            <a:pPr marL="1371600" lvl="2" indent="-457200">
              <a:buFont typeface="Arial" panose="020B0604020202020204" pitchFamily="34" charset="0"/>
              <a:buChar char="•"/>
            </a:pPr>
            <a:r>
              <a:rPr lang="en-US" sz="2800" dirty="0">
                <a:solidFill>
                  <a:schemeClr val="accent1">
                    <a:lumMod val="75000"/>
                  </a:schemeClr>
                </a:solidFill>
              </a:rPr>
              <a:t>CM/FC requests approval through Auxiliary Coordinator</a:t>
            </a:r>
          </a:p>
        </p:txBody>
      </p:sp>
      <p:sp>
        <p:nvSpPr>
          <p:cNvPr id="4" name="Footer Placeholder 3">
            <a:extLst>
              <a:ext uri="{FF2B5EF4-FFF2-40B4-BE49-F238E27FC236}">
                <a16:creationId xmlns="" xmlns:a16="http://schemas.microsoft.com/office/drawing/2014/main" id="{266B169E-5B95-4E3F-98EA-93FEA1F59B5A}"/>
              </a:ext>
            </a:extLst>
          </p:cNvPr>
          <p:cNvSpPr>
            <a:spLocks noGrp="1"/>
          </p:cNvSpPr>
          <p:nvPr>
            <p:ph type="ftr" sz="quarter" idx="3"/>
          </p:nvPr>
        </p:nvSpPr>
        <p:spPr/>
        <p:txBody>
          <a:bodyPr/>
          <a:lstStyle/>
          <a:p>
            <a:r>
              <a:rPr lang="en-US"/>
              <a:t>Response Directorate - Telecommunications Division</a:t>
            </a:r>
            <a:endParaRPr lang="en-US" dirty="0"/>
          </a:p>
        </p:txBody>
      </p:sp>
      <p:sp>
        <p:nvSpPr>
          <p:cNvPr id="5" name="Slide Number Placeholder 4">
            <a:extLst>
              <a:ext uri="{FF2B5EF4-FFF2-40B4-BE49-F238E27FC236}">
                <a16:creationId xmlns="" xmlns:a16="http://schemas.microsoft.com/office/drawing/2014/main" id="{B6683891-2A64-4B0A-97E4-731D847E27F6}"/>
              </a:ext>
            </a:extLst>
          </p:cNvPr>
          <p:cNvSpPr>
            <a:spLocks noGrp="1"/>
          </p:cNvSpPr>
          <p:nvPr>
            <p:ph type="sldNum" sz="quarter" idx="4"/>
          </p:nvPr>
        </p:nvSpPr>
        <p:spPr/>
        <p:txBody>
          <a:bodyPr/>
          <a:lstStyle/>
          <a:p>
            <a:pPr algn="r"/>
            <a:fld id="{4FD1BBD8-8B60-4BF0-A64C-234AA9D11932}" type="slidenum">
              <a:rPr lang="en-US" smtClean="0"/>
              <a:pPr algn="r"/>
              <a:t>36</a:t>
            </a:fld>
            <a:endParaRPr lang="en-US" dirty="0"/>
          </a:p>
        </p:txBody>
      </p:sp>
    </p:spTree>
    <p:extLst>
      <p:ext uri="{BB962C8B-B14F-4D97-AF65-F5344CB8AC3E}">
        <p14:creationId xmlns:p14="http://schemas.microsoft.com/office/powerpoint/2010/main" val="2486491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1064240" cy="1060704"/>
          </a:xfrm>
        </p:spPr>
        <p:txBody>
          <a:bodyPr>
            <a:normAutofit/>
          </a:bodyPr>
          <a:lstStyle/>
          <a:p>
            <a:pPr eaLnBrk="1" hangingPunct="1">
              <a:defRPr/>
            </a:pPr>
            <a:r>
              <a:rPr lang="en-US" dirty="0"/>
              <a:t>Watch Standing Recruitment</a:t>
            </a:r>
          </a:p>
        </p:txBody>
      </p:sp>
      <p:sp>
        <p:nvSpPr>
          <p:cNvPr id="7" name="TextBox 6"/>
          <p:cNvSpPr txBox="1"/>
          <p:nvPr/>
        </p:nvSpPr>
        <p:spPr>
          <a:xfrm>
            <a:off x="666425" y="1249799"/>
            <a:ext cx="10966773" cy="430887"/>
          </a:xfrm>
          <a:prstGeom prst="rect">
            <a:avLst/>
          </a:prstGeom>
          <a:noFill/>
        </p:spPr>
        <p:txBody>
          <a:bodyPr wrap="square" rtlCol="0">
            <a:spAutoFit/>
          </a:bodyPr>
          <a:lstStyle/>
          <a:p>
            <a:pPr algn="ctr"/>
            <a:r>
              <a:rPr lang="en-US" sz="2200" dirty="0">
                <a:solidFill>
                  <a:schemeClr val="accent1">
                    <a:lumMod val="75000"/>
                  </a:schemeClr>
                </a:solidFill>
              </a:rPr>
              <a:t>You are interested in becoming a CWS and helping a CG Unit. What do you do?</a:t>
            </a:r>
          </a:p>
        </p:txBody>
      </p:sp>
      <p:graphicFrame>
        <p:nvGraphicFramePr>
          <p:cNvPr id="8" name="Diagram 7"/>
          <p:cNvGraphicFramePr/>
          <p:nvPr/>
        </p:nvGraphicFramePr>
        <p:xfrm>
          <a:off x="2318288" y="1676485"/>
          <a:ext cx="8382000" cy="4429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 xmlns:a16="http://schemas.microsoft.com/office/drawing/2014/main" id="{297DC553-EE8D-45A4-AC3D-3A4B96D7E145}"/>
              </a:ext>
            </a:extLst>
          </p:cNvPr>
          <p:cNvSpPr>
            <a:spLocks noGrp="1"/>
          </p:cNvSpPr>
          <p:nvPr>
            <p:ph type="ftr" sz="quarter" idx="3"/>
          </p:nvPr>
        </p:nvSpPr>
        <p:spPr/>
        <p:txBody>
          <a:bodyPr/>
          <a:lstStyle/>
          <a:p>
            <a:r>
              <a:rPr lang="en-US"/>
              <a:t>Response Directorate - Telecommunications Division</a:t>
            </a:r>
            <a:endParaRPr lang="en-US" dirty="0"/>
          </a:p>
        </p:txBody>
      </p:sp>
      <p:sp>
        <p:nvSpPr>
          <p:cNvPr id="4" name="Slide Number Placeholder 3">
            <a:extLst>
              <a:ext uri="{FF2B5EF4-FFF2-40B4-BE49-F238E27FC236}">
                <a16:creationId xmlns="" xmlns:a16="http://schemas.microsoft.com/office/drawing/2014/main" id="{245E8D82-C865-41B5-8D58-D7F1209B0929}"/>
              </a:ext>
            </a:extLst>
          </p:cNvPr>
          <p:cNvSpPr>
            <a:spLocks noGrp="1"/>
          </p:cNvSpPr>
          <p:nvPr>
            <p:ph type="sldNum" sz="quarter" idx="4"/>
          </p:nvPr>
        </p:nvSpPr>
        <p:spPr/>
        <p:txBody>
          <a:bodyPr/>
          <a:lstStyle/>
          <a:p>
            <a:pPr algn="r"/>
            <a:fld id="{4FD1BBD8-8B60-4BF0-A64C-234AA9D11932}" type="slidenum">
              <a:rPr lang="en-US" smtClean="0"/>
              <a:pPr algn="r"/>
              <a:t>37</a:t>
            </a:fld>
            <a:endParaRPr lang="en-US" dirty="0"/>
          </a:p>
        </p:txBody>
      </p:sp>
    </p:spTree>
    <p:extLst>
      <p:ext uri="{BB962C8B-B14F-4D97-AF65-F5344CB8AC3E}">
        <p14:creationId xmlns:p14="http://schemas.microsoft.com/office/powerpoint/2010/main" val="258524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graphicEl>
                                              <a:dgm id="{99B98C69-CC4A-4E84-ADD8-1BDE2789FC7A}"/>
                                            </p:graphicEl>
                                          </p:spTgt>
                                        </p:tgtEl>
                                        <p:attrNameLst>
                                          <p:attrName>style.visibility</p:attrName>
                                        </p:attrNameLst>
                                      </p:cBhvr>
                                      <p:to>
                                        <p:strVal val="visible"/>
                                      </p:to>
                                    </p:set>
                                    <p:animEffect transition="in" filter="fade">
                                      <p:cBhvr>
                                        <p:cTn id="7" dur="1000"/>
                                        <p:tgtEl>
                                          <p:spTgt spid="8">
                                            <p:graphicEl>
                                              <a:dgm id="{99B98C69-CC4A-4E84-ADD8-1BDE2789FC7A}"/>
                                            </p:graphicEl>
                                          </p:spTgt>
                                        </p:tgtEl>
                                      </p:cBhvr>
                                    </p:animEffect>
                                  </p:childTnLst>
                                </p:cTn>
                              </p:par>
                            </p:childTnLst>
                          </p:cTn>
                        </p:par>
                        <p:par>
                          <p:cTn id="8" fill="hold">
                            <p:stCondLst>
                              <p:cond delay="1000"/>
                            </p:stCondLst>
                            <p:childTnLst>
                              <p:par>
                                <p:cTn id="9" presetID="10" presetClass="entr" presetSubtype="0" fill="hold" grpId="0" nodeType="afterEffect">
                                  <p:stCondLst>
                                    <p:cond delay="2000"/>
                                  </p:stCondLst>
                                  <p:childTnLst>
                                    <p:set>
                                      <p:cBhvr>
                                        <p:cTn id="10" dur="1" fill="hold">
                                          <p:stCondLst>
                                            <p:cond delay="0"/>
                                          </p:stCondLst>
                                        </p:cTn>
                                        <p:tgtEl>
                                          <p:spTgt spid="8">
                                            <p:graphicEl>
                                              <a:dgm id="{38D6C16B-D4FB-4FD4-8C59-A40994624FDB}"/>
                                            </p:graphicEl>
                                          </p:spTgt>
                                        </p:tgtEl>
                                        <p:attrNameLst>
                                          <p:attrName>style.visibility</p:attrName>
                                        </p:attrNameLst>
                                      </p:cBhvr>
                                      <p:to>
                                        <p:strVal val="visible"/>
                                      </p:to>
                                    </p:set>
                                    <p:animEffect transition="in" filter="fade">
                                      <p:cBhvr>
                                        <p:cTn id="11" dur="2000"/>
                                        <p:tgtEl>
                                          <p:spTgt spid="8">
                                            <p:graphicEl>
                                              <a:dgm id="{38D6C16B-D4FB-4FD4-8C59-A40994624FDB}"/>
                                            </p:graphicEl>
                                          </p:spTgt>
                                        </p:tgtEl>
                                      </p:cBhvr>
                                    </p:animEffect>
                                  </p:childTnLst>
                                </p:cTn>
                              </p:par>
                            </p:childTnLst>
                          </p:cTn>
                        </p:par>
                        <p:par>
                          <p:cTn id="12" fill="hold">
                            <p:stCondLst>
                              <p:cond delay="5000"/>
                            </p:stCondLst>
                            <p:childTnLst>
                              <p:par>
                                <p:cTn id="13" presetID="10" presetClass="entr" presetSubtype="0" fill="hold" grpId="0" nodeType="afterEffect">
                                  <p:stCondLst>
                                    <p:cond delay="2000"/>
                                  </p:stCondLst>
                                  <p:childTnLst>
                                    <p:set>
                                      <p:cBhvr>
                                        <p:cTn id="14" dur="1" fill="hold">
                                          <p:stCondLst>
                                            <p:cond delay="0"/>
                                          </p:stCondLst>
                                        </p:cTn>
                                        <p:tgtEl>
                                          <p:spTgt spid="8">
                                            <p:graphicEl>
                                              <a:dgm id="{B493E6A0-BA5A-4085-AB12-A62CDD344EC7}"/>
                                            </p:graphicEl>
                                          </p:spTgt>
                                        </p:tgtEl>
                                        <p:attrNameLst>
                                          <p:attrName>style.visibility</p:attrName>
                                        </p:attrNameLst>
                                      </p:cBhvr>
                                      <p:to>
                                        <p:strVal val="visible"/>
                                      </p:to>
                                    </p:set>
                                    <p:animEffect transition="in" filter="fade">
                                      <p:cBhvr>
                                        <p:cTn id="15" dur="2000"/>
                                        <p:tgtEl>
                                          <p:spTgt spid="8">
                                            <p:graphicEl>
                                              <a:dgm id="{B493E6A0-BA5A-4085-AB12-A62CDD344EC7}"/>
                                            </p:graphicEl>
                                          </p:spTgt>
                                        </p:tgtEl>
                                      </p:cBhvr>
                                    </p:animEffect>
                                  </p:childTnLst>
                                </p:cTn>
                              </p:par>
                            </p:childTnLst>
                          </p:cTn>
                        </p:par>
                        <p:par>
                          <p:cTn id="16" fill="hold">
                            <p:stCondLst>
                              <p:cond delay="9000"/>
                            </p:stCondLst>
                            <p:childTnLst>
                              <p:par>
                                <p:cTn id="17" presetID="10" presetClass="entr" presetSubtype="0" fill="hold" grpId="0" nodeType="afterEffect">
                                  <p:stCondLst>
                                    <p:cond delay="2000"/>
                                  </p:stCondLst>
                                  <p:childTnLst>
                                    <p:set>
                                      <p:cBhvr>
                                        <p:cTn id="18" dur="1" fill="hold">
                                          <p:stCondLst>
                                            <p:cond delay="0"/>
                                          </p:stCondLst>
                                        </p:cTn>
                                        <p:tgtEl>
                                          <p:spTgt spid="8">
                                            <p:graphicEl>
                                              <a:dgm id="{77A2206C-1A48-46B6-9A83-2D43C67171CB}"/>
                                            </p:graphicEl>
                                          </p:spTgt>
                                        </p:tgtEl>
                                        <p:attrNameLst>
                                          <p:attrName>style.visibility</p:attrName>
                                        </p:attrNameLst>
                                      </p:cBhvr>
                                      <p:to>
                                        <p:strVal val="visible"/>
                                      </p:to>
                                    </p:set>
                                    <p:animEffect transition="in" filter="fade">
                                      <p:cBhvr>
                                        <p:cTn id="19" dur="2000"/>
                                        <p:tgtEl>
                                          <p:spTgt spid="8">
                                            <p:graphicEl>
                                              <a:dgm id="{77A2206C-1A48-46B6-9A83-2D43C67171CB}"/>
                                            </p:graphicEl>
                                          </p:spTgt>
                                        </p:tgtEl>
                                      </p:cBhvr>
                                    </p:animEffect>
                                  </p:childTnLst>
                                </p:cTn>
                              </p:par>
                            </p:childTnLst>
                          </p:cTn>
                        </p:par>
                        <p:par>
                          <p:cTn id="20" fill="hold">
                            <p:stCondLst>
                              <p:cond delay="13000"/>
                            </p:stCondLst>
                            <p:childTnLst>
                              <p:par>
                                <p:cTn id="21" presetID="10" presetClass="entr" presetSubtype="0" fill="hold" grpId="0" nodeType="afterEffect">
                                  <p:stCondLst>
                                    <p:cond delay="2000"/>
                                  </p:stCondLst>
                                  <p:childTnLst>
                                    <p:set>
                                      <p:cBhvr>
                                        <p:cTn id="22" dur="1" fill="hold">
                                          <p:stCondLst>
                                            <p:cond delay="0"/>
                                          </p:stCondLst>
                                        </p:cTn>
                                        <p:tgtEl>
                                          <p:spTgt spid="8">
                                            <p:graphicEl>
                                              <a:dgm id="{C6D00A76-4682-419B-B8E0-0C7166CFC456}"/>
                                            </p:graphicEl>
                                          </p:spTgt>
                                        </p:tgtEl>
                                        <p:attrNameLst>
                                          <p:attrName>style.visibility</p:attrName>
                                        </p:attrNameLst>
                                      </p:cBhvr>
                                      <p:to>
                                        <p:strVal val="visible"/>
                                      </p:to>
                                    </p:set>
                                    <p:animEffect transition="in" filter="fade">
                                      <p:cBhvr>
                                        <p:cTn id="23" dur="2000"/>
                                        <p:tgtEl>
                                          <p:spTgt spid="8">
                                            <p:graphicEl>
                                              <a:dgm id="{C6D00A76-4682-419B-B8E0-0C7166CFC456}"/>
                                            </p:graphicEl>
                                          </p:spTgt>
                                        </p:tgtEl>
                                      </p:cBhvr>
                                    </p:animEffect>
                                  </p:childTnLst>
                                </p:cTn>
                              </p:par>
                            </p:childTnLst>
                          </p:cTn>
                        </p:par>
                        <p:par>
                          <p:cTn id="24" fill="hold">
                            <p:stCondLst>
                              <p:cond delay="17000"/>
                            </p:stCondLst>
                            <p:childTnLst>
                              <p:par>
                                <p:cTn id="25" presetID="10" presetClass="entr" presetSubtype="0" fill="hold" grpId="0" nodeType="afterEffect">
                                  <p:stCondLst>
                                    <p:cond delay="2000"/>
                                  </p:stCondLst>
                                  <p:childTnLst>
                                    <p:set>
                                      <p:cBhvr>
                                        <p:cTn id="26" dur="1" fill="hold">
                                          <p:stCondLst>
                                            <p:cond delay="0"/>
                                          </p:stCondLst>
                                        </p:cTn>
                                        <p:tgtEl>
                                          <p:spTgt spid="8">
                                            <p:graphicEl>
                                              <a:dgm id="{E62A622E-3DD5-49DC-97AB-825772AD51C1}"/>
                                            </p:graphicEl>
                                          </p:spTgt>
                                        </p:tgtEl>
                                        <p:attrNameLst>
                                          <p:attrName>style.visibility</p:attrName>
                                        </p:attrNameLst>
                                      </p:cBhvr>
                                      <p:to>
                                        <p:strVal val="visible"/>
                                      </p:to>
                                    </p:set>
                                    <p:animEffect transition="in" filter="fade">
                                      <p:cBhvr>
                                        <p:cTn id="27" dur="2000"/>
                                        <p:tgtEl>
                                          <p:spTgt spid="8">
                                            <p:graphicEl>
                                              <a:dgm id="{E62A622E-3DD5-49DC-97AB-825772AD51C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53994"/>
            <a:ext cx="10972800" cy="1060704"/>
          </a:xfrm>
        </p:spPr>
        <p:txBody>
          <a:bodyPr>
            <a:normAutofit/>
          </a:bodyPr>
          <a:lstStyle/>
          <a:p>
            <a:pPr eaLnBrk="1" hangingPunct="1">
              <a:defRPr/>
            </a:pPr>
            <a:r>
              <a:rPr lang="en-US" dirty="0"/>
              <a:t>Auxiliary Station Watchstander</a:t>
            </a:r>
          </a:p>
        </p:txBody>
      </p:sp>
      <p:sp>
        <p:nvSpPr>
          <p:cNvPr id="38914" name="Content Placeholder 2"/>
          <p:cNvSpPr>
            <a:spLocks noGrp="1"/>
          </p:cNvSpPr>
          <p:nvPr>
            <p:ph idx="1"/>
          </p:nvPr>
        </p:nvSpPr>
        <p:spPr>
          <a:xfrm>
            <a:off x="609599" y="1438278"/>
            <a:ext cx="10972800" cy="4525963"/>
          </a:xfrm>
        </p:spPr>
        <p:txBody>
          <a:bodyPr/>
          <a:lstStyle/>
          <a:p>
            <a:pPr marL="0" indent="0" eaLnBrk="1" hangingPunct="1">
              <a:buNone/>
            </a:pPr>
            <a:r>
              <a:rPr lang="en-US" altLang="en-US" dirty="0">
                <a:ea typeface="ＭＳ Ｐゴシック" pitchFamily="34" charset="-128"/>
              </a:rPr>
              <a:t>Watchstanders at an </a:t>
            </a:r>
            <a:r>
              <a:rPr lang="en-US" altLang="en-US" b="1" u="sng" dirty="0">
                <a:ea typeface="ＭＳ Ｐゴシック" pitchFamily="34" charset="-128"/>
              </a:rPr>
              <a:t>Auxiliary</a:t>
            </a:r>
            <a:r>
              <a:rPr lang="en-US" altLang="en-US" dirty="0">
                <a:ea typeface="ＭＳ Ｐゴシック" pitchFamily="34" charset="-128"/>
              </a:rPr>
              <a:t> Communications unit (ACU) must be certified as TCO or completed AUXCOM prior to  August 1, 2008 </a:t>
            </a:r>
          </a:p>
          <a:p>
            <a:pPr lvl="1" eaLnBrk="1" hangingPunct="1"/>
            <a:r>
              <a:rPr lang="en-US" altLang="en-US" dirty="0">
                <a:ea typeface="ＭＳ Ｐゴシック" pitchFamily="34" charset="-128"/>
              </a:rPr>
              <a:t>Must be TCO certified if the chief operator in a multiple-operator situation.  Other operators must be under the supervision of the TCO.</a:t>
            </a:r>
            <a:endParaRPr lang="en-US" altLang="en-US" sz="2800" dirty="0">
              <a:ea typeface="ＭＳ Ｐゴシック" pitchFamily="34" charset="-128"/>
            </a:endParaRPr>
          </a:p>
          <a:p>
            <a:pPr lvl="1" eaLnBrk="1" hangingPunct="1"/>
            <a:r>
              <a:rPr lang="en-US" altLang="en-US" dirty="0">
                <a:ea typeface="ＭＳ Ｐゴシック" pitchFamily="34" charset="-128"/>
              </a:rPr>
              <a:t>Other requirements might be required, on a District-by-District basis</a:t>
            </a:r>
            <a:endParaRPr lang="en-US" altLang="en-US" sz="2800" dirty="0">
              <a:ea typeface="ＭＳ Ｐゴシック" pitchFamily="34" charset="-128"/>
            </a:endParaRPr>
          </a:p>
          <a:p>
            <a:pPr lvl="1" eaLnBrk="1" hangingPunct="1"/>
            <a:r>
              <a:rPr lang="en-US" altLang="en-US" dirty="0">
                <a:ea typeface="ＭＳ Ｐゴシック" pitchFamily="34" charset="-128"/>
              </a:rPr>
              <a:t>A radio watch requires that the station is actively manned, and the operator is ready for intervention</a:t>
            </a:r>
          </a:p>
        </p:txBody>
      </p:sp>
      <p:sp>
        <p:nvSpPr>
          <p:cNvPr id="3" name="Footer Placeholder 2">
            <a:extLst>
              <a:ext uri="{FF2B5EF4-FFF2-40B4-BE49-F238E27FC236}">
                <a16:creationId xmlns="" xmlns:a16="http://schemas.microsoft.com/office/drawing/2014/main" id="{C302D9C5-6A80-4553-B124-198F55398996}"/>
              </a:ext>
            </a:extLst>
          </p:cNvPr>
          <p:cNvSpPr>
            <a:spLocks noGrp="1"/>
          </p:cNvSpPr>
          <p:nvPr>
            <p:ph type="ftr" sz="quarter" idx="3"/>
          </p:nvPr>
        </p:nvSpPr>
        <p:spPr/>
        <p:txBody>
          <a:bodyPr/>
          <a:lstStyle/>
          <a:p>
            <a:r>
              <a:rPr lang="en-US"/>
              <a:t>Response Directorate - Telecommunications Division</a:t>
            </a:r>
            <a:endParaRPr lang="en-US" dirty="0"/>
          </a:p>
        </p:txBody>
      </p:sp>
      <p:sp>
        <p:nvSpPr>
          <p:cNvPr id="4" name="Slide Number Placeholder 3">
            <a:extLst>
              <a:ext uri="{FF2B5EF4-FFF2-40B4-BE49-F238E27FC236}">
                <a16:creationId xmlns="" xmlns:a16="http://schemas.microsoft.com/office/drawing/2014/main" id="{1EB41298-AA1F-4835-BDA2-08EF51EB21AC}"/>
              </a:ext>
            </a:extLst>
          </p:cNvPr>
          <p:cNvSpPr>
            <a:spLocks noGrp="1"/>
          </p:cNvSpPr>
          <p:nvPr>
            <p:ph type="sldNum" sz="quarter" idx="4"/>
          </p:nvPr>
        </p:nvSpPr>
        <p:spPr/>
        <p:txBody>
          <a:bodyPr/>
          <a:lstStyle/>
          <a:p>
            <a:pPr algn="r"/>
            <a:fld id="{4FD1BBD8-8B60-4BF0-A64C-234AA9D11932}" type="slidenum">
              <a:rPr lang="en-US" smtClean="0"/>
              <a:pPr algn="r"/>
              <a:t>38</a:t>
            </a:fld>
            <a:endParaRPr lang="en-US" dirty="0"/>
          </a:p>
        </p:txBody>
      </p:sp>
    </p:spTree>
    <p:extLst>
      <p:ext uri="{BB962C8B-B14F-4D97-AF65-F5344CB8AC3E}">
        <p14:creationId xmlns:p14="http://schemas.microsoft.com/office/powerpoint/2010/main" val="4023735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AD05C6-3C52-8548-8CF5-342A2A7490F8}"/>
              </a:ext>
            </a:extLst>
          </p:cNvPr>
          <p:cNvSpPr>
            <a:spLocks noGrp="1"/>
          </p:cNvSpPr>
          <p:nvPr>
            <p:ph type="title"/>
          </p:nvPr>
        </p:nvSpPr>
        <p:spPr>
          <a:xfrm>
            <a:off x="838200" y="165100"/>
            <a:ext cx="10515600" cy="1060704"/>
          </a:xfrm>
        </p:spPr>
        <p:txBody>
          <a:bodyPr>
            <a:normAutofit/>
          </a:bodyPr>
          <a:lstStyle/>
          <a:p>
            <a:r>
              <a:rPr lang="en-US" dirty="0"/>
              <a:t>Vessel &amp; Aircraft Guard</a:t>
            </a:r>
          </a:p>
        </p:txBody>
      </p:sp>
      <p:sp>
        <p:nvSpPr>
          <p:cNvPr id="3" name="Content Placeholder 2">
            <a:extLst>
              <a:ext uri="{FF2B5EF4-FFF2-40B4-BE49-F238E27FC236}">
                <a16:creationId xmlns="" xmlns:a16="http://schemas.microsoft.com/office/drawing/2014/main" id="{F54FF0AD-FA78-A743-AF23-59FBDBF2EC2D}"/>
              </a:ext>
            </a:extLst>
          </p:cNvPr>
          <p:cNvSpPr>
            <a:spLocks noGrp="1"/>
          </p:cNvSpPr>
          <p:nvPr>
            <p:ph idx="1"/>
          </p:nvPr>
        </p:nvSpPr>
        <p:spPr>
          <a:xfrm>
            <a:off x="609599" y="1306513"/>
            <a:ext cx="10972799" cy="4609545"/>
          </a:xfrm>
        </p:spPr>
        <p:txBody>
          <a:bodyPr>
            <a:normAutofit fontScale="92500" lnSpcReduction="20000"/>
          </a:bodyPr>
          <a:lstStyle/>
          <a:p>
            <a:r>
              <a:rPr lang="en-US" dirty="0"/>
              <a:t>Auxiliary Communications Units (ACUs) may be authorized by CG OIA to provide radio guard for AUX vessels and aircraft</a:t>
            </a:r>
          </a:p>
          <a:p>
            <a:pPr lvl="1"/>
            <a:r>
              <a:rPr lang="en-US" dirty="0"/>
              <a:t>ACUs may provide guard CG vessels when directed by an OIA.</a:t>
            </a:r>
          </a:p>
          <a:p>
            <a:r>
              <a:rPr lang="en-US" dirty="0"/>
              <a:t>All AUX vessels and aircraft</a:t>
            </a:r>
            <a:r>
              <a:rPr lang="en-US" baseline="0" dirty="0"/>
              <a:t> must maintain a radio guard with a land station or other designated AUX communications facility.</a:t>
            </a:r>
          </a:p>
          <a:p>
            <a:r>
              <a:rPr lang="en-US" baseline="0" dirty="0"/>
              <a:t>Vessels under 60 feet – Every 30 minutes*</a:t>
            </a:r>
          </a:p>
          <a:p>
            <a:r>
              <a:rPr lang="en-US" baseline="0" dirty="0"/>
              <a:t>Fixed wing, multi-engine aircraft – Every 30 minutes*</a:t>
            </a:r>
          </a:p>
          <a:p>
            <a:r>
              <a:rPr lang="en-US" baseline="0" dirty="0"/>
              <a:t>Single-engine fixed wing and rotary wing aircraft – Every 15 minutes*</a:t>
            </a:r>
          </a:p>
          <a:p>
            <a:r>
              <a:rPr lang="en-US" baseline="0" dirty="0"/>
              <a:t>Must report status of operations and present geographic location (aircraft may also </a:t>
            </a:r>
            <a:r>
              <a:rPr lang="en-US" dirty="0"/>
              <a:t>repo</a:t>
            </a:r>
            <a:r>
              <a:rPr lang="en-US" baseline="0" dirty="0"/>
              <a:t>rt fuel status every 30 min)</a:t>
            </a:r>
            <a:r>
              <a:rPr lang="en-US" dirty="0"/>
              <a:t> </a:t>
            </a:r>
          </a:p>
          <a:p>
            <a:pPr marL="0" indent="0">
              <a:buNone/>
            </a:pPr>
            <a:endParaRPr lang="en-US" dirty="0"/>
          </a:p>
          <a:p>
            <a:pPr marL="0" indent="0">
              <a:buNone/>
            </a:pPr>
            <a:r>
              <a:rPr lang="en-US" dirty="0"/>
              <a:t>	*unless otherwise assigned by the command</a:t>
            </a:r>
          </a:p>
          <a:p>
            <a:endParaRPr lang="en-US" dirty="0"/>
          </a:p>
        </p:txBody>
      </p:sp>
      <p:sp>
        <p:nvSpPr>
          <p:cNvPr id="4" name="Footer Placeholder 3">
            <a:extLst>
              <a:ext uri="{FF2B5EF4-FFF2-40B4-BE49-F238E27FC236}">
                <a16:creationId xmlns="" xmlns:a16="http://schemas.microsoft.com/office/drawing/2014/main" id="{0A7CD17E-9FB2-4441-9939-1E1B46352819}"/>
              </a:ext>
            </a:extLst>
          </p:cNvPr>
          <p:cNvSpPr>
            <a:spLocks noGrp="1"/>
          </p:cNvSpPr>
          <p:nvPr>
            <p:ph type="ftr" sz="quarter" idx="3"/>
          </p:nvPr>
        </p:nvSpPr>
        <p:spPr/>
        <p:txBody>
          <a:bodyPr/>
          <a:lstStyle/>
          <a:p>
            <a:r>
              <a:rPr lang="en-US"/>
              <a:t>Response Directorate - Telecommunications Division</a:t>
            </a:r>
            <a:endParaRPr lang="en-US" dirty="0"/>
          </a:p>
        </p:txBody>
      </p:sp>
      <p:sp>
        <p:nvSpPr>
          <p:cNvPr id="5" name="Slide Number Placeholder 4">
            <a:extLst>
              <a:ext uri="{FF2B5EF4-FFF2-40B4-BE49-F238E27FC236}">
                <a16:creationId xmlns="" xmlns:a16="http://schemas.microsoft.com/office/drawing/2014/main" id="{A9974C29-892D-45B8-B6AB-47BC08C02361}"/>
              </a:ext>
            </a:extLst>
          </p:cNvPr>
          <p:cNvSpPr>
            <a:spLocks noGrp="1"/>
          </p:cNvSpPr>
          <p:nvPr>
            <p:ph type="sldNum" sz="quarter" idx="4"/>
          </p:nvPr>
        </p:nvSpPr>
        <p:spPr/>
        <p:txBody>
          <a:bodyPr/>
          <a:lstStyle/>
          <a:p>
            <a:pPr algn="r"/>
            <a:fld id="{4FD1BBD8-8B60-4BF0-A64C-234AA9D11932}" type="slidenum">
              <a:rPr lang="en-US" smtClean="0"/>
              <a:pPr algn="r"/>
              <a:t>39</a:t>
            </a:fld>
            <a:endParaRPr lang="en-US" dirty="0"/>
          </a:p>
        </p:txBody>
      </p:sp>
    </p:spTree>
    <p:extLst>
      <p:ext uri="{BB962C8B-B14F-4D97-AF65-F5344CB8AC3E}">
        <p14:creationId xmlns:p14="http://schemas.microsoft.com/office/powerpoint/2010/main" val="1624372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609600" y="163516"/>
            <a:ext cx="11074400" cy="1055687"/>
          </a:xfrm>
        </p:spPr>
        <p:txBody>
          <a:bodyPr>
            <a:normAutofit/>
          </a:bodyPr>
          <a:lstStyle/>
          <a:p>
            <a:pPr eaLnBrk="1" hangingPunct="1">
              <a:defRPr/>
            </a:pPr>
            <a:r>
              <a:rPr lang="en-US" altLang="en-US" dirty="0"/>
              <a:t>Welcome</a:t>
            </a:r>
          </a:p>
        </p:txBody>
      </p:sp>
      <p:sp>
        <p:nvSpPr>
          <p:cNvPr id="11269" name="Rectangle 3"/>
          <p:cNvSpPr>
            <a:spLocks noGrp="1" noChangeArrowheads="1"/>
          </p:cNvSpPr>
          <p:nvPr>
            <p:ph idx="1"/>
          </p:nvPr>
        </p:nvSpPr>
        <p:spPr>
          <a:xfrm>
            <a:off x="517793" y="1275614"/>
            <a:ext cx="11281271" cy="5333996"/>
          </a:xfrm>
        </p:spPr>
        <p:txBody>
          <a:bodyPr/>
          <a:lstStyle/>
          <a:p>
            <a:pPr eaLnBrk="1" hangingPunct="1">
              <a:buFontTx/>
              <a:buNone/>
              <a:defRPr/>
            </a:pPr>
            <a:r>
              <a:rPr lang="en-US" altLang="en-US" dirty="0"/>
              <a:t>This workshop will:</a:t>
            </a:r>
          </a:p>
          <a:p>
            <a:pPr eaLnBrk="1" hangingPunct="1">
              <a:defRPr/>
            </a:pPr>
            <a:r>
              <a:rPr lang="en-US" altLang="en-US" dirty="0"/>
              <a:t>Discuss how Risk Management relates to Communications</a:t>
            </a:r>
          </a:p>
          <a:p>
            <a:pPr eaLnBrk="1" hangingPunct="1">
              <a:defRPr/>
            </a:pPr>
            <a:r>
              <a:rPr lang="en-US" altLang="en-US" dirty="0"/>
              <a:t>Highlight policies and procedures in practical Operations</a:t>
            </a:r>
          </a:p>
          <a:p>
            <a:pPr eaLnBrk="1" hangingPunct="1">
              <a:defRPr/>
            </a:pPr>
            <a:r>
              <a:rPr lang="en-US" altLang="en-US" u="sng" dirty="0"/>
              <a:t>Review current communications programs and missions</a:t>
            </a:r>
          </a:p>
          <a:p>
            <a:pPr eaLnBrk="1" hangingPunct="1">
              <a:defRPr/>
            </a:pPr>
            <a:r>
              <a:rPr lang="en-US" altLang="en-US" dirty="0"/>
              <a:t>Discuss experiences in Communications and look for improvement</a:t>
            </a:r>
          </a:p>
        </p:txBody>
      </p:sp>
      <p:sp>
        <p:nvSpPr>
          <p:cNvPr id="2" name="Footer Placeholder 1">
            <a:extLst>
              <a:ext uri="{FF2B5EF4-FFF2-40B4-BE49-F238E27FC236}">
                <a16:creationId xmlns="" xmlns:a16="http://schemas.microsoft.com/office/drawing/2014/main" id="{77C228C6-3377-476B-936E-80DF79AB82B4}"/>
              </a:ext>
            </a:extLst>
          </p:cNvPr>
          <p:cNvSpPr>
            <a:spLocks noGrp="1"/>
          </p:cNvSpPr>
          <p:nvPr>
            <p:ph type="ftr" sz="quarter" idx="3"/>
          </p:nvPr>
        </p:nvSpPr>
        <p:spPr/>
        <p:txBody>
          <a:bodyPr/>
          <a:lstStyle/>
          <a:p>
            <a:r>
              <a:rPr lang="en-US"/>
              <a:t>Response Directorate - Telecommunications Division</a:t>
            </a:r>
            <a:endParaRPr lang="en-US" dirty="0"/>
          </a:p>
        </p:txBody>
      </p:sp>
      <p:sp>
        <p:nvSpPr>
          <p:cNvPr id="3" name="Slide Number Placeholder 2">
            <a:extLst>
              <a:ext uri="{FF2B5EF4-FFF2-40B4-BE49-F238E27FC236}">
                <a16:creationId xmlns="" xmlns:a16="http://schemas.microsoft.com/office/drawing/2014/main" id="{969D83AC-3DC9-4BB7-8D4C-1BE41744D66F}"/>
              </a:ext>
            </a:extLst>
          </p:cNvPr>
          <p:cNvSpPr>
            <a:spLocks noGrp="1"/>
          </p:cNvSpPr>
          <p:nvPr>
            <p:ph type="sldNum" sz="quarter" idx="4"/>
          </p:nvPr>
        </p:nvSpPr>
        <p:spPr/>
        <p:txBody>
          <a:bodyPr/>
          <a:lstStyle/>
          <a:p>
            <a:pPr algn="r"/>
            <a:fld id="{4FD1BBD8-8B60-4BF0-A64C-234AA9D11932}" type="slidenum">
              <a:rPr lang="en-US" smtClean="0"/>
              <a:pPr algn="r"/>
              <a:t>4</a:t>
            </a:fld>
            <a:endParaRPr lang="en-US" dirty="0"/>
          </a:p>
        </p:txBody>
      </p:sp>
    </p:spTree>
    <p:extLst>
      <p:ext uri="{BB962C8B-B14F-4D97-AF65-F5344CB8AC3E}">
        <p14:creationId xmlns:p14="http://schemas.microsoft.com/office/powerpoint/2010/main" val="4154784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AD05C6-3C52-8548-8CF5-342A2A7490F8}"/>
              </a:ext>
            </a:extLst>
          </p:cNvPr>
          <p:cNvSpPr>
            <a:spLocks noGrp="1"/>
          </p:cNvSpPr>
          <p:nvPr>
            <p:ph type="title"/>
          </p:nvPr>
        </p:nvSpPr>
        <p:spPr>
          <a:xfrm>
            <a:off x="838200" y="165100"/>
            <a:ext cx="10515600" cy="1060704"/>
          </a:xfrm>
        </p:spPr>
        <p:txBody>
          <a:bodyPr>
            <a:normAutofit/>
          </a:bodyPr>
          <a:lstStyle/>
          <a:p>
            <a:r>
              <a:rPr lang="en-US" dirty="0"/>
              <a:t>Holding Guard</a:t>
            </a:r>
          </a:p>
        </p:txBody>
      </p:sp>
      <p:sp>
        <p:nvSpPr>
          <p:cNvPr id="3" name="Content Placeholder 2">
            <a:extLst>
              <a:ext uri="{FF2B5EF4-FFF2-40B4-BE49-F238E27FC236}">
                <a16:creationId xmlns="" xmlns:a16="http://schemas.microsoft.com/office/drawing/2014/main" id="{F54FF0AD-FA78-A743-AF23-59FBDBF2EC2D}"/>
              </a:ext>
            </a:extLst>
          </p:cNvPr>
          <p:cNvSpPr>
            <a:spLocks noGrp="1"/>
          </p:cNvSpPr>
          <p:nvPr>
            <p:ph idx="1"/>
          </p:nvPr>
        </p:nvSpPr>
        <p:spPr>
          <a:xfrm>
            <a:off x="406400" y="1306513"/>
            <a:ext cx="10972800" cy="4525963"/>
          </a:xfrm>
        </p:spPr>
        <p:txBody>
          <a:bodyPr>
            <a:normAutofit/>
          </a:bodyPr>
          <a:lstStyle/>
          <a:p>
            <a:r>
              <a:rPr lang="en-US" dirty="0"/>
              <a:t>When assuming “Guard”, you have taken responsibility for continuous monitoring of the vessel, aircraft or activity</a:t>
            </a:r>
          </a:p>
          <a:p>
            <a:r>
              <a:rPr lang="en-US" dirty="0"/>
              <a:t>Communications schedules with the unit must be maintained </a:t>
            </a:r>
          </a:p>
          <a:p>
            <a:r>
              <a:rPr lang="en-US" dirty="0"/>
              <a:t>If schedules are missed, a sequence of steps must be initiated to re-establish comms and determine condition of the monitored unit</a:t>
            </a:r>
          </a:p>
          <a:p>
            <a:r>
              <a:rPr lang="en-US" dirty="0"/>
              <a:t>OIAs must be notified when comms are lost for a pre-determined period</a:t>
            </a:r>
          </a:p>
          <a:p>
            <a:r>
              <a:rPr lang="en-US" dirty="0"/>
              <a:t>When standing watch for an asset, be sure that you have a clear understanding of the role you play, between them and the Order Issuing Authority (OIA) or command authority. Always be prepared to be proactive in Risk Management for yourself and the asset that's underway</a:t>
            </a:r>
          </a:p>
        </p:txBody>
      </p:sp>
      <p:sp>
        <p:nvSpPr>
          <p:cNvPr id="4" name="Footer Placeholder 3">
            <a:extLst>
              <a:ext uri="{FF2B5EF4-FFF2-40B4-BE49-F238E27FC236}">
                <a16:creationId xmlns="" xmlns:a16="http://schemas.microsoft.com/office/drawing/2014/main" id="{3F987A21-A389-4860-BCD6-E69D18BB77A8}"/>
              </a:ext>
            </a:extLst>
          </p:cNvPr>
          <p:cNvSpPr>
            <a:spLocks noGrp="1"/>
          </p:cNvSpPr>
          <p:nvPr>
            <p:ph type="ftr" sz="quarter" idx="3"/>
          </p:nvPr>
        </p:nvSpPr>
        <p:spPr/>
        <p:txBody>
          <a:bodyPr/>
          <a:lstStyle/>
          <a:p>
            <a:r>
              <a:rPr lang="en-US"/>
              <a:t>Response Directorate - Telecommunications Division</a:t>
            </a:r>
            <a:endParaRPr lang="en-US" dirty="0"/>
          </a:p>
        </p:txBody>
      </p:sp>
      <p:sp>
        <p:nvSpPr>
          <p:cNvPr id="5" name="Slide Number Placeholder 4">
            <a:extLst>
              <a:ext uri="{FF2B5EF4-FFF2-40B4-BE49-F238E27FC236}">
                <a16:creationId xmlns="" xmlns:a16="http://schemas.microsoft.com/office/drawing/2014/main" id="{7DA44809-C9B0-4965-BD33-689221FE67EB}"/>
              </a:ext>
            </a:extLst>
          </p:cNvPr>
          <p:cNvSpPr>
            <a:spLocks noGrp="1"/>
          </p:cNvSpPr>
          <p:nvPr>
            <p:ph type="sldNum" sz="quarter" idx="4"/>
          </p:nvPr>
        </p:nvSpPr>
        <p:spPr/>
        <p:txBody>
          <a:bodyPr/>
          <a:lstStyle/>
          <a:p>
            <a:pPr algn="r"/>
            <a:fld id="{4FD1BBD8-8B60-4BF0-A64C-234AA9D11932}" type="slidenum">
              <a:rPr lang="en-US" smtClean="0"/>
              <a:pPr algn="r"/>
              <a:t>40</a:t>
            </a:fld>
            <a:endParaRPr lang="en-US" dirty="0"/>
          </a:p>
        </p:txBody>
      </p:sp>
    </p:spTree>
    <p:extLst>
      <p:ext uri="{BB962C8B-B14F-4D97-AF65-F5344CB8AC3E}">
        <p14:creationId xmlns:p14="http://schemas.microsoft.com/office/powerpoint/2010/main" val="150777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B7FAED-ECEF-4C93-92F4-EF43336F7C63}"/>
              </a:ext>
            </a:extLst>
          </p:cNvPr>
          <p:cNvSpPr>
            <a:spLocks noGrp="1"/>
          </p:cNvSpPr>
          <p:nvPr>
            <p:ph type="title"/>
          </p:nvPr>
        </p:nvSpPr>
        <p:spPr>
          <a:xfrm>
            <a:off x="838200" y="155575"/>
            <a:ext cx="10515600" cy="1060704"/>
          </a:xfrm>
        </p:spPr>
        <p:txBody>
          <a:bodyPr>
            <a:normAutofit/>
          </a:bodyPr>
          <a:lstStyle/>
          <a:p>
            <a:r>
              <a:rPr lang="en-US" dirty="0"/>
              <a:t>Radio Communications Procedure-1</a:t>
            </a:r>
          </a:p>
        </p:txBody>
      </p:sp>
      <p:sp>
        <p:nvSpPr>
          <p:cNvPr id="3" name="Content Placeholder 2">
            <a:extLst>
              <a:ext uri="{FF2B5EF4-FFF2-40B4-BE49-F238E27FC236}">
                <a16:creationId xmlns="" xmlns:a16="http://schemas.microsoft.com/office/drawing/2014/main" id="{80BEC17D-70A9-461D-B01B-B484B7EA38DC}"/>
              </a:ext>
            </a:extLst>
          </p:cNvPr>
          <p:cNvSpPr>
            <a:spLocks noGrp="1"/>
          </p:cNvSpPr>
          <p:nvPr>
            <p:ph idx="1"/>
          </p:nvPr>
        </p:nvSpPr>
        <p:spPr/>
        <p:txBody>
          <a:bodyPr/>
          <a:lstStyle/>
          <a:p>
            <a:r>
              <a:rPr lang="en-US" dirty="0"/>
              <a:t>As a watchstander at an Auxiliary radio station you receive a request to assist a civilian boater with getting a weather report for storms in the area.  What do you do?</a:t>
            </a:r>
          </a:p>
          <a:p>
            <a:pPr marL="914400" lvl="1" indent="-514350">
              <a:buFont typeface="+mj-lt"/>
              <a:buAutoNum type="arabicPeriod"/>
            </a:pPr>
            <a:r>
              <a:rPr lang="en-US" dirty="0"/>
              <a:t>Tell them to tune their radio to a weather station</a:t>
            </a:r>
          </a:p>
          <a:p>
            <a:pPr marL="914400" lvl="1" indent="-514350">
              <a:buFont typeface="+mj-lt"/>
              <a:buAutoNum type="arabicPeriod"/>
            </a:pPr>
            <a:r>
              <a:rPr lang="en-US" dirty="0"/>
              <a:t>Tell them you are not a qualified weather observer</a:t>
            </a:r>
          </a:p>
          <a:p>
            <a:pPr marL="914400" lvl="1" indent="-514350">
              <a:buFont typeface="+mj-lt"/>
              <a:buAutoNum type="arabicPeriod"/>
            </a:pPr>
            <a:r>
              <a:rPr lang="en-US" dirty="0"/>
              <a:t>Tell them what the National Weather Service predicts or what you have seen or heard on the weather channels</a:t>
            </a:r>
          </a:p>
          <a:p>
            <a:pPr marL="914400" lvl="1" indent="-514350">
              <a:buFont typeface="+mj-lt"/>
              <a:buAutoNum type="arabicPeriod"/>
            </a:pPr>
            <a:endParaRPr lang="en-US" dirty="0"/>
          </a:p>
        </p:txBody>
      </p:sp>
      <p:sp>
        <p:nvSpPr>
          <p:cNvPr id="4" name="Footer Placeholder 3">
            <a:extLst>
              <a:ext uri="{FF2B5EF4-FFF2-40B4-BE49-F238E27FC236}">
                <a16:creationId xmlns="" xmlns:a16="http://schemas.microsoft.com/office/drawing/2014/main" id="{4A05DC9B-5338-4D15-9705-B4E26677AFC6}"/>
              </a:ext>
            </a:extLst>
          </p:cNvPr>
          <p:cNvSpPr>
            <a:spLocks noGrp="1"/>
          </p:cNvSpPr>
          <p:nvPr>
            <p:ph type="ftr" sz="quarter" idx="3"/>
          </p:nvPr>
        </p:nvSpPr>
        <p:spPr/>
        <p:txBody>
          <a:bodyPr/>
          <a:lstStyle/>
          <a:p>
            <a:r>
              <a:rPr lang="en-US"/>
              <a:t>Response Directorate - Telecommunications Division</a:t>
            </a:r>
            <a:endParaRPr lang="en-US" dirty="0"/>
          </a:p>
        </p:txBody>
      </p:sp>
      <p:sp>
        <p:nvSpPr>
          <p:cNvPr id="5" name="Slide Number Placeholder 4">
            <a:extLst>
              <a:ext uri="{FF2B5EF4-FFF2-40B4-BE49-F238E27FC236}">
                <a16:creationId xmlns="" xmlns:a16="http://schemas.microsoft.com/office/drawing/2014/main" id="{3BBDD95A-1DB6-4838-ADFC-FCDD02762DC1}"/>
              </a:ext>
            </a:extLst>
          </p:cNvPr>
          <p:cNvSpPr>
            <a:spLocks noGrp="1"/>
          </p:cNvSpPr>
          <p:nvPr>
            <p:ph type="sldNum" sz="quarter" idx="4"/>
          </p:nvPr>
        </p:nvSpPr>
        <p:spPr/>
        <p:txBody>
          <a:bodyPr/>
          <a:lstStyle/>
          <a:p>
            <a:pPr algn="r"/>
            <a:fld id="{4FD1BBD8-8B60-4BF0-A64C-234AA9D11932}" type="slidenum">
              <a:rPr lang="en-US" smtClean="0"/>
              <a:pPr algn="r"/>
              <a:t>41</a:t>
            </a:fld>
            <a:endParaRPr lang="en-US" dirty="0"/>
          </a:p>
        </p:txBody>
      </p:sp>
    </p:spTree>
    <p:extLst>
      <p:ext uri="{BB962C8B-B14F-4D97-AF65-F5344CB8AC3E}">
        <p14:creationId xmlns:p14="http://schemas.microsoft.com/office/powerpoint/2010/main" val="107152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B7FAED-ECEF-4C93-92F4-EF43336F7C63}"/>
              </a:ext>
            </a:extLst>
          </p:cNvPr>
          <p:cNvSpPr>
            <a:spLocks noGrp="1"/>
          </p:cNvSpPr>
          <p:nvPr>
            <p:ph type="title"/>
          </p:nvPr>
        </p:nvSpPr>
        <p:spPr>
          <a:xfrm>
            <a:off x="838200" y="136525"/>
            <a:ext cx="10515600" cy="1060704"/>
          </a:xfrm>
        </p:spPr>
        <p:txBody>
          <a:bodyPr>
            <a:normAutofit/>
          </a:bodyPr>
          <a:lstStyle/>
          <a:p>
            <a:r>
              <a:rPr lang="en-US" dirty="0"/>
              <a:t>Radio Communications Procedure-2</a:t>
            </a:r>
          </a:p>
        </p:txBody>
      </p:sp>
      <p:sp>
        <p:nvSpPr>
          <p:cNvPr id="3" name="Content Placeholder 2">
            <a:extLst>
              <a:ext uri="{FF2B5EF4-FFF2-40B4-BE49-F238E27FC236}">
                <a16:creationId xmlns="" xmlns:a16="http://schemas.microsoft.com/office/drawing/2014/main" id="{80BEC17D-70A9-461D-B01B-B484B7EA38DC}"/>
              </a:ext>
            </a:extLst>
          </p:cNvPr>
          <p:cNvSpPr>
            <a:spLocks noGrp="1"/>
          </p:cNvSpPr>
          <p:nvPr>
            <p:ph idx="1"/>
          </p:nvPr>
        </p:nvSpPr>
        <p:spPr/>
        <p:txBody>
          <a:bodyPr/>
          <a:lstStyle/>
          <a:p>
            <a:r>
              <a:rPr lang="en-US" dirty="0"/>
              <a:t>As a watchstander at an Auxiliary radio station you receive a request for assistance with a disabled vessel.  What do you do?</a:t>
            </a:r>
          </a:p>
          <a:p>
            <a:pPr marL="914400" lvl="1" indent="-514350">
              <a:buFont typeface="+mj-lt"/>
              <a:buAutoNum type="arabicPeriod"/>
            </a:pPr>
            <a:r>
              <a:rPr lang="en-US" dirty="0"/>
              <a:t>Ask if they are a subscriber of a Commercial Towing Company</a:t>
            </a:r>
          </a:p>
          <a:p>
            <a:pPr marL="914400" lvl="1" indent="-514350">
              <a:buFont typeface="+mj-lt"/>
              <a:buAutoNum type="arabicPeriod"/>
            </a:pPr>
            <a:r>
              <a:rPr lang="en-US" dirty="0"/>
              <a:t>Report the disabled to the CG Station /Sector</a:t>
            </a:r>
          </a:p>
          <a:p>
            <a:pPr marL="227013" indent="-284163"/>
            <a:r>
              <a:rPr lang="en-US" dirty="0"/>
              <a:t>If Station/Sector okays it, then:</a:t>
            </a:r>
          </a:p>
          <a:p>
            <a:pPr marL="914400" lvl="1" indent="-514350">
              <a:buFont typeface="+mj-lt"/>
              <a:buAutoNum type="arabicPeriod"/>
            </a:pPr>
            <a:r>
              <a:rPr lang="en-US" dirty="0"/>
              <a:t>Tell them you can put out a Marine Assistance Radio Broadcast (MARB)</a:t>
            </a:r>
          </a:p>
          <a:p>
            <a:pPr marL="914400" lvl="1" indent="-514350">
              <a:buFont typeface="+mj-lt"/>
              <a:buAutoNum type="arabicPeriod"/>
            </a:pPr>
            <a:r>
              <a:rPr lang="en-US" dirty="0"/>
              <a:t>Relay the call to an Auxiliary boat in the area</a:t>
            </a:r>
          </a:p>
          <a:p>
            <a:pPr marL="914400" lvl="1" indent="-514350">
              <a:buFont typeface="+mj-lt"/>
              <a:buAutoNum type="arabicPeriod"/>
            </a:pPr>
            <a:r>
              <a:rPr lang="en-US" dirty="0"/>
              <a:t>Other?</a:t>
            </a:r>
          </a:p>
        </p:txBody>
      </p:sp>
      <p:sp>
        <p:nvSpPr>
          <p:cNvPr id="4" name="Footer Placeholder 3">
            <a:extLst>
              <a:ext uri="{FF2B5EF4-FFF2-40B4-BE49-F238E27FC236}">
                <a16:creationId xmlns="" xmlns:a16="http://schemas.microsoft.com/office/drawing/2014/main" id="{53AC3131-7BAA-4FD3-B4A0-153DAB7E40F6}"/>
              </a:ext>
            </a:extLst>
          </p:cNvPr>
          <p:cNvSpPr>
            <a:spLocks noGrp="1"/>
          </p:cNvSpPr>
          <p:nvPr>
            <p:ph type="ftr" sz="quarter" idx="3"/>
          </p:nvPr>
        </p:nvSpPr>
        <p:spPr/>
        <p:txBody>
          <a:bodyPr/>
          <a:lstStyle/>
          <a:p>
            <a:r>
              <a:rPr lang="en-US"/>
              <a:t>Response Directorate - Telecommunications Division</a:t>
            </a:r>
            <a:endParaRPr lang="en-US" dirty="0"/>
          </a:p>
        </p:txBody>
      </p:sp>
      <p:sp>
        <p:nvSpPr>
          <p:cNvPr id="5" name="Slide Number Placeholder 4">
            <a:extLst>
              <a:ext uri="{FF2B5EF4-FFF2-40B4-BE49-F238E27FC236}">
                <a16:creationId xmlns="" xmlns:a16="http://schemas.microsoft.com/office/drawing/2014/main" id="{A4B5CA4C-520F-454B-A36F-332DADB9C586}"/>
              </a:ext>
            </a:extLst>
          </p:cNvPr>
          <p:cNvSpPr>
            <a:spLocks noGrp="1"/>
          </p:cNvSpPr>
          <p:nvPr>
            <p:ph type="sldNum" sz="quarter" idx="4"/>
          </p:nvPr>
        </p:nvSpPr>
        <p:spPr/>
        <p:txBody>
          <a:bodyPr/>
          <a:lstStyle/>
          <a:p>
            <a:pPr algn="r"/>
            <a:fld id="{4FD1BBD8-8B60-4BF0-A64C-234AA9D11932}" type="slidenum">
              <a:rPr lang="en-US" smtClean="0"/>
              <a:pPr algn="r"/>
              <a:t>42</a:t>
            </a:fld>
            <a:endParaRPr lang="en-US" dirty="0"/>
          </a:p>
        </p:txBody>
      </p:sp>
    </p:spTree>
    <p:extLst>
      <p:ext uri="{BB962C8B-B14F-4D97-AF65-F5344CB8AC3E}">
        <p14:creationId xmlns:p14="http://schemas.microsoft.com/office/powerpoint/2010/main" val="249051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B7FAED-ECEF-4C93-92F4-EF43336F7C63}"/>
              </a:ext>
            </a:extLst>
          </p:cNvPr>
          <p:cNvSpPr>
            <a:spLocks noGrp="1"/>
          </p:cNvSpPr>
          <p:nvPr>
            <p:ph type="title"/>
          </p:nvPr>
        </p:nvSpPr>
        <p:spPr>
          <a:xfrm>
            <a:off x="838200" y="155575"/>
            <a:ext cx="10515600" cy="1060704"/>
          </a:xfrm>
        </p:spPr>
        <p:txBody>
          <a:bodyPr>
            <a:normAutofit/>
          </a:bodyPr>
          <a:lstStyle/>
          <a:p>
            <a:r>
              <a:rPr lang="en-US" dirty="0"/>
              <a:t>Radio Communications Procedure-3</a:t>
            </a:r>
          </a:p>
        </p:txBody>
      </p:sp>
      <p:sp>
        <p:nvSpPr>
          <p:cNvPr id="3" name="Content Placeholder 2">
            <a:extLst>
              <a:ext uri="{FF2B5EF4-FFF2-40B4-BE49-F238E27FC236}">
                <a16:creationId xmlns="" xmlns:a16="http://schemas.microsoft.com/office/drawing/2014/main" id="{80BEC17D-70A9-461D-B01B-B484B7EA38DC}"/>
              </a:ext>
            </a:extLst>
          </p:cNvPr>
          <p:cNvSpPr>
            <a:spLocks noGrp="1"/>
          </p:cNvSpPr>
          <p:nvPr>
            <p:ph idx="1"/>
          </p:nvPr>
        </p:nvSpPr>
        <p:spPr>
          <a:xfrm>
            <a:off x="660400" y="1341104"/>
            <a:ext cx="10972800" cy="4525963"/>
          </a:xfrm>
        </p:spPr>
        <p:txBody>
          <a:bodyPr/>
          <a:lstStyle/>
          <a:p>
            <a:r>
              <a:rPr lang="en-US" sz="2800" dirty="0"/>
              <a:t>As a watchstander at an Auxiliary radio station you receive a MAYDAY call.  What do you do?</a:t>
            </a:r>
          </a:p>
          <a:p>
            <a:pPr marL="914400" lvl="1" indent="-514350">
              <a:buFont typeface="+mj-lt"/>
              <a:buAutoNum type="arabicPeriod"/>
            </a:pPr>
            <a:r>
              <a:rPr lang="en-US" sz="2400" dirty="0"/>
              <a:t>Get their location</a:t>
            </a:r>
          </a:p>
          <a:p>
            <a:pPr marL="914400" lvl="1" indent="-514350">
              <a:buFont typeface="+mj-lt"/>
              <a:buAutoNum type="arabicPeriod"/>
            </a:pPr>
            <a:r>
              <a:rPr lang="en-US" sz="2400" dirty="0"/>
              <a:t>Get a count of number of persons aboard and description of vessel</a:t>
            </a:r>
          </a:p>
          <a:p>
            <a:pPr marL="914400" lvl="1" indent="-514350">
              <a:buFont typeface="+mj-lt"/>
              <a:buAutoNum type="arabicPeriod"/>
            </a:pPr>
            <a:r>
              <a:rPr lang="en-US" sz="2400" dirty="0"/>
              <a:t>Get all details on nature of their distress</a:t>
            </a:r>
          </a:p>
          <a:p>
            <a:pPr marL="914400" lvl="1" indent="-514350">
              <a:buFont typeface="+mj-lt"/>
              <a:buAutoNum type="arabicPeriod"/>
            </a:pPr>
            <a:r>
              <a:rPr lang="en-US" sz="2400" dirty="0"/>
              <a:t>Inform the CG station/sector if they have not heard the call.</a:t>
            </a:r>
          </a:p>
          <a:p>
            <a:pPr marL="914400" lvl="1" indent="-514350">
              <a:buFont typeface="+mj-lt"/>
              <a:buAutoNum type="arabicPeriod"/>
            </a:pPr>
            <a:r>
              <a:rPr lang="en-US" sz="2400" dirty="0"/>
              <a:t>Relay the call to rescue facilities (CG / Auxiliary / law enforcement / commercial salvors /others) in the area</a:t>
            </a:r>
          </a:p>
          <a:p>
            <a:pPr marL="914400" lvl="1" indent="-514350">
              <a:buFont typeface="+mj-lt"/>
              <a:buAutoNum type="arabicPeriod"/>
            </a:pPr>
            <a:r>
              <a:rPr lang="en-US" sz="2400" dirty="0"/>
              <a:t>Maintain comms with distressed vessel </a:t>
            </a:r>
          </a:p>
          <a:p>
            <a:pPr marL="914400" lvl="1" indent="-514350">
              <a:buFont typeface="+mj-lt"/>
              <a:buAutoNum type="arabicPeriod"/>
            </a:pPr>
            <a:r>
              <a:rPr lang="en-US" sz="2400" dirty="0"/>
              <a:t>Maintain control of comms until relieved</a:t>
            </a:r>
          </a:p>
          <a:p>
            <a:pPr marL="914400" lvl="1" indent="-514350">
              <a:buFont typeface="+mj-lt"/>
              <a:buAutoNum type="arabicPeriod"/>
            </a:pPr>
            <a:r>
              <a:rPr lang="en-US" sz="2400" dirty="0"/>
              <a:t>Other?</a:t>
            </a:r>
          </a:p>
        </p:txBody>
      </p:sp>
      <p:sp>
        <p:nvSpPr>
          <p:cNvPr id="4" name="Footer Placeholder 3">
            <a:extLst>
              <a:ext uri="{FF2B5EF4-FFF2-40B4-BE49-F238E27FC236}">
                <a16:creationId xmlns="" xmlns:a16="http://schemas.microsoft.com/office/drawing/2014/main" id="{B4FC6265-41FC-4B42-AC7F-8E493986AF28}"/>
              </a:ext>
            </a:extLst>
          </p:cNvPr>
          <p:cNvSpPr>
            <a:spLocks noGrp="1"/>
          </p:cNvSpPr>
          <p:nvPr>
            <p:ph type="ftr" sz="quarter" idx="3"/>
          </p:nvPr>
        </p:nvSpPr>
        <p:spPr/>
        <p:txBody>
          <a:bodyPr/>
          <a:lstStyle/>
          <a:p>
            <a:r>
              <a:rPr lang="en-US"/>
              <a:t>Response Directorate - Telecommunications Division</a:t>
            </a:r>
            <a:endParaRPr lang="en-US" dirty="0"/>
          </a:p>
        </p:txBody>
      </p:sp>
      <p:sp>
        <p:nvSpPr>
          <p:cNvPr id="5" name="Slide Number Placeholder 4">
            <a:extLst>
              <a:ext uri="{FF2B5EF4-FFF2-40B4-BE49-F238E27FC236}">
                <a16:creationId xmlns="" xmlns:a16="http://schemas.microsoft.com/office/drawing/2014/main" id="{1E2C047A-ECCA-4018-BEBB-ACA5DEC820D6}"/>
              </a:ext>
            </a:extLst>
          </p:cNvPr>
          <p:cNvSpPr>
            <a:spLocks noGrp="1"/>
          </p:cNvSpPr>
          <p:nvPr>
            <p:ph type="sldNum" sz="quarter" idx="4"/>
          </p:nvPr>
        </p:nvSpPr>
        <p:spPr/>
        <p:txBody>
          <a:bodyPr/>
          <a:lstStyle/>
          <a:p>
            <a:pPr algn="r"/>
            <a:fld id="{4FD1BBD8-8B60-4BF0-A64C-234AA9D11932}" type="slidenum">
              <a:rPr lang="en-US" smtClean="0"/>
              <a:pPr algn="r"/>
              <a:t>43</a:t>
            </a:fld>
            <a:endParaRPr lang="en-US" dirty="0"/>
          </a:p>
        </p:txBody>
      </p:sp>
    </p:spTree>
    <p:extLst>
      <p:ext uri="{BB962C8B-B14F-4D97-AF65-F5344CB8AC3E}">
        <p14:creationId xmlns:p14="http://schemas.microsoft.com/office/powerpoint/2010/main" val="176812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1"/>
          <p:cNvSpPr>
            <a:spLocks noGrp="1"/>
          </p:cNvSpPr>
          <p:nvPr>
            <p:ph type="title"/>
          </p:nvPr>
        </p:nvSpPr>
        <p:spPr>
          <a:xfrm>
            <a:off x="838200" y="136525"/>
            <a:ext cx="10515600" cy="1060704"/>
          </a:xfrm>
        </p:spPr>
        <p:txBody>
          <a:bodyPr>
            <a:normAutofit/>
          </a:bodyPr>
          <a:lstStyle/>
          <a:p>
            <a:pPr>
              <a:defRPr/>
            </a:pPr>
            <a:r>
              <a:rPr lang="en-US" altLang="en-US" dirty="0"/>
              <a:t>High Frequency (HF) Communications</a:t>
            </a:r>
          </a:p>
        </p:txBody>
      </p:sp>
      <p:sp>
        <p:nvSpPr>
          <p:cNvPr id="27650" name="Content Placeholder 2"/>
          <p:cNvSpPr>
            <a:spLocks noGrp="1"/>
          </p:cNvSpPr>
          <p:nvPr>
            <p:ph idx="1"/>
          </p:nvPr>
        </p:nvSpPr>
        <p:spPr>
          <a:xfrm>
            <a:off x="495759" y="1435430"/>
            <a:ext cx="11223207" cy="3995057"/>
          </a:xfrm>
        </p:spPr>
        <p:txBody>
          <a:bodyPr>
            <a:normAutofit/>
          </a:bodyPr>
          <a:lstStyle/>
          <a:p>
            <a:pPr marL="0" indent="0" eaLnBrk="1" hangingPunct="1">
              <a:buNone/>
              <a:defRPr/>
            </a:pPr>
            <a:r>
              <a:rPr lang="en-US" altLang="en-US" dirty="0">
                <a:ea typeface="ＭＳ Ｐゴシック" pitchFamily="34" charset="-128"/>
              </a:rPr>
              <a:t>HF serves as a platform for several missions</a:t>
            </a:r>
            <a:r>
              <a:rPr lang="en-US" altLang="en-US" sz="2800" dirty="0">
                <a:ea typeface="ＭＳ Ｐゴシック" pitchFamily="34" charset="-128"/>
              </a:rPr>
              <a:t>: </a:t>
            </a:r>
          </a:p>
          <a:p>
            <a:pPr lvl="1" eaLnBrk="1" hangingPunct="1">
              <a:defRPr/>
            </a:pPr>
            <a:r>
              <a:rPr lang="en-US" altLang="en-US" b="1" dirty="0">
                <a:ea typeface="ＭＳ Ｐゴシック" pitchFamily="34" charset="-128"/>
              </a:rPr>
              <a:t>HF Voice and Data Contingency Nets</a:t>
            </a:r>
          </a:p>
          <a:p>
            <a:pPr lvl="1" eaLnBrk="1" hangingPunct="1">
              <a:defRPr/>
            </a:pPr>
            <a:r>
              <a:rPr lang="en-US" altLang="en-US" b="1" dirty="0">
                <a:ea typeface="ＭＳ Ｐゴシック" pitchFamily="34" charset="-128"/>
              </a:rPr>
              <a:t>AUXMON</a:t>
            </a:r>
            <a:r>
              <a:rPr lang="en-US" altLang="en-US" dirty="0">
                <a:ea typeface="ＭＳ Ｐゴシック" pitchFamily="34" charset="-128"/>
              </a:rPr>
              <a:t> (Auxiliary </a:t>
            </a:r>
            <a:r>
              <a:rPr lang="en-US" altLang="en-US" b="1" i="1" dirty="0">
                <a:ea typeface="ＭＳ Ｐゴシック" pitchFamily="34" charset="-128"/>
              </a:rPr>
              <a:t>Monitoring</a:t>
            </a:r>
            <a:r>
              <a:rPr lang="en-US" altLang="en-US" dirty="0">
                <a:ea typeface="ＭＳ Ｐゴシック" pitchFamily="34" charset="-128"/>
              </a:rPr>
              <a:t> Mission) A quality control program for Coast Guard broadcasts</a:t>
            </a:r>
            <a:endParaRPr lang="en-US" altLang="en-US" sz="2400" b="1" dirty="0">
              <a:ea typeface="ＭＳ Ｐゴシック" pitchFamily="34" charset="-128"/>
            </a:endParaRPr>
          </a:p>
          <a:p>
            <a:pPr lvl="1" eaLnBrk="1" hangingPunct="1">
              <a:defRPr/>
            </a:pPr>
            <a:r>
              <a:rPr lang="en-US" altLang="en-US" b="1" dirty="0">
                <a:ea typeface="ＭＳ Ｐゴシック" pitchFamily="34" charset="-128"/>
              </a:rPr>
              <a:t>AUGCOM </a:t>
            </a:r>
            <a:r>
              <a:rPr lang="en-US" altLang="en-US" dirty="0">
                <a:ea typeface="ＭＳ Ｐゴシック" pitchFamily="34" charset="-128"/>
              </a:rPr>
              <a:t>Global Maritime Distress and Safety System (GMDSS) </a:t>
            </a:r>
            <a:r>
              <a:rPr lang="en-US" altLang="en-US" i="1" dirty="0">
                <a:ln w="0"/>
                <a:ea typeface="ＭＳ Ｐゴシック" pitchFamily="34" charset="-128"/>
              </a:rPr>
              <a:t>monitoring</a:t>
            </a:r>
            <a:r>
              <a:rPr lang="en-US" altLang="en-US" dirty="0">
                <a:ea typeface="ＭＳ Ｐゴシック" pitchFamily="34" charset="-128"/>
              </a:rPr>
              <a:t> for digital and SSB voice distress calls (replaces the old SSB voice distress calls) </a:t>
            </a:r>
            <a:endParaRPr lang="en-US" altLang="en-US" dirty="0">
              <a:solidFill>
                <a:srgbClr val="FF0000"/>
              </a:solidFill>
              <a:ea typeface="ＭＳ Ｐゴシック" pitchFamily="34" charset="-128"/>
            </a:endParaRPr>
          </a:p>
          <a:p>
            <a:pPr lvl="1" eaLnBrk="1" hangingPunct="1">
              <a:defRPr/>
            </a:pPr>
            <a:r>
              <a:rPr lang="en-US" altLang="en-US" b="1" dirty="0">
                <a:ea typeface="ＭＳ Ｐゴシック" pitchFamily="34" charset="-128"/>
              </a:rPr>
              <a:t>SHARES</a:t>
            </a:r>
            <a:r>
              <a:rPr lang="en-US" altLang="en-US" dirty="0">
                <a:ea typeface="ＭＳ Ｐゴシック" pitchFamily="34" charset="-128"/>
              </a:rPr>
              <a:t> – A  DHS administered radio program coordinating a voluntary network of government, industry, and disaster response agency HF radio stations used for emergency communications</a:t>
            </a:r>
          </a:p>
          <a:p>
            <a:pPr eaLnBrk="1" hangingPunct="1">
              <a:buFontTx/>
              <a:buNone/>
              <a:defRPr/>
            </a:pPr>
            <a:endParaRPr lang="en-US" altLang="en-US" sz="1600" dirty="0">
              <a:ea typeface="ＭＳ Ｐゴシック" pitchFamily="34" charset="-128"/>
            </a:endParaRPr>
          </a:p>
          <a:p>
            <a:pPr eaLnBrk="1" hangingPunct="1">
              <a:defRPr/>
            </a:pPr>
            <a:endParaRPr lang="en-US" altLang="en-US" sz="1600" dirty="0">
              <a:ea typeface="ＭＳ Ｐゴシック" pitchFamily="34" charset="-128"/>
            </a:endParaRPr>
          </a:p>
        </p:txBody>
      </p:sp>
      <p:sp>
        <p:nvSpPr>
          <p:cNvPr id="2" name="Footer Placeholder 1">
            <a:extLst>
              <a:ext uri="{FF2B5EF4-FFF2-40B4-BE49-F238E27FC236}">
                <a16:creationId xmlns="" xmlns:a16="http://schemas.microsoft.com/office/drawing/2014/main" id="{093C5A9F-E252-44FE-977F-ADF0611D155F}"/>
              </a:ext>
            </a:extLst>
          </p:cNvPr>
          <p:cNvSpPr>
            <a:spLocks noGrp="1"/>
          </p:cNvSpPr>
          <p:nvPr>
            <p:ph type="ftr" sz="quarter" idx="3"/>
          </p:nvPr>
        </p:nvSpPr>
        <p:spPr/>
        <p:txBody>
          <a:bodyPr/>
          <a:lstStyle/>
          <a:p>
            <a:r>
              <a:rPr lang="en-US"/>
              <a:t>Response Directorate - Telecommunications Division</a:t>
            </a:r>
            <a:endParaRPr lang="en-US" dirty="0"/>
          </a:p>
        </p:txBody>
      </p:sp>
      <p:sp>
        <p:nvSpPr>
          <p:cNvPr id="3" name="Slide Number Placeholder 2">
            <a:extLst>
              <a:ext uri="{FF2B5EF4-FFF2-40B4-BE49-F238E27FC236}">
                <a16:creationId xmlns="" xmlns:a16="http://schemas.microsoft.com/office/drawing/2014/main" id="{54038CC6-4064-42C9-AFE7-E6CB1D828A69}"/>
              </a:ext>
            </a:extLst>
          </p:cNvPr>
          <p:cNvSpPr>
            <a:spLocks noGrp="1"/>
          </p:cNvSpPr>
          <p:nvPr>
            <p:ph type="sldNum" sz="quarter" idx="4"/>
          </p:nvPr>
        </p:nvSpPr>
        <p:spPr/>
        <p:txBody>
          <a:bodyPr/>
          <a:lstStyle/>
          <a:p>
            <a:pPr algn="r"/>
            <a:fld id="{4FD1BBD8-8B60-4BF0-A64C-234AA9D11932}" type="slidenum">
              <a:rPr lang="en-US" smtClean="0"/>
              <a:pPr algn="r"/>
              <a:t>44</a:t>
            </a:fld>
            <a:endParaRPr lang="en-US" dirty="0"/>
          </a:p>
        </p:txBody>
      </p:sp>
    </p:spTree>
    <p:extLst>
      <p:ext uri="{BB962C8B-B14F-4D97-AF65-F5344CB8AC3E}">
        <p14:creationId xmlns:p14="http://schemas.microsoft.com/office/powerpoint/2010/main" val="608466822"/>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Title 1"/>
          <p:cNvSpPr>
            <a:spLocks noGrp="1"/>
          </p:cNvSpPr>
          <p:nvPr>
            <p:ph type="title"/>
          </p:nvPr>
        </p:nvSpPr>
        <p:spPr>
          <a:xfrm>
            <a:off x="609600" y="144465"/>
            <a:ext cx="10972800" cy="1060704"/>
          </a:xfrm>
        </p:spPr>
        <p:txBody>
          <a:bodyPr>
            <a:normAutofit/>
          </a:bodyPr>
          <a:lstStyle/>
          <a:p>
            <a:pPr eaLnBrk="1" hangingPunct="1">
              <a:defRPr/>
            </a:pPr>
            <a:r>
              <a:rPr lang="en-US" altLang="en-US" dirty="0"/>
              <a:t>HF Communications – Radio Facilities</a:t>
            </a:r>
          </a:p>
        </p:txBody>
      </p:sp>
      <p:sp>
        <p:nvSpPr>
          <p:cNvPr id="34818" name="Content Placeholder 2"/>
          <p:cNvSpPr>
            <a:spLocks noGrp="1"/>
          </p:cNvSpPr>
          <p:nvPr>
            <p:ph idx="1"/>
          </p:nvPr>
        </p:nvSpPr>
        <p:spPr>
          <a:xfrm>
            <a:off x="609599" y="1509899"/>
            <a:ext cx="10972800" cy="4371604"/>
          </a:xfrm>
        </p:spPr>
        <p:txBody>
          <a:bodyPr/>
          <a:lstStyle/>
          <a:p>
            <a:r>
              <a:rPr lang="en-US" altLang="en-US" dirty="0">
                <a:ea typeface="ＭＳ Ｐゴシック" pitchFamily="34" charset="-128"/>
              </a:rPr>
              <a:t>Maximum power output 1000 watts on HF radios</a:t>
            </a:r>
          </a:p>
          <a:p>
            <a:r>
              <a:rPr lang="en-US" altLang="en-US" dirty="0">
                <a:ea typeface="ＭＳ Ｐゴシック" pitchFamily="34" charset="-128"/>
              </a:rPr>
              <a:t>Usable for Auxiliary HF radio Nets</a:t>
            </a:r>
          </a:p>
          <a:p>
            <a:r>
              <a:rPr lang="en-US" altLang="en-US" dirty="0">
                <a:ea typeface="ＭＳ Ｐゴシック" pitchFamily="34" charset="-128"/>
              </a:rPr>
              <a:t>41 frequencies 2-23 MHz are available</a:t>
            </a:r>
          </a:p>
          <a:p>
            <a:r>
              <a:rPr lang="en-US" altLang="en-US" dirty="0">
                <a:ea typeface="ＭＳ Ｐゴシック" pitchFamily="34" charset="-128"/>
              </a:rPr>
              <a:t>Radios must be able to transmit outside of Amateur bands</a:t>
            </a:r>
          </a:p>
          <a:p>
            <a:r>
              <a:rPr lang="en-US" altLang="en-US" dirty="0">
                <a:ea typeface="ＭＳ Ｐゴシック" pitchFamily="34" charset="-128"/>
              </a:rPr>
              <a:t>Accommodates digital modes</a:t>
            </a:r>
          </a:p>
          <a:p>
            <a:r>
              <a:rPr lang="en-US" altLang="en-US" dirty="0">
                <a:ea typeface="ＭＳ Ｐゴシック" pitchFamily="34" charset="-128"/>
              </a:rPr>
              <a:t>Supports CG contingencies and SHARES</a:t>
            </a:r>
          </a:p>
          <a:p>
            <a:pPr marL="0" indent="0" eaLnBrk="1" hangingPunct="1">
              <a:buNone/>
            </a:pPr>
            <a:r>
              <a:rPr lang="en-US" altLang="en-US" sz="2800" dirty="0">
                <a:ea typeface="ＭＳ Ｐゴシック" pitchFamily="34" charset="-128"/>
              </a:rPr>
              <a:t>Radios must meet NTIA (National Telecommunications &amp; Information Administration) standards</a:t>
            </a:r>
          </a:p>
          <a:p>
            <a:pPr eaLnBrk="1" hangingPunct="1">
              <a:buFontTx/>
              <a:buNone/>
            </a:pPr>
            <a:endParaRPr lang="en-US" altLang="en-US" dirty="0">
              <a:ea typeface="ＭＳ Ｐゴシック" pitchFamily="34" charset="-128"/>
            </a:endParaRPr>
          </a:p>
          <a:p>
            <a:pPr eaLnBrk="1" hangingPunct="1"/>
            <a:endParaRPr lang="en-US" altLang="en-US" dirty="0">
              <a:ea typeface="ＭＳ Ｐゴシック" pitchFamily="34" charset="-128"/>
            </a:endParaRPr>
          </a:p>
        </p:txBody>
      </p:sp>
      <p:sp>
        <p:nvSpPr>
          <p:cNvPr id="2" name="Footer Placeholder 1">
            <a:extLst>
              <a:ext uri="{FF2B5EF4-FFF2-40B4-BE49-F238E27FC236}">
                <a16:creationId xmlns="" xmlns:a16="http://schemas.microsoft.com/office/drawing/2014/main" id="{08F4CCE6-6FF7-4A3D-B8F1-7E1107A8CDF4}"/>
              </a:ext>
            </a:extLst>
          </p:cNvPr>
          <p:cNvSpPr>
            <a:spLocks noGrp="1"/>
          </p:cNvSpPr>
          <p:nvPr>
            <p:ph type="ftr" sz="quarter" idx="3"/>
          </p:nvPr>
        </p:nvSpPr>
        <p:spPr/>
        <p:txBody>
          <a:bodyPr/>
          <a:lstStyle/>
          <a:p>
            <a:r>
              <a:rPr lang="en-US"/>
              <a:t>Response Directorate - Telecommunications Division</a:t>
            </a:r>
            <a:endParaRPr lang="en-US" dirty="0"/>
          </a:p>
        </p:txBody>
      </p:sp>
      <p:sp>
        <p:nvSpPr>
          <p:cNvPr id="3" name="Slide Number Placeholder 2">
            <a:extLst>
              <a:ext uri="{FF2B5EF4-FFF2-40B4-BE49-F238E27FC236}">
                <a16:creationId xmlns="" xmlns:a16="http://schemas.microsoft.com/office/drawing/2014/main" id="{71D5C0A3-5C06-47EC-BBF7-2F9CE97ABA85}"/>
              </a:ext>
            </a:extLst>
          </p:cNvPr>
          <p:cNvSpPr>
            <a:spLocks noGrp="1"/>
          </p:cNvSpPr>
          <p:nvPr>
            <p:ph type="sldNum" sz="quarter" idx="4"/>
          </p:nvPr>
        </p:nvSpPr>
        <p:spPr/>
        <p:txBody>
          <a:bodyPr/>
          <a:lstStyle/>
          <a:p>
            <a:pPr algn="r"/>
            <a:fld id="{4FD1BBD8-8B60-4BF0-A64C-234AA9D11932}" type="slidenum">
              <a:rPr lang="en-US" smtClean="0"/>
              <a:pPr algn="r"/>
              <a:t>45</a:t>
            </a:fld>
            <a:endParaRPr lang="en-US" dirty="0"/>
          </a:p>
        </p:txBody>
      </p:sp>
    </p:spTree>
    <p:extLst>
      <p:ext uri="{BB962C8B-B14F-4D97-AF65-F5344CB8AC3E}">
        <p14:creationId xmlns:p14="http://schemas.microsoft.com/office/powerpoint/2010/main" val="2237703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A28223-A01E-4A03-89DD-361EEB6D98DC}"/>
              </a:ext>
            </a:extLst>
          </p:cNvPr>
          <p:cNvSpPr>
            <a:spLocks noGrp="1"/>
          </p:cNvSpPr>
          <p:nvPr>
            <p:ph type="title"/>
          </p:nvPr>
        </p:nvSpPr>
        <p:spPr>
          <a:xfrm>
            <a:off x="838200" y="165100"/>
            <a:ext cx="10515600" cy="1060704"/>
          </a:xfrm>
        </p:spPr>
        <p:txBody>
          <a:bodyPr>
            <a:normAutofit/>
          </a:bodyPr>
          <a:lstStyle/>
          <a:p>
            <a:r>
              <a:rPr lang="en-US" dirty="0"/>
              <a:t>HF Contingency Nets</a:t>
            </a:r>
          </a:p>
        </p:txBody>
      </p:sp>
      <p:sp>
        <p:nvSpPr>
          <p:cNvPr id="3" name="Content Placeholder 2">
            <a:extLst>
              <a:ext uri="{FF2B5EF4-FFF2-40B4-BE49-F238E27FC236}">
                <a16:creationId xmlns="" xmlns:a16="http://schemas.microsoft.com/office/drawing/2014/main" id="{AA4CCC82-F005-484A-AC69-E0D39979E3FF}"/>
              </a:ext>
            </a:extLst>
          </p:cNvPr>
          <p:cNvSpPr>
            <a:spLocks noGrp="1"/>
          </p:cNvSpPr>
          <p:nvPr>
            <p:ph idx="1"/>
          </p:nvPr>
        </p:nvSpPr>
        <p:spPr>
          <a:xfrm>
            <a:off x="838200" y="1474751"/>
            <a:ext cx="10515600" cy="4351338"/>
          </a:xfrm>
        </p:spPr>
        <p:txBody>
          <a:bodyPr>
            <a:normAutofit fontScale="92500" lnSpcReduction="10000"/>
          </a:bodyPr>
          <a:lstStyle/>
          <a:p>
            <a:r>
              <a:rPr lang="en-US" dirty="0"/>
              <a:t>Many districts have established contingency nets of HF stations.</a:t>
            </a:r>
          </a:p>
          <a:p>
            <a:r>
              <a:rPr lang="en-US" dirty="0"/>
              <a:t>Contingency nets are requested by districts or regions and coordinated through BC-RTC for approval by DVC-RT in coordination with CG Communications Command (COMMCOM)</a:t>
            </a:r>
          </a:p>
          <a:p>
            <a:r>
              <a:rPr lang="en-US" dirty="0"/>
              <a:t>All nets provide contingency voice communications</a:t>
            </a:r>
          </a:p>
          <a:p>
            <a:r>
              <a:rPr lang="en-US" dirty="0"/>
              <a:t>Many nets have capability to send digital message traffic</a:t>
            </a:r>
          </a:p>
          <a:p>
            <a:r>
              <a:rPr lang="en-US" dirty="0"/>
              <a:t>Nets work closely with SHARES for regional operations</a:t>
            </a:r>
          </a:p>
          <a:p>
            <a:r>
              <a:rPr lang="en-US" dirty="0"/>
              <a:t>Most nets practice on a schedule</a:t>
            </a:r>
          </a:p>
          <a:p>
            <a:r>
              <a:rPr lang="en-US" dirty="0"/>
              <a:t>Net may be activated by DSO-CM on direction from the District or National Auxiliary chain, or from contingent commands.</a:t>
            </a:r>
          </a:p>
          <a:p>
            <a:endParaRPr lang="en-US" dirty="0"/>
          </a:p>
        </p:txBody>
      </p:sp>
      <p:sp>
        <p:nvSpPr>
          <p:cNvPr id="4" name="Footer Placeholder 3">
            <a:extLst>
              <a:ext uri="{FF2B5EF4-FFF2-40B4-BE49-F238E27FC236}">
                <a16:creationId xmlns="" xmlns:a16="http://schemas.microsoft.com/office/drawing/2014/main" id="{135CAA21-B4B5-4A07-A012-C0C9A4FE03CA}"/>
              </a:ext>
            </a:extLst>
          </p:cNvPr>
          <p:cNvSpPr>
            <a:spLocks noGrp="1"/>
          </p:cNvSpPr>
          <p:nvPr>
            <p:ph type="ftr" sz="quarter" idx="3"/>
          </p:nvPr>
        </p:nvSpPr>
        <p:spPr/>
        <p:txBody>
          <a:bodyPr/>
          <a:lstStyle/>
          <a:p>
            <a:r>
              <a:rPr lang="en-US"/>
              <a:t>Response Directorate - Telecommunications Division</a:t>
            </a:r>
            <a:endParaRPr lang="en-US" dirty="0"/>
          </a:p>
        </p:txBody>
      </p:sp>
      <p:sp>
        <p:nvSpPr>
          <p:cNvPr id="5" name="Slide Number Placeholder 4">
            <a:extLst>
              <a:ext uri="{FF2B5EF4-FFF2-40B4-BE49-F238E27FC236}">
                <a16:creationId xmlns="" xmlns:a16="http://schemas.microsoft.com/office/drawing/2014/main" id="{1A220E0C-4276-49EE-A8A4-EFF6FBA7C53B}"/>
              </a:ext>
            </a:extLst>
          </p:cNvPr>
          <p:cNvSpPr>
            <a:spLocks noGrp="1"/>
          </p:cNvSpPr>
          <p:nvPr>
            <p:ph type="sldNum" sz="quarter" idx="4"/>
          </p:nvPr>
        </p:nvSpPr>
        <p:spPr/>
        <p:txBody>
          <a:bodyPr/>
          <a:lstStyle/>
          <a:p>
            <a:pPr algn="r"/>
            <a:fld id="{4FD1BBD8-8B60-4BF0-A64C-234AA9D11932}" type="slidenum">
              <a:rPr lang="en-US" smtClean="0"/>
              <a:pPr algn="r"/>
              <a:t>46</a:t>
            </a:fld>
            <a:endParaRPr lang="en-US" dirty="0"/>
          </a:p>
        </p:txBody>
      </p:sp>
    </p:spTree>
    <p:extLst>
      <p:ext uri="{BB962C8B-B14F-4D97-AF65-F5344CB8AC3E}">
        <p14:creationId xmlns:p14="http://schemas.microsoft.com/office/powerpoint/2010/main" val="12695212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050"/>
            <a:ext cx="10515600" cy="1060704"/>
          </a:xfrm>
        </p:spPr>
        <p:txBody>
          <a:bodyPr>
            <a:normAutofit/>
          </a:bodyPr>
          <a:lstStyle/>
          <a:p>
            <a:pPr eaLnBrk="1" hangingPunct="1">
              <a:defRPr/>
            </a:pPr>
            <a:r>
              <a:rPr lang="en-US" dirty="0"/>
              <a:t>AUXMON</a:t>
            </a:r>
            <a:endParaRPr lang="en-US" strike="dblStrike" dirty="0"/>
          </a:p>
        </p:txBody>
      </p:sp>
      <p:sp>
        <p:nvSpPr>
          <p:cNvPr id="43010" name="Content Placeholder 2"/>
          <p:cNvSpPr>
            <a:spLocks noGrp="1"/>
          </p:cNvSpPr>
          <p:nvPr>
            <p:ph idx="1"/>
          </p:nvPr>
        </p:nvSpPr>
        <p:spPr>
          <a:xfrm>
            <a:off x="609600" y="1677986"/>
            <a:ext cx="10972800" cy="4678363"/>
          </a:xfrm>
        </p:spPr>
        <p:txBody>
          <a:bodyPr/>
          <a:lstStyle/>
          <a:p>
            <a:pPr eaLnBrk="1" hangingPunct="1"/>
            <a:r>
              <a:rPr lang="en-US" altLang="en-US" sz="2800" dirty="0">
                <a:ea typeface="ＭＳ Ｐゴシック" pitchFamily="34" charset="-128"/>
              </a:rPr>
              <a:t>AUXMON stations monitor CG broadcasts to mariners on stations located on the East Coast, Gulf Coast and Pacific Coast</a:t>
            </a:r>
          </a:p>
          <a:p>
            <a:pPr eaLnBrk="1" hangingPunct="1"/>
            <a:r>
              <a:rPr lang="en-US" altLang="en-US" sz="2800" dirty="0">
                <a:ea typeface="ＭＳ Ｐゴシック" pitchFamily="34" charset="-128"/>
              </a:rPr>
              <a:t>The Coast Guard broadcasts are by HF voice, digital, and FAX </a:t>
            </a:r>
          </a:p>
          <a:p>
            <a:pPr eaLnBrk="1" hangingPunct="1"/>
            <a:r>
              <a:rPr lang="en-US" altLang="en-US" sz="2800" dirty="0"/>
              <a:t>Members monitor and report any problems to Communications Command (</a:t>
            </a:r>
            <a:r>
              <a:rPr lang="en-US" altLang="en-US" sz="2800" dirty="0">
                <a:ea typeface="ＭＳ Ｐゴシック" pitchFamily="34" charset="-128"/>
              </a:rPr>
              <a:t>COMMCOM)</a:t>
            </a:r>
          </a:p>
          <a:p>
            <a:pPr eaLnBrk="1" hangingPunct="1">
              <a:defRPr/>
            </a:pPr>
            <a:r>
              <a:rPr lang="en-US" altLang="en-US" sz="2800" dirty="0"/>
              <a:t>HF radio equipment and special software is required to participate in the AUXMON program</a:t>
            </a:r>
          </a:p>
          <a:p>
            <a:pPr eaLnBrk="1" hangingPunct="1">
              <a:defRPr/>
            </a:pPr>
            <a:r>
              <a:rPr lang="en-US" altLang="en-US" sz="2800" dirty="0"/>
              <a:t>Additional AUXMON members are needed</a:t>
            </a:r>
          </a:p>
          <a:p>
            <a:pPr eaLnBrk="1" hangingPunct="1">
              <a:defRPr/>
            </a:pPr>
            <a:r>
              <a:rPr lang="en-US" altLang="en-US" sz="2800" dirty="0"/>
              <a:t>For application, please see:  </a:t>
            </a:r>
            <a:r>
              <a:rPr lang="en-US" altLang="en-US" sz="2400" b="1" dirty="0">
                <a:hlinkClick r:id="rId3"/>
              </a:rPr>
              <a:t>http://rdept.cgaux.org/documents/Comms/AUXMONApplicationrs.pdf</a:t>
            </a:r>
            <a:endParaRPr lang="en-US" altLang="en-US" sz="2400" b="1" dirty="0"/>
          </a:p>
          <a:p>
            <a:pPr eaLnBrk="1" hangingPunct="1">
              <a:defRPr/>
            </a:pPr>
            <a:endParaRPr lang="en-US" altLang="en-US" sz="1400" dirty="0"/>
          </a:p>
          <a:p>
            <a:pPr eaLnBrk="1" hangingPunct="1">
              <a:defRPr/>
            </a:pPr>
            <a:endParaRPr lang="en-US" altLang="en-US" sz="1000" dirty="0"/>
          </a:p>
          <a:p>
            <a:pPr eaLnBrk="1" hangingPunct="1"/>
            <a:endParaRPr lang="en-US" altLang="en-US" dirty="0">
              <a:solidFill>
                <a:srgbClr val="00B050"/>
              </a:solidFill>
            </a:endParaRPr>
          </a:p>
          <a:p>
            <a:pPr eaLnBrk="1" hangingPunct="1"/>
            <a:endParaRPr lang="en-US" altLang="en-US" dirty="0">
              <a:ea typeface="ＭＳ Ｐゴシック" pitchFamily="34" charset="-128"/>
            </a:endParaRPr>
          </a:p>
        </p:txBody>
      </p:sp>
      <p:sp>
        <p:nvSpPr>
          <p:cNvPr id="3" name="Footer Placeholder 2">
            <a:extLst>
              <a:ext uri="{FF2B5EF4-FFF2-40B4-BE49-F238E27FC236}">
                <a16:creationId xmlns="" xmlns:a16="http://schemas.microsoft.com/office/drawing/2014/main" id="{C508C456-979B-470E-8E83-CDA96BC8EA7B}"/>
              </a:ext>
            </a:extLst>
          </p:cNvPr>
          <p:cNvSpPr>
            <a:spLocks noGrp="1"/>
          </p:cNvSpPr>
          <p:nvPr>
            <p:ph type="ftr" sz="quarter" idx="3"/>
          </p:nvPr>
        </p:nvSpPr>
        <p:spPr/>
        <p:txBody>
          <a:bodyPr/>
          <a:lstStyle/>
          <a:p>
            <a:r>
              <a:rPr lang="en-US"/>
              <a:t>Response Directorate - Telecommunications Division</a:t>
            </a:r>
            <a:endParaRPr lang="en-US" dirty="0"/>
          </a:p>
        </p:txBody>
      </p:sp>
      <p:sp>
        <p:nvSpPr>
          <p:cNvPr id="4" name="Slide Number Placeholder 3">
            <a:extLst>
              <a:ext uri="{FF2B5EF4-FFF2-40B4-BE49-F238E27FC236}">
                <a16:creationId xmlns="" xmlns:a16="http://schemas.microsoft.com/office/drawing/2014/main" id="{C95C83BE-F6A2-490C-8536-936B0800DB4F}"/>
              </a:ext>
            </a:extLst>
          </p:cNvPr>
          <p:cNvSpPr>
            <a:spLocks noGrp="1"/>
          </p:cNvSpPr>
          <p:nvPr>
            <p:ph type="sldNum" sz="quarter" idx="4"/>
          </p:nvPr>
        </p:nvSpPr>
        <p:spPr/>
        <p:txBody>
          <a:bodyPr/>
          <a:lstStyle/>
          <a:p>
            <a:pPr algn="r"/>
            <a:fld id="{4FD1BBD8-8B60-4BF0-A64C-234AA9D11932}" type="slidenum">
              <a:rPr lang="en-US" smtClean="0"/>
              <a:pPr algn="r"/>
              <a:t>47</a:t>
            </a:fld>
            <a:endParaRPr lang="en-US" dirty="0"/>
          </a:p>
        </p:txBody>
      </p:sp>
    </p:spTree>
    <p:extLst>
      <p:ext uri="{BB962C8B-B14F-4D97-AF65-F5344CB8AC3E}">
        <p14:creationId xmlns:p14="http://schemas.microsoft.com/office/powerpoint/2010/main" val="34816930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itle 1"/>
          <p:cNvSpPr>
            <a:spLocks noGrp="1"/>
          </p:cNvSpPr>
          <p:nvPr>
            <p:ph type="title"/>
          </p:nvPr>
        </p:nvSpPr>
        <p:spPr>
          <a:xfrm>
            <a:off x="609600" y="163516"/>
            <a:ext cx="10972800" cy="1055687"/>
          </a:xfrm>
        </p:spPr>
        <p:txBody>
          <a:bodyPr>
            <a:normAutofit/>
          </a:bodyPr>
          <a:lstStyle/>
          <a:p>
            <a:pPr eaLnBrk="1" hangingPunct="1">
              <a:defRPr/>
            </a:pPr>
            <a:r>
              <a:rPr lang="en-US" altLang="en-US" dirty="0"/>
              <a:t>AUGCOM MISSION</a:t>
            </a:r>
          </a:p>
        </p:txBody>
      </p:sp>
      <p:sp>
        <p:nvSpPr>
          <p:cNvPr id="49154" name="Content Placeholder 2"/>
          <p:cNvSpPr>
            <a:spLocks noGrp="1"/>
          </p:cNvSpPr>
          <p:nvPr>
            <p:ph idx="1"/>
          </p:nvPr>
        </p:nvSpPr>
        <p:spPr>
          <a:xfrm>
            <a:off x="711200" y="1371600"/>
            <a:ext cx="10871200" cy="4724400"/>
          </a:xfrm>
        </p:spPr>
        <p:txBody>
          <a:bodyPr/>
          <a:lstStyle/>
          <a:p>
            <a:pPr eaLnBrk="1" hangingPunct="1"/>
            <a:r>
              <a:rPr lang="en-US" altLang="en-US" sz="2400" dirty="0">
                <a:ea typeface="ＭＳ Ｐゴシック" pitchFamily="34" charset="-128"/>
              </a:rPr>
              <a:t>Directly supports the CG COMMCOM, Sectors and other CG Commands</a:t>
            </a:r>
          </a:p>
          <a:p>
            <a:pPr eaLnBrk="1" hangingPunct="1"/>
            <a:r>
              <a:rPr lang="en-US" altLang="en-US" sz="2400" dirty="0">
                <a:ea typeface="ＭＳ Ｐゴシック" pitchFamily="34" charset="-128"/>
              </a:rPr>
              <a:t>Provide active and passive monitoring of HF voice and DSC message traffic when potential outages of Coast Guard COMSTAs could occur. </a:t>
            </a:r>
          </a:p>
          <a:p>
            <a:pPr eaLnBrk="1" hangingPunct="1"/>
            <a:r>
              <a:rPr lang="en-US" altLang="en-US" sz="2400" dirty="0">
                <a:ea typeface="ＭＳ Ｐゴシック" pitchFamily="34" charset="-128"/>
              </a:rPr>
              <a:t>Aids response to GMDSS HF maritime services for sea area A-2</a:t>
            </a:r>
          </a:p>
          <a:p>
            <a:pPr eaLnBrk="1" hangingPunct="1"/>
            <a:r>
              <a:rPr lang="en-US" altLang="en-US" sz="2400" dirty="0">
                <a:ea typeface="ＭＳ Ｐゴシック" pitchFamily="34" charset="-128"/>
              </a:rPr>
              <a:t>Participants are a select group of qualified Auxiliary HF facilities and designated as </a:t>
            </a:r>
            <a:r>
              <a:rPr lang="en-US" sz="2400" baseline="0" dirty="0"/>
              <a:t>Communications Augmentation Station (</a:t>
            </a:r>
            <a:r>
              <a:rPr lang="en-US" altLang="en-US" sz="2400" dirty="0">
                <a:ea typeface="ＭＳ Ｐゴシック" pitchFamily="34" charset="-128"/>
              </a:rPr>
              <a:t>AUGCOMSTA)  </a:t>
            </a:r>
          </a:p>
          <a:p>
            <a:r>
              <a:rPr lang="en-US" sz="2400" dirty="0"/>
              <a:t>Requires marine sideband equipment and software to monitor DSC messages.</a:t>
            </a:r>
          </a:p>
          <a:p>
            <a:r>
              <a:rPr lang="en-US" sz="2400" dirty="0"/>
              <a:t>Activated on specific orders from COMMCOM through National Telecomm Staff</a:t>
            </a:r>
          </a:p>
          <a:p>
            <a:pPr eaLnBrk="1" hangingPunct="1"/>
            <a:endParaRPr lang="en-US" altLang="en-US" sz="2800" dirty="0">
              <a:ea typeface="ＭＳ Ｐゴシック" pitchFamily="34" charset="-128"/>
            </a:endParaRPr>
          </a:p>
        </p:txBody>
      </p:sp>
      <p:sp>
        <p:nvSpPr>
          <p:cNvPr id="2" name="Footer Placeholder 1">
            <a:extLst>
              <a:ext uri="{FF2B5EF4-FFF2-40B4-BE49-F238E27FC236}">
                <a16:creationId xmlns="" xmlns:a16="http://schemas.microsoft.com/office/drawing/2014/main" id="{476F3D27-A994-4161-A370-AD8003D8322D}"/>
              </a:ext>
            </a:extLst>
          </p:cNvPr>
          <p:cNvSpPr>
            <a:spLocks noGrp="1"/>
          </p:cNvSpPr>
          <p:nvPr>
            <p:ph type="ftr" sz="quarter" idx="3"/>
          </p:nvPr>
        </p:nvSpPr>
        <p:spPr/>
        <p:txBody>
          <a:bodyPr/>
          <a:lstStyle/>
          <a:p>
            <a:r>
              <a:rPr lang="en-US"/>
              <a:t>Response Directorate - Telecommunications Division</a:t>
            </a:r>
            <a:endParaRPr lang="en-US" dirty="0"/>
          </a:p>
        </p:txBody>
      </p:sp>
      <p:sp>
        <p:nvSpPr>
          <p:cNvPr id="3" name="Slide Number Placeholder 2">
            <a:extLst>
              <a:ext uri="{FF2B5EF4-FFF2-40B4-BE49-F238E27FC236}">
                <a16:creationId xmlns="" xmlns:a16="http://schemas.microsoft.com/office/drawing/2014/main" id="{77A89C9F-B308-43C4-839B-F3E3A06BE0A2}"/>
              </a:ext>
            </a:extLst>
          </p:cNvPr>
          <p:cNvSpPr>
            <a:spLocks noGrp="1"/>
          </p:cNvSpPr>
          <p:nvPr>
            <p:ph type="sldNum" sz="quarter" idx="4"/>
          </p:nvPr>
        </p:nvSpPr>
        <p:spPr/>
        <p:txBody>
          <a:bodyPr/>
          <a:lstStyle/>
          <a:p>
            <a:pPr algn="r"/>
            <a:fld id="{4FD1BBD8-8B60-4BF0-A64C-234AA9D11932}" type="slidenum">
              <a:rPr lang="en-US" smtClean="0"/>
              <a:pPr algn="r"/>
              <a:t>48</a:t>
            </a:fld>
            <a:endParaRPr lang="en-US" dirty="0"/>
          </a:p>
        </p:txBody>
      </p:sp>
    </p:spTree>
    <p:extLst>
      <p:ext uri="{BB962C8B-B14F-4D97-AF65-F5344CB8AC3E}">
        <p14:creationId xmlns:p14="http://schemas.microsoft.com/office/powerpoint/2010/main" val="1189384839"/>
      </p:ext>
    </p:extLst>
  </p:cSld>
  <p:clrMapOvr>
    <a:masterClrMapping/>
  </p:clrMapOvr>
  <p:transition spd="slow">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itle 1"/>
          <p:cNvSpPr>
            <a:spLocks noGrp="1"/>
          </p:cNvSpPr>
          <p:nvPr>
            <p:ph type="title"/>
          </p:nvPr>
        </p:nvSpPr>
        <p:spPr>
          <a:xfrm>
            <a:off x="609600" y="163516"/>
            <a:ext cx="10972800" cy="1055687"/>
          </a:xfrm>
        </p:spPr>
        <p:txBody>
          <a:bodyPr>
            <a:normAutofit/>
          </a:bodyPr>
          <a:lstStyle/>
          <a:p>
            <a:pPr eaLnBrk="1" hangingPunct="1">
              <a:defRPr/>
            </a:pPr>
            <a:r>
              <a:rPr lang="en-US" altLang="en-US" dirty="0"/>
              <a:t>SHARES (Shared Resources)</a:t>
            </a:r>
          </a:p>
        </p:txBody>
      </p:sp>
      <p:sp>
        <p:nvSpPr>
          <p:cNvPr id="3" name="Content Placeholder 2"/>
          <p:cNvSpPr>
            <a:spLocks noGrp="1"/>
          </p:cNvSpPr>
          <p:nvPr>
            <p:ph idx="1"/>
          </p:nvPr>
        </p:nvSpPr>
        <p:spPr>
          <a:xfrm>
            <a:off x="609600" y="1447803"/>
            <a:ext cx="11176000" cy="4797425"/>
          </a:xfrm>
        </p:spPr>
        <p:txBody>
          <a:bodyPr/>
          <a:lstStyle/>
          <a:p>
            <a:pPr eaLnBrk="1" hangingPunct="1">
              <a:defRPr/>
            </a:pPr>
            <a:r>
              <a:rPr lang="en-US" sz="2800" dirty="0"/>
              <a:t>Administered by Department of Homeland Security (DHS)</a:t>
            </a:r>
          </a:p>
          <a:p>
            <a:pPr eaLnBrk="1" hangingPunct="1">
              <a:defRPr/>
            </a:pPr>
            <a:r>
              <a:rPr lang="en-US" sz="2800" dirty="0"/>
              <a:t>This program provides the Federal emergency response community with a single interagency emergency message handling and frequency spectrum management system </a:t>
            </a:r>
          </a:p>
          <a:p>
            <a:pPr eaLnBrk="1" hangingPunct="1">
              <a:defRPr/>
            </a:pPr>
            <a:r>
              <a:rPr lang="en-US" sz="2800" dirty="0"/>
              <a:t>SHARES promotes interoperability between </a:t>
            </a:r>
            <a:r>
              <a:rPr lang="en-US" sz="2800" u="sng" dirty="0"/>
              <a:t>HF</a:t>
            </a:r>
            <a:r>
              <a:rPr lang="en-US" sz="2800" dirty="0"/>
              <a:t> radio systems used by Federal departments and agencies and monitors applicable regulatory, procedural, and technical issues </a:t>
            </a:r>
          </a:p>
          <a:p>
            <a:pPr eaLnBrk="1" hangingPunct="1">
              <a:defRPr/>
            </a:pPr>
            <a:r>
              <a:rPr lang="en-US" sz="2800" dirty="0"/>
              <a:t>Auxiliary stations may be part of the SHARES network.  Check the information on the </a:t>
            </a:r>
            <a:r>
              <a:rPr lang="en-US" sz="2800" dirty="0">
                <a:hlinkClick r:id="rId3"/>
              </a:rPr>
              <a:t>Telecommunications National Web site</a:t>
            </a:r>
            <a:endParaRPr lang="en-US" sz="2800" dirty="0"/>
          </a:p>
          <a:p>
            <a:pPr marL="0" indent="0" eaLnBrk="1" hangingPunct="1">
              <a:buFontTx/>
              <a:buNone/>
              <a:defRPr/>
            </a:pPr>
            <a:endParaRPr lang="en-US" sz="1800" dirty="0"/>
          </a:p>
        </p:txBody>
      </p:sp>
      <p:sp>
        <p:nvSpPr>
          <p:cNvPr id="2" name="Footer Placeholder 1">
            <a:extLst>
              <a:ext uri="{FF2B5EF4-FFF2-40B4-BE49-F238E27FC236}">
                <a16:creationId xmlns="" xmlns:a16="http://schemas.microsoft.com/office/drawing/2014/main" id="{6C569A9F-47EE-4862-ABAB-E1751E1176B5}"/>
              </a:ext>
            </a:extLst>
          </p:cNvPr>
          <p:cNvSpPr>
            <a:spLocks noGrp="1"/>
          </p:cNvSpPr>
          <p:nvPr>
            <p:ph type="ftr" sz="quarter" idx="3"/>
          </p:nvPr>
        </p:nvSpPr>
        <p:spPr/>
        <p:txBody>
          <a:bodyPr/>
          <a:lstStyle/>
          <a:p>
            <a:r>
              <a:rPr lang="en-US"/>
              <a:t>Response Directorate - Telecommunications Division</a:t>
            </a:r>
            <a:endParaRPr lang="en-US" dirty="0"/>
          </a:p>
        </p:txBody>
      </p:sp>
      <p:sp>
        <p:nvSpPr>
          <p:cNvPr id="4" name="Slide Number Placeholder 3">
            <a:extLst>
              <a:ext uri="{FF2B5EF4-FFF2-40B4-BE49-F238E27FC236}">
                <a16:creationId xmlns="" xmlns:a16="http://schemas.microsoft.com/office/drawing/2014/main" id="{38E8BF59-4A4F-4CBF-92F8-014EAA694DD7}"/>
              </a:ext>
            </a:extLst>
          </p:cNvPr>
          <p:cNvSpPr>
            <a:spLocks noGrp="1"/>
          </p:cNvSpPr>
          <p:nvPr>
            <p:ph type="sldNum" sz="quarter" idx="4"/>
          </p:nvPr>
        </p:nvSpPr>
        <p:spPr/>
        <p:txBody>
          <a:bodyPr/>
          <a:lstStyle/>
          <a:p>
            <a:pPr algn="r"/>
            <a:fld id="{4FD1BBD8-8B60-4BF0-A64C-234AA9D11932}" type="slidenum">
              <a:rPr lang="en-US" smtClean="0"/>
              <a:pPr algn="r"/>
              <a:t>49</a:t>
            </a:fld>
            <a:endParaRPr lang="en-US" dirty="0"/>
          </a:p>
        </p:txBody>
      </p:sp>
    </p:spTree>
    <p:extLst>
      <p:ext uri="{BB962C8B-B14F-4D97-AF65-F5344CB8AC3E}">
        <p14:creationId xmlns:p14="http://schemas.microsoft.com/office/powerpoint/2010/main" val="704020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normAutofit/>
          </a:bodyPr>
          <a:lstStyle/>
          <a:p>
            <a:pPr eaLnBrk="1" hangingPunct="1">
              <a:defRPr/>
            </a:pPr>
            <a:r>
              <a:rPr lang="en-US" altLang="en-US" dirty="0"/>
              <a:t>Ground Rules</a:t>
            </a:r>
          </a:p>
        </p:txBody>
      </p:sp>
      <p:sp>
        <p:nvSpPr>
          <p:cNvPr id="19458" name="Rectangle 3"/>
          <p:cNvSpPr>
            <a:spLocks noGrp="1" noChangeArrowheads="1"/>
          </p:cNvSpPr>
          <p:nvPr>
            <p:ph idx="1"/>
          </p:nvPr>
        </p:nvSpPr>
        <p:spPr>
          <a:xfrm>
            <a:off x="609600" y="1600201"/>
            <a:ext cx="11277600" cy="4525963"/>
          </a:xfrm>
        </p:spPr>
        <p:txBody>
          <a:bodyPr/>
          <a:lstStyle/>
          <a:p>
            <a:pPr marL="0" indent="0" eaLnBrk="1" hangingPunct="1">
              <a:buNone/>
            </a:pPr>
            <a:r>
              <a:rPr lang="en-US" altLang="en-US" dirty="0">
                <a:ea typeface="ＭＳ Ｐゴシック" pitchFamily="34" charset="-128"/>
              </a:rPr>
              <a:t>This workshop is interactive, and should not be a Lecture</a:t>
            </a:r>
          </a:p>
          <a:p>
            <a:pPr marL="990600" lvl="1" indent="-533400" eaLnBrk="1" hangingPunct="1">
              <a:buFontTx/>
              <a:buBlip>
                <a:blip r:embed="rId3"/>
              </a:buBlip>
            </a:pPr>
            <a:r>
              <a:rPr lang="en-US" altLang="en-US" dirty="0">
                <a:ea typeface="ＭＳ Ｐゴシック" pitchFamily="34" charset="-128"/>
              </a:rPr>
              <a:t>Ask Questions</a:t>
            </a:r>
          </a:p>
          <a:p>
            <a:pPr marL="990600" lvl="1" indent="-533400" eaLnBrk="1" hangingPunct="1">
              <a:buFontTx/>
              <a:buBlip>
                <a:blip r:embed="rId3"/>
              </a:buBlip>
            </a:pPr>
            <a:r>
              <a:rPr lang="en-US" altLang="en-US" dirty="0">
                <a:ea typeface="ＭＳ Ｐゴシック" pitchFamily="34" charset="-128"/>
              </a:rPr>
              <a:t>Answer Questions</a:t>
            </a:r>
          </a:p>
          <a:p>
            <a:pPr marL="990600" lvl="1" indent="-533400" eaLnBrk="1" hangingPunct="1">
              <a:buFontTx/>
              <a:buBlip>
                <a:blip r:embed="rId3"/>
              </a:buBlip>
            </a:pPr>
            <a:r>
              <a:rPr lang="en-US" altLang="en-US" dirty="0">
                <a:ea typeface="ＭＳ Ｐゴシック" pitchFamily="34" charset="-128"/>
              </a:rPr>
              <a:t>Share Experiences</a:t>
            </a:r>
          </a:p>
          <a:p>
            <a:pPr marL="990600" lvl="1" indent="-533400" eaLnBrk="1" hangingPunct="1">
              <a:buFontTx/>
              <a:buBlip>
                <a:blip r:embed="rId3"/>
              </a:buBlip>
            </a:pPr>
            <a:r>
              <a:rPr lang="en-US" altLang="en-US" dirty="0">
                <a:ea typeface="ＭＳ Ｐゴシック" pitchFamily="34" charset="-128"/>
              </a:rPr>
              <a:t>Share Insights</a:t>
            </a:r>
          </a:p>
          <a:p>
            <a:pPr marL="990600" lvl="1" indent="-533400" eaLnBrk="1" hangingPunct="1">
              <a:buFontTx/>
              <a:buBlip>
                <a:blip r:embed="rId3"/>
              </a:buBlip>
            </a:pPr>
            <a:r>
              <a:rPr lang="en-US" altLang="en-US" dirty="0">
                <a:ea typeface="ＭＳ Ｐゴシック" pitchFamily="34" charset="-128"/>
              </a:rPr>
              <a:t>A summary of opinions and feedback should be passed up the Chain of Leadership/Management.</a:t>
            </a:r>
          </a:p>
          <a:p>
            <a:pPr marL="457200" lvl="1" indent="0" eaLnBrk="1" hangingPunct="1">
              <a:buNone/>
            </a:pPr>
            <a:endParaRPr lang="en-US" altLang="en-US" sz="800" dirty="0">
              <a:ea typeface="ＭＳ Ｐゴシック" pitchFamily="34" charset="-128"/>
            </a:endParaRPr>
          </a:p>
          <a:p>
            <a:pPr marL="0" indent="0" eaLnBrk="1" hangingPunct="1">
              <a:buNone/>
            </a:pPr>
            <a:r>
              <a:rPr lang="en-US" altLang="en-US" dirty="0">
                <a:ea typeface="ＭＳ Ｐゴシック" pitchFamily="34" charset="-128"/>
              </a:rPr>
              <a:t>	</a:t>
            </a:r>
            <a:r>
              <a:rPr lang="en-US" altLang="en-US" b="1" dirty="0">
                <a:solidFill>
                  <a:srgbClr val="00B0F0"/>
                </a:solidFill>
                <a:ea typeface="ＭＳ Ｐゴシック" pitchFamily="34" charset="-128"/>
              </a:rPr>
              <a:t>	Participate - Participate - Participate</a:t>
            </a:r>
          </a:p>
          <a:p>
            <a:pPr marL="609600" indent="-609600" eaLnBrk="1" hangingPunct="1"/>
            <a:endParaRPr lang="en-US" altLang="en-US" dirty="0">
              <a:ea typeface="ＭＳ Ｐゴシック" pitchFamily="34" charset="-128"/>
            </a:endParaRPr>
          </a:p>
        </p:txBody>
      </p:sp>
      <p:sp>
        <p:nvSpPr>
          <p:cNvPr id="2" name="Footer Placeholder 1">
            <a:extLst>
              <a:ext uri="{FF2B5EF4-FFF2-40B4-BE49-F238E27FC236}">
                <a16:creationId xmlns="" xmlns:a16="http://schemas.microsoft.com/office/drawing/2014/main" id="{E2394158-BC47-4C2A-825A-DC3A24D78A0B}"/>
              </a:ext>
            </a:extLst>
          </p:cNvPr>
          <p:cNvSpPr>
            <a:spLocks noGrp="1"/>
          </p:cNvSpPr>
          <p:nvPr>
            <p:ph type="ftr" sz="quarter" idx="3"/>
          </p:nvPr>
        </p:nvSpPr>
        <p:spPr/>
        <p:txBody>
          <a:bodyPr/>
          <a:lstStyle/>
          <a:p>
            <a:r>
              <a:rPr lang="en-US"/>
              <a:t>Response Directorate - Telecommunications Division</a:t>
            </a:r>
            <a:endParaRPr lang="en-US" dirty="0"/>
          </a:p>
        </p:txBody>
      </p:sp>
      <p:sp>
        <p:nvSpPr>
          <p:cNvPr id="3" name="Slide Number Placeholder 2">
            <a:extLst>
              <a:ext uri="{FF2B5EF4-FFF2-40B4-BE49-F238E27FC236}">
                <a16:creationId xmlns="" xmlns:a16="http://schemas.microsoft.com/office/drawing/2014/main" id="{C21B22EE-A5AF-4E5A-B9D6-8E5DCD045932}"/>
              </a:ext>
            </a:extLst>
          </p:cNvPr>
          <p:cNvSpPr>
            <a:spLocks noGrp="1"/>
          </p:cNvSpPr>
          <p:nvPr>
            <p:ph type="sldNum" sz="quarter" idx="4"/>
          </p:nvPr>
        </p:nvSpPr>
        <p:spPr/>
        <p:txBody>
          <a:bodyPr/>
          <a:lstStyle/>
          <a:p>
            <a:pPr algn="r"/>
            <a:fld id="{4FD1BBD8-8B60-4BF0-A64C-234AA9D11932}" type="slidenum">
              <a:rPr lang="en-US" smtClean="0"/>
              <a:pPr algn="r"/>
              <a:t>5</a:t>
            </a:fld>
            <a:endParaRPr lang="en-US" dirty="0"/>
          </a:p>
        </p:txBody>
      </p:sp>
    </p:spTree>
    <p:extLst>
      <p:ext uri="{BB962C8B-B14F-4D97-AF65-F5344CB8AC3E}">
        <p14:creationId xmlns:p14="http://schemas.microsoft.com/office/powerpoint/2010/main" val="38772016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40E3CF-90DE-4907-B167-0AC638413087}"/>
              </a:ext>
            </a:extLst>
          </p:cNvPr>
          <p:cNvSpPr>
            <a:spLocks noGrp="1"/>
          </p:cNvSpPr>
          <p:nvPr>
            <p:ph type="title"/>
          </p:nvPr>
        </p:nvSpPr>
        <p:spPr>
          <a:xfrm>
            <a:off x="838200" y="165100"/>
            <a:ext cx="10515600" cy="1060704"/>
          </a:xfrm>
        </p:spPr>
        <p:txBody>
          <a:bodyPr>
            <a:normAutofit/>
          </a:bodyPr>
          <a:lstStyle/>
          <a:p>
            <a:r>
              <a:rPr lang="en-US" dirty="0"/>
              <a:t>Rescue 21 Contingency Support</a:t>
            </a:r>
          </a:p>
        </p:txBody>
      </p:sp>
      <p:sp>
        <p:nvSpPr>
          <p:cNvPr id="3" name="Content Placeholder 2">
            <a:extLst>
              <a:ext uri="{FF2B5EF4-FFF2-40B4-BE49-F238E27FC236}">
                <a16:creationId xmlns="" xmlns:a16="http://schemas.microsoft.com/office/drawing/2014/main" id="{8987985A-A6C7-4182-8B2E-50A1FA00B4A8}"/>
              </a:ext>
            </a:extLst>
          </p:cNvPr>
          <p:cNvSpPr>
            <a:spLocks noGrp="1"/>
          </p:cNvSpPr>
          <p:nvPr>
            <p:ph idx="1"/>
          </p:nvPr>
        </p:nvSpPr>
        <p:spPr/>
        <p:txBody>
          <a:bodyPr>
            <a:normAutofit/>
          </a:bodyPr>
          <a:lstStyle/>
          <a:p>
            <a:r>
              <a:rPr lang="en-US" dirty="0"/>
              <a:t>Rescue 21 is the computer-based search and rescue and command and control system used by the Coast Guard active-duty stations</a:t>
            </a:r>
          </a:p>
          <a:p>
            <a:r>
              <a:rPr lang="en-US" dirty="0"/>
              <a:t>Rescue 21 is highly reliable but may suffer outages if the remote facilities are damaged or out of service </a:t>
            </a:r>
          </a:p>
          <a:p>
            <a:r>
              <a:rPr lang="en-US" dirty="0"/>
              <a:t>The Auxiliary has partnered with Coast Guard commands to provide contingency coverage for Rescue 21 outages (varies by district and sector)</a:t>
            </a:r>
          </a:p>
        </p:txBody>
      </p:sp>
      <p:sp>
        <p:nvSpPr>
          <p:cNvPr id="4" name="Footer Placeholder 3">
            <a:extLst>
              <a:ext uri="{FF2B5EF4-FFF2-40B4-BE49-F238E27FC236}">
                <a16:creationId xmlns="" xmlns:a16="http://schemas.microsoft.com/office/drawing/2014/main" id="{F74BBDBB-C59B-48BF-AE6D-3468AEB4FB44}"/>
              </a:ext>
            </a:extLst>
          </p:cNvPr>
          <p:cNvSpPr>
            <a:spLocks noGrp="1"/>
          </p:cNvSpPr>
          <p:nvPr>
            <p:ph type="ftr" sz="quarter" idx="3"/>
          </p:nvPr>
        </p:nvSpPr>
        <p:spPr/>
        <p:txBody>
          <a:bodyPr/>
          <a:lstStyle/>
          <a:p>
            <a:r>
              <a:rPr lang="en-US"/>
              <a:t>Response Directorate - Telecommunications Division</a:t>
            </a:r>
            <a:endParaRPr lang="en-US" dirty="0"/>
          </a:p>
        </p:txBody>
      </p:sp>
      <p:sp>
        <p:nvSpPr>
          <p:cNvPr id="5" name="Slide Number Placeholder 4">
            <a:extLst>
              <a:ext uri="{FF2B5EF4-FFF2-40B4-BE49-F238E27FC236}">
                <a16:creationId xmlns="" xmlns:a16="http://schemas.microsoft.com/office/drawing/2014/main" id="{299F6BEC-FB21-4DE4-98E3-2BC0F4A6269E}"/>
              </a:ext>
            </a:extLst>
          </p:cNvPr>
          <p:cNvSpPr>
            <a:spLocks noGrp="1"/>
          </p:cNvSpPr>
          <p:nvPr>
            <p:ph type="sldNum" sz="quarter" idx="4"/>
          </p:nvPr>
        </p:nvSpPr>
        <p:spPr/>
        <p:txBody>
          <a:bodyPr/>
          <a:lstStyle/>
          <a:p>
            <a:pPr algn="r"/>
            <a:fld id="{4FD1BBD8-8B60-4BF0-A64C-234AA9D11932}" type="slidenum">
              <a:rPr lang="en-US" smtClean="0"/>
              <a:pPr algn="r"/>
              <a:t>50</a:t>
            </a:fld>
            <a:endParaRPr lang="en-US" dirty="0"/>
          </a:p>
        </p:txBody>
      </p:sp>
    </p:spTree>
    <p:extLst>
      <p:ext uri="{BB962C8B-B14F-4D97-AF65-F5344CB8AC3E}">
        <p14:creationId xmlns:p14="http://schemas.microsoft.com/office/powerpoint/2010/main" val="6406880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413D8E-50F4-4425-A9B5-ABD15EF52372}"/>
              </a:ext>
            </a:extLst>
          </p:cNvPr>
          <p:cNvSpPr>
            <a:spLocks noGrp="1"/>
          </p:cNvSpPr>
          <p:nvPr>
            <p:ph type="title"/>
          </p:nvPr>
        </p:nvSpPr>
        <p:spPr>
          <a:xfrm>
            <a:off x="838200" y="146050"/>
            <a:ext cx="10515600" cy="1060704"/>
          </a:xfrm>
        </p:spPr>
        <p:txBody>
          <a:bodyPr>
            <a:normAutofit/>
          </a:bodyPr>
          <a:lstStyle/>
          <a:p>
            <a:r>
              <a:rPr lang="en-US" dirty="0"/>
              <a:t>Rescue 21 Contingency Support - cont.</a:t>
            </a:r>
          </a:p>
        </p:txBody>
      </p:sp>
      <p:sp>
        <p:nvSpPr>
          <p:cNvPr id="3" name="Content Placeholder 2">
            <a:extLst>
              <a:ext uri="{FF2B5EF4-FFF2-40B4-BE49-F238E27FC236}">
                <a16:creationId xmlns="" xmlns:a16="http://schemas.microsoft.com/office/drawing/2014/main" id="{EA1758F6-8A75-4271-8598-8EC45F6918EA}"/>
              </a:ext>
            </a:extLst>
          </p:cNvPr>
          <p:cNvSpPr>
            <a:spLocks noGrp="1"/>
          </p:cNvSpPr>
          <p:nvPr>
            <p:ph idx="1"/>
          </p:nvPr>
        </p:nvSpPr>
        <p:spPr/>
        <p:txBody>
          <a:bodyPr>
            <a:normAutofit/>
          </a:bodyPr>
          <a:lstStyle/>
          <a:p>
            <a:r>
              <a:rPr lang="en-US" dirty="0"/>
              <a:t>CG OIAs activate selected Auxiliary fixed and transportable facilities to cover gaps in coverage during R21 outages</a:t>
            </a:r>
          </a:p>
          <a:p>
            <a:r>
              <a:rPr lang="en-US" dirty="0"/>
              <a:t>AUX stations provide nominal monitoring out to 15 or more nautical miles where practical</a:t>
            </a:r>
          </a:p>
          <a:p>
            <a:r>
              <a:rPr lang="en-US" dirty="0"/>
              <a:t>Activated </a:t>
            </a:r>
            <a:r>
              <a:rPr lang="en-US" dirty="0">
                <a:solidFill>
                  <a:schemeClr val="accent1">
                    <a:lumMod val="75000"/>
                  </a:schemeClr>
                </a:solidFill>
              </a:rPr>
              <a:t>Auxiliary Communications Units (</a:t>
            </a:r>
            <a:r>
              <a:rPr lang="en-US" dirty="0"/>
              <a:t>ACUs) hearing distress or urgency traffic without CG response report traffic to designated SAR controller.</a:t>
            </a:r>
          </a:p>
          <a:p>
            <a:r>
              <a:rPr lang="en-US" dirty="0"/>
              <a:t>Receiving Auxiliary units respond only upon direction of the CG command</a:t>
            </a:r>
          </a:p>
          <a:p>
            <a:pPr marL="0" indent="0">
              <a:buNone/>
            </a:pPr>
            <a:endParaRPr lang="en-US" dirty="0"/>
          </a:p>
        </p:txBody>
      </p:sp>
      <p:sp>
        <p:nvSpPr>
          <p:cNvPr id="4" name="Footer Placeholder 3">
            <a:extLst>
              <a:ext uri="{FF2B5EF4-FFF2-40B4-BE49-F238E27FC236}">
                <a16:creationId xmlns="" xmlns:a16="http://schemas.microsoft.com/office/drawing/2014/main" id="{61AB8817-EADF-44F5-91C9-D0DC50D33C5F}"/>
              </a:ext>
            </a:extLst>
          </p:cNvPr>
          <p:cNvSpPr>
            <a:spLocks noGrp="1"/>
          </p:cNvSpPr>
          <p:nvPr>
            <p:ph type="ftr" sz="quarter" idx="3"/>
          </p:nvPr>
        </p:nvSpPr>
        <p:spPr/>
        <p:txBody>
          <a:bodyPr/>
          <a:lstStyle/>
          <a:p>
            <a:r>
              <a:rPr lang="en-US"/>
              <a:t>Response Directorate - Telecommunications Division</a:t>
            </a:r>
            <a:endParaRPr lang="en-US" dirty="0"/>
          </a:p>
        </p:txBody>
      </p:sp>
      <p:sp>
        <p:nvSpPr>
          <p:cNvPr id="5" name="Slide Number Placeholder 4">
            <a:extLst>
              <a:ext uri="{FF2B5EF4-FFF2-40B4-BE49-F238E27FC236}">
                <a16:creationId xmlns="" xmlns:a16="http://schemas.microsoft.com/office/drawing/2014/main" id="{98A2B1B1-AED6-4A2D-A00C-A610C6299884}"/>
              </a:ext>
            </a:extLst>
          </p:cNvPr>
          <p:cNvSpPr>
            <a:spLocks noGrp="1"/>
          </p:cNvSpPr>
          <p:nvPr>
            <p:ph type="sldNum" sz="quarter" idx="4"/>
          </p:nvPr>
        </p:nvSpPr>
        <p:spPr/>
        <p:txBody>
          <a:bodyPr/>
          <a:lstStyle/>
          <a:p>
            <a:pPr algn="r"/>
            <a:fld id="{4FD1BBD8-8B60-4BF0-A64C-234AA9D11932}" type="slidenum">
              <a:rPr lang="en-US" smtClean="0"/>
              <a:pPr algn="r"/>
              <a:t>51</a:t>
            </a:fld>
            <a:endParaRPr lang="en-US" dirty="0"/>
          </a:p>
        </p:txBody>
      </p:sp>
    </p:spTree>
    <p:extLst>
      <p:ext uri="{BB962C8B-B14F-4D97-AF65-F5344CB8AC3E}">
        <p14:creationId xmlns:p14="http://schemas.microsoft.com/office/powerpoint/2010/main" val="6458742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575"/>
            <a:ext cx="10515600" cy="1060704"/>
          </a:xfrm>
        </p:spPr>
        <p:txBody>
          <a:bodyPr>
            <a:normAutofit/>
          </a:bodyPr>
          <a:lstStyle/>
          <a:p>
            <a:r>
              <a:rPr lang="en-US" dirty="0"/>
              <a:t>Auxiliary Radio Facilities</a:t>
            </a:r>
          </a:p>
        </p:txBody>
      </p:sp>
      <p:sp>
        <p:nvSpPr>
          <p:cNvPr id="3" name="Text Placeholder 2"/>
          <p:cNvSpPr>
            <a:spLocks noGrp="1"/>
          </p:cNvSpPr>
          <p:nvPr>
            <p:ph type="body" idx="1"/>
          </p:nvPr>
        </p:nvSpPr>
        <p:spPr>
          <a:xfrm>
            <a:off x="660400" y="1306513"/>
            <a:ext cx="10972800" cy="4525963"/>
          </a:xfrm>
        </p:spPr>
        <p:txBody>
          <a:bodyPr/>
          <a:lstStyle/>
          <a:p>
            <a:pPr marL="0" indent="0" algn="ctr">
              <a:buNone/>
            </a:pPr>
            <a:endParaRPr lang="en-US" sz="4800" dirty="0"/>
          </a:p>
          <a:p>
            <a:pPr marL="0" indent="0" algn="ctr">
              <a:buNone/>
            </a:pPr>
            <a:r>
              <a:rPr lang="en-US" sz="4800" dirty="0"/>
              <a:t/>
            </a:r>
            <a:br>
              <a:rPr lang="en-US" sz="4800" dirty="0"/>
            </a:br>
            <a:r>
              <a:rPr lang="en-US" sz="4400" dirty="0"/>
              <a:t>2022 Communications </a:t>
            </a:r>
          </a:p>
          <a:p>
            <a:pPr marL="0" indent="0" algn="ctr">
              <a:buNone/>
            </a:pPr>
            <a:r>
              <a:rPr lang="en-US" sz="4400" dirty="0"/>
              <a:t>Facility Descriptions and Requirements</a:t>
            </a:r>
          </a:p>
          <a:p>
            <a:endParaRPr lang="en-US" dirty="0"/>
          </a:p>
        </p:txBody>
      </p:sp>
      <p:sp>
        <p:nvSpPr>
          <p:cNvPr id="4" name="Footer Placeholder 3">
            <a:extLst>
              <a:ext uri="{FF2B5EF4-FFF2-40B4-BE49-F238E27FC236}">
                <a16:creationId xmlns="" xmlns:a16="http://schemas.microsoft.com/office/drawing/2014/main" id="{D67E9E2A-A456-4E6B-B38E-6483ED2605D4}"/>
              </a:ext>
            </a:extLst>
          </p:cNvPr>
          <p:cNvSpPr>
            <a:spLocks noGrp="1"/>
          </p:cNvSpPr>
          <p:nvPr>
            <p:ph type="ftr" sz="quarter" idx="3"/>
          </p:nvPr>
        </p:nvSpPr>
        <p:spPr/>
        <p:txBody>
          <a:bodyPr/>
          <a:lstStyle/>
          <a:p>
            <a:r>
              <a:rPr lang="en-US"/>
              <a:t>Response Directorate - Telecommunications Division</a:t>
            </a:r>
            <a:endParaRPr lang="en-US" dirty="0"/>
          </a:p>
        </p:txBody>
      </p:sp>
      <p:sp>
        <p:nvSpPr>
          <p:cNvPr id="5" name="Slide Number Placeholder 4">
            <a:extLst>
              <a:ext uri="{FF2B5EF4-FFF2-40B4-BE49-F238E27FC236}">
                <a16:creationId xmlns="" xmlns:a16="http://schemas.microsoft.com/office/drawing/2014/main" id="{A5BC519E-E590-46BF-B8E5-1D876024FFAF}"/>
              </a:ext>
            </a:extLst>
          </p:cNvPr>
          <p:cNvSpPr>
            <a:spLocks noGrp="1"/>
          </p:cNvSpPr>
          <p:nvPr>
            <p:ph type="sldNum" sz="quarter" idx="4"/>
          </p:nvPr>
        </p:nvSpPr>
        <p:spPr/>
        <p:txBody>
          <a:bodyPr/>
          <a:lstStyle/>
          <a:p>
            <a:pPr algn="r"/>
            <a:fld id="{4FD1BBD8-8B60-4BF0-A64C-234AA9D11932}" type="slidenum">
              <a:rPr lang="en-US" smtClean="0"/>
              <a:pPr algn="r"/>
              <a:t>52</a:t>
            </a:fld>
            <a:endParaRPr lang="en-US" dirty="0"/>
          </a:p>
        </p:txBody>
      </p:sp>
    </p:spTree>
    <p:extLst>
      <p:ext uri="{BB962C8B-B14F-4D97-AF65-F5344CB8AC3E}">
        <p14:creationId xmlns:p14="http://schemas.microsoft.com/office/powerpoint/2010/main" val="35329633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050"/>
            <a:ext cx="10515600" cy="1060704"/>
          </a:xfrm>
        </p:spPr>
        <p:txBody>
          <a:bodyPr>
            <a:normAutofit/>
          </a:bodyPr>
          <a:lstStyle/>
          <a:p>
            <a:pPr eaLnBrk="1" hangingPunct="1">
              <a:defRPr/>
            </a:pPr>
            <a:r>
              <a:rPr lang="en-US" dirty="0"/>
              <a:t>What Is A Facility?</a:t>
            </a:r>
          </a:p>
        </p:txBody>
      </p:sp>
      <p:sp>
        <p:nvSpPr>
          <p:cNvPr id="51202" name="Content Placeholder 2"/>
          <p:cNvSpPr>
            <a:spLocks noGrp="1"/>
          </p:cNvSpPr>
          <p:nvPr>
            <p:ph idx="1"/>
          </p:nvPr>
        </p:nvSpPr>
        <p:spPr>
          <a:xfrm>
            <a:off x="609600" y="1447800"/>
            <a:ext cx="10972800" cy="4678363"/>
          </a:xfrm>
        </p:spPr>
        <p:txBody>
          <a:bodyPr/>
          <a:lstStyle/>
          <a:p>
            <a:pPr marL="0" indent="0" eaLnBrk="1" hangingPunct="1">
              <a:buNone/>
            </a:pPr>
            <a:r>
              <a:rPr lang="en-US" altLang="en-US" sz="2800" dirty="0">
                <a:ea typeface="ＭＳ Ｐゴシック" pitchFamily="34" charset="-128"/>
              </a:rPr>
              <a:t>A radio station that is offered for use of the Coast Guard by an Auxiliary member is called a radio facility.  These may be:</a:t>
            </a:r>
          </a:p>
          <a:p>
            <a:pPr lvl="1" eaLnBrk="1" hangingPunct="1"/>
            <a:r>
              <a:rPr lang="en-US" altLang="en-US" sz="2000" dirty="0">
                <a:ea typeface="ＭＳ Ｐゴシック" pitchFamily="34" charset="-128"/>
              </a:rPr>
              <a:t>Fixed land station installed in a building</a:t>
            </a:r>
          </a:p>
          <a:p>
            <a:pPr lvl="1" eaLnBrk="1" hangingPunct="1"/>
            <a:r>
              <a:rPr lang="en-US" altLang="en-US" sz="2000" dirty="0">
                <a:ea typeface="ＭＳ Ｐゴシック" pitchFamily="34" charset="-128"/>
              </a:rPr>
              <a:t>Land mobile station installed in a vehicle</a:t>
            </a:r>
          </a:p>
          <a:p>
            <a:pPr lvl="1" eaLnBrk="1" hangingPunct="1"/>
            <a:r>
              <a:rPr lang="en-US" altLang="en-US" sz="2000" dirty="0">
                <a:ea typeface="ＭＳ Ｐゴシック" pitchFamily="34" charset="-128"/>
              </a:rPr>
              <a:t>Transportable station that can be taken from place to place, but not used until set up </a:t>
            </a:r>
            <a:br>
              <a:rPr lang="en-US" altLang="en-US" sz="2000" dirty="0">
                <a:ea typeface="ＭＳ Ｐゴシック" pitchFamily="34" charset="-128"/>
              </a:rPr>
            </a:br>
            <a:r>
              <a:rPr lang="en-US" altLang="en-US" sz="2000" dirty="0">
                <a:ea typeface="ＭＳ Ｐゴシック" pitchFamily="34" charset="-128"/>
              </a:rPr>
              <a:t>    at a final location                                                                                                                                         </a:t>
            </a:r>
          </a:p>
          <a:p>
            <a:pPr lvl="1" eaLnBrk="1" hangingPunct="1"/>
            <a:r>
              <a:rPr lang="en-US" altLang="en-US" sz="2000" dirty="0">
                <a:ea typeface="ＭＳ Ｐゴシック" pitchFamily="34" charset="-128"/>
              </a:rPr>
              <a:t>Repeater unattended base station that automatically repeats lower-powered mobiles</a:t>
            </a:r>
            <a:br>
              <a:rPr lang="en-US" altLang="en-US" sz="2000" dirty="0">
                <a:ea typeface="ＭＳ Ｐゴシック" pitchFamily="34" charset="-128"/>
              </a:rPr>
            </a:br>
            <a:r>
              <a:rPr lang="en-US" altLang="en-US" sz="2000" dirty="0">
                <a:ea typeface="ＭＳ Ｐゴシック" pitchFamily="34" charset="-128"/>
              </a:rPr>
              <a:t>    and portables from its higher location with higher power</a:t>
            </a:r>
          </a:p>
          <a:p>
            <a:pPr lvl="1" eaLnBrk="1" hangingPunct="1"/>
            <a:r>
              <a:rPr lang="en-US" altLang="en-US" sz="2000" dirty="0">
                <a:ea typeface="ＭＳ Ｐゴシック" pitchFamily="34" charset="-128"/>
              </a:rPr>
              <a:t>Portable station that can operate from battery power while hand carried</a:t>
            </a:r>
          </a:p>
          <a:p>
            <a:pPr eaLnBrk="1" hangingPunct="1"/>
            <a:endParaRPr lang="en-US" altLang="en-US" dirty="0">
              <a:ea typeface="ＭＳ Ｐゴシック" pitchFamily="34" charset="-128"/>
            </a:endParaRPr>
          </a:p>
        </p:txBody>
      </p:sp>
      <p:sp>
        <p:nvSpPr>
          <p:cNvPr id="3" name="Footer Placeholder 2">
            <a:extLst>
              <a:ext uri="{FF2B5EF4-FFF2-40B4-BE49-F238E27FC236}">
                <a16:creationId xmlns="" xmlns:a16="http://schemas.microsoft.com/office/drawing/2014/main" id="{E318333F-FCFB-4246-B11A-6E3771C5C73F}"/>
              </a:ext>
            </a:extLst>
          </p:cNvPr>
          <p:cNvSpPr>
            <a:spLocks noGrp="1"/>
          </p:cNvSpPr>
          <p:nvPr>
            <p:ph type="ftr" sz="quarter" idx="3"/>
          </p:nvPr>
        </p:nvSpPr>
        <p:spPr/>
        <p:txBody>
          <a:bodyPr/>
          <a:lstStyle/>
          <a:p>
            <a:r>
              <a:rPr lang="en-US"/>
              <a:t>Response Directorate - Telecommunications Division</a:t>
            </a:r>
            <a:endParaRPr lang="en-US" dirty="0"/>
          </a:p>
        </p:txBody>
      </p:sp>
      <p:sp>
        <p:nvSpPr>
          <p:cNvPr id="4" name="Slide Number Placeholder 3">
            <a:extLst>
              <a:ext uri="{FF2B5EF4-FFF2-40B4-BE49-F238E27FC236}">
                <a16:creationId xmlns="" xmlns:a16="http://schemas.microsoft.com/office/drawing/2014/main" id="{9170F2EA-8746-45D4-B644-F6E4AE8F96D4}"/>
              </a:ext>
            </a:extLst>
          </p:cNvPr>
          <p:cNvSpPr>
            <a:spLocks noGrp="1"/>
          </p:cNvSpPr>
          <p:nvPr>
            <p:ph type="sldNum" sz="quarter" idx="4"/>
          </p:nvPr>
        </p:nvSpPr>
        <p:spPr/>
        <p:txBody>
          <a:bodyPr/>
          <a:lstStyle/>
          <a:p>
            <a:pPr algn="r"/>
            <a:fld id="{4FD1BBD8-8B60-4BF0-A64C-234AA9D11932}" type="slidenum">
              <a:rPr lang="en-US" smtClean="0"/>
              <a:pPr algn="r"/>
              <a:t>53</a:t>
            </a:fld>
            <a:endParaRPr lang="en-US" dirty="0"/>
          </a:p>
        </p:txBody>
      </p:sp>
    </p:spTree>
    <p:extLst>
      <p:ext uri="{BB962C8B-B14F-4D97-AF65-F5344CB8AC3E}">
        <p14:creationId xmlns:p14="http://schemas.microsoft.com/office/powerpoint/2010/main" val="141585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0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0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0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0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20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202">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12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0BB809-DFBC-40EF-B3BD-A2DFC9449249}"/>
              </a:ext>
            </a:extLst>
          </p:cNvPr>
          <p:cNvSpPr>
            <a:spLocks noGrp="1"/>
          </p:cNvSpPr>
          <p:nvPr>
            <p:ph type="title"/>
          </p:nvPr>
        </p:nvSpPr>
        <p:spPr>
          <a:xfrm>
            <a:off x="838200" y="146050"/>
            <a:ext cx="10515600" cy="1060704"/>
          </a:xfrm>
        </p:spPr>
        <p:txBody>
          <a:bodyPr>
            <a:normAutofit/>
          </a:bodyPr>
          <a:lstStyle/>
          <a:p>
            <a:r>
              <a:rPr lang="en-US" dirty="0"/>
              <a:t>Facility Acceptance</a:t>
            </a:r>
          </a:p>
        </p:txBody>
      </p:sp>
      <p:sp>
        <p:nvSpPr>
          <p:cNvPr id="3" name="Content Placeholder 2">
            <a:extLst>
              <a:ext uri="{FF2B5EF4-FFF2-40B4-BE49-F238E27FC236}">
                <a16:creationId xmlns="" xmlns:a16="http://schemas.microsoft.com/office/drawing/2014/main" id="{3AD18BA4-1EDE-4011-8D20-EBF6D672CBC5}"/>
              </a:ext>
            </a:extLst>
          </p:cNvPr>
          <p:cNvSpPr>
            <a:spLocks noGrp="1"/>
          </p:cNvSpPr>
          <p:nvPr>
            <p:ph idx="1"/>
          </p:nvPr>
        </p:nvSpPr>
        <p:spPr>
          <a:xfrm>
            <a:off x="660400" y="1306513"/>
            <a:ext cx="10972800" cy="4525963"/>
          </a:xfrm>
        </p:spPr>
        <p:txBody>
          <a:bodyPr/>
          <a:lstStyle/>
          <a:p>
            <a:r>
              <a:rPr lang="en-US" dirty="0"/>
              <a:t>To be accepted and certified as a facility, there are several steps that must be completed:</a:t>
            </a:r>
          </a:p>
          <a:p>
            <a:pPr lvl="1"/>
            <a:r>
              <a:rPr lang="en-US" dirty="0"/>
              <a:t>Enter the radio details on a 7004 Form, or directly to AUXDATA</a:t>
            </a:r>
          </a:p>
          <a:p>
            <a:pPr lvl="1"/>
            <a:r>
              <a:rPr lang="en-US" dirty="0"/>
              <a:t>Ensure those details are entered into AUXDATA on a facility input page</a:t>
            </a:r>
          </a:p>
          <a:p>
            <a:pPr lvl="1"/>
            <a:r>
              <a:rPr lang="en-US" dirty="0"/>
              <a:t>Submit the facility for inspection to a certified Radio Inspector</a:t>
            </a:r>
          </a:p>
          <a:p>
            <a:pPr lvl="1"/>
            <a:r>
              <a:rPr lang="en-US" dirty="0"/>
              <a:t>Pass the inspection and submit to DSO-CM</a:t>
            </a:r>
          </a:p>
          <a:p>
            <a:pPr lvl="1"/>
            <a:r>
              <a:rPr lang="en-US" dirty="0"/>
              <a:t>Inspector approves and forward to DIRAUX for approval</a:t>
            </a:r>
          </a:p>
          <a:p>
            <a:r>
              <a:rPr lang="en-US" dirty="0"/>
              <a:t>Next slide illustrates this process</a:t>
            </a:r>
          </a:p>
        </p:txBody>
      </p:sp>
      <p:sp>
        <p:nvSpPr>
          <p:cNvPr id="4" name="Footer Placeholder 3">
            <a:extLst>
              <a:ext uri="{FF2B5EF4-FFF2-40B4-BE49-F238E27FC236}">
                <a16:creationId xmlns="" xmlns:a16="http://schemas.microsoft.com/office/drawing/2014/main" id="{5E6F49E0-6BD9-4C20-A035-9C7A104074C8}"/>
              </a:ext>
            </a:extLst>
          </p:cNvPr>
          <p:cNvSpPr>
            <a:spLocks noGrp="1"/>
          </p:cNvSpPr>
          <p:nvPr>
            <p:ph type="ftr" sz="quarter" idx="3"/>
          </p:nvPr>
        </p:nvSpPr>
        <p:spPr/>
        <p:txBody>
          <a:bodyPr/>
          <a:lstStyle/>
          <a:p>
            <a:r>
              <a:rPr lang="en-US"/>
              <a:t>Response Directorate - Telecommunications Division</a:t>
            </a:r>
            <a:endParaRPr lang="en-US" dirty="0"/>
          </a:p>
        </p:txBody>
      </p:sp>
      <p:sp>
        <p:nvSpPr>
          <p:cNvPr id="5" name="Slide Number Placeholder 4">
            <a:extLst>
              <a:ext uri="{FF2B5EF4-FFF2-40B4-BE49-F238E27FC236}">
                <a16:creationId xmlns="" xmlns:a16="http://schemas.microsoft.com/office/drawing/2014/main" id="{2CDE5DF1-5332-4399-84FB-85CC44A1EABB}"/>
              </a:ext>
            </a:extLst>
          </p:cNvPr>
          <p:cNvSpPr>
            <a:spLocks noGrp="1"/>
          </p:cNvSpPr>
          <p:nvPr>
            <p:ph type="sldNum" sz="quarter" idx="4"/>
          </p:nvPr>
        </p:nvSpPr>
        <p:spPr/>
        <p:txBody>
          <a:bodyPr/>
          <a:lstStyle/>
          <a:p>
            <a:pPr algn="r"/>
            <a:fld id="{4FD1BBD8-8B60-4BF0-A64C-234AA9D11932}" type="slidenum">
              <a:rPr lang="en-US" smtClean="0"/>
              <a:pPr algn="r"/>
              <a:t>54</a:t>
            </a:fld>
            <a:endParaRPr lang="en-US" dirty="0"/>
          </a:p>
        </p:txBody>
      </p:sp>
    </p:spTree>
    <p:extLst>
      <p:ext uri="{BB962C8B-B14F-4D97-AF65-F5344CB8AC3E}">
        <p14:creationId xmlns:p14="http://schemas.microsoft.com/office/powerpoint/2010/main" val="14950309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 xmlns:a16="http://schemas.microsoft.com/office/drawing/2014/main" id="{58260227-E82F-4014-BBBD-34289B9AEB9B}"/>
              </a:ext>
            </a:extLst>
          </p:cNvPr>
          <p:cNvGraphicFramePr>
            <a:graphicFrameLocks noGrp="1" noChangeAspect="1"/>
          </p:cNvGraphicFramePr>
          <p:nvPr>
            <p:ph idx="1"/>
            <p:extLst>
              <p:ext uri="{D42A27DB-BD31-4B8C-83A1-F6EECF244321}">
                <p14:modId xmlns:p14="http://schemas.microsoft.com/office/powerpoint/2010/main" val="1979623983"/>
              </p:ext>
            </p:extLst>
          </p:nvPr>
        </p:nvGraphicFramePr>
        <p:xfrm>
          <a:off x="6801072" y="319746"/>
          <a:ext cx="5166337" cy="5970741"/>
        </p:xfrm>
        <a:graphic>
          <a:graphicData uri="http://schemas.openxmlformats.org/presentationml/2006/ole">
            <mc:AlternateContent xmlns:mc="http://schemas.openxmlformats.org/markup-compatibility/2006">
              <mc:Choice xmlns:v="urn:schemas-microsoft-com:vml" Requires="v">
                <p:oleObj spid="_x0000_s1058" name="Acrobat Document" r:id="rId4" imgW="5829165" imgH="7543680" progId="Acrobat.Document.DC">
                  <p:embed/>
                </p:oleObj>
              </mc:Choice>
              <mc:Fallback>
                <p:oleObj name="Acrobat Document" r:id="rId4" imgW="5829165" imgH="7543680" progId="Acrobat.Document.DC">
                  <p:embed/>
                  <p:pic>
                    <p:nvPicPr>
                      <p:cNvPr id="7" name="Content Placeholder 6">
                        <a:extLst>
                          <a:ext uri="{FF2B5EF4-FFF2-40B4-BE49-F238E27FC236}">
                            <a16:creationId xmlns="" xmlns:a16="http://schemas.microsoft.com/office/drawing/2014/main" id="{58260227-E82F-4014-BBBD-34289B9AEB9B}"/>
                          </a:ext>
                        </a:extLst>
                      </p:cNvPr>
                      <p:cNvPicPr/>
                      <p:nvPr/>
                    </p:nvPicPr>
                    <p:blipFill>
                      <a:blip r:embed="rId5"/>
                      <a:stretch>
                        <a:fillRect/>
                      </a:stretch>
                    </p:blipFill>
                    <p:spPr>
                      <a:xfrm>
                        <a:off x="6801072" y="319746"/>
                        <a:ext cx="5166337" cy="5970741"/>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C695FAD3-B74B-4756-811D-8D01846458E7}"/>
              </a:ext>
            </a:extLst>
          </p:cNvPr>
          <p:cNvSpPr>
            <a:spLocks noGrp="1"/>
          </p:cNvSpPr>
          <p:nvPr>
            <p:ph type="title"/>
          </p:nvPr>
        </p:nvSpPr>
        <p:spPr>
          <a:xfrm>
            <a:off x="838200" y="146050"/>
            <a:ext cx="10515600" cy="1060704"/>
          </a:xfrm>
        </p:spPr>
        <p:txBody>
          <a:bodyPr/>
          <a:lstStyle/>
          <a:p>
            <a:pPr algn="l"/>
            <a:r>
              <a:rPr lang="en-US" dirty="0"/>
              <a:t> Facility Approval Flow</a:t>
            </a:r>
          </a:p>
        </p:txBody>
      </p:sp>
      <p:sp>
        <p:nvSpPr>
          <p:cNvPr id="8" name="Oval 7">
            <a:extLst>
              <a:ext uri="{FF2B5EF4-FFF2-40B4-BE49-F238E27FC236}">
                <a16:creationId xmlns="" xmlns:a16="http://schemas.microsoft.com/office/drawing/2014/main" id="{A22CF471-3D26-40F8-A48D-2B2A93C33B4D}"/>
              </a:ext>
            </a:extLst>
          </p:cNvPr>
          <p:cNvSpPr/>
          <p:nvPr/>
        </p:nvSpPr>
        <p:spPr>
          <a:xfrm>
            <a:off x="4102767" y="1729624"/>
            <a:ext cx="385011" cy="4090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 name="Oval 8">
            <a:extLst>
              <a:ext uri="{FF2B5EF4-FFF2-40B4-BE49-F238E27FC236}">
                <a16:creationId xmlns="" xmlns:a16="http://schemas.microsoft.com/office/drawing/2014/main" id="{C685AFFA-05EA-4717-BC50-7E2E96C71D3B}"/>
              </a:ext>
            </a:extLst>
          </p:cNvPr>
          <p:cNvSpPr/>
          <p:nvPr/>
        </p:nvSpPr>
        <p:spPr>
          <a:xfrm>
            <a:off x="4102767" y="2372039"/>
            <a:ext cx="385011" cy="4090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0" name="Oval 9">
            <a:extLst>
              <a:ext uri="{FF2B5EF4-FFF2-40B4-BE49-F238E27FC236}">
                <a16:creationId xmlns="" xmlns:a16="http://schemas.microsoft.com/office/drawing/2014/main" id="{FC2FC462-1C98-464A-8F2D-714AD18B5B68}"/>
              </a:ext>
            </a:extLst>
          </p:cNvPr>
          <p:cNvSpPr/>
          <p:nvPr/>
        </p:nvSpPr>
        <p:spPr>
          <a:xfrm>
            <a:off x="4102767" y="3014454"/>
            <a:ext cx="385011" cy="4090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1" name="Oval 10">
            <a:extLst>
              <a:ext uri="{FF2B5EF4-FFF2-40B4-BE49-F238E27FC236}">
                <a16:creationId xmlns="" xmlns:a16="http://schemas.microsoft.com/office/drawing/2014/main" id="{578D04ED-71B2-4B36-8B9A-8717BF0DC49F}"/>
              </a:ext>
            </a:extLst>
          </p:cNvPr>
          <p:cNvSpPr/>
          <p:nvPr/>
        </p:nvSpPr>
        <p:spPr>
          <a:xfrm>
            <a:off x="4062662" y="3656869"/>
            <a:ext cx="385011" cy="4090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2" name="Oval 11">
            <a:extLst>
              <a:ext uri="{FF2B5EF4-FFF2-40B4-BE49-F238E27FC236}">
                <a16:creationId xmlns="" xmlns:a16="http://schemas.microsoft.com/office/drawing/2014/main" id="{B4977D20-58A5-46D7-BA56-29D87722D1D7}"/>
              </a:ext>
            </a:extLst>
          </p:cNvPr>
          <p:cNvSpPr/>
          <p:nvPr/>
        </p:nvSpPr>
        <p:spPr>
          <a:xfrm>
            <a:off x="4062661" y="4299286"/>
            <a:ext cx="385011" cy="4090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cxnSp>
        <p:nvCxnSpPr>
          <p:cNvPr id="14" name="Straight Arrow Connector 13">
            <a:extLst>
              <a:ext uri="{FF2B5EF4-FFF2-40B4-BE49-F238E27FC236}">
                <a16:creationId xmlns="" xmlns:a16="http://schemas.microsoft.com/office/drawing/2014/main" id="{EFA18856-0C59-4683-8920-7D404F80AB2A}"/>
              </a:ext>
            </a:extLst>
          </p:cNvPr>
          <p:cNvCxnSpPr>
            <a:cxnSpLocks/>
            <a:stCxn id="8" idx="6"/>
          </p:cNvCxnSpPr>
          <p:nvPr/>
        </p:nvCxnSpPr>
        <p:spPr>
          <a:xfrm flipV="1">
            <a:off x="4487778" y="816112"/>
            <a:ext cx="4751471" cy="1118049"/>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CBAC26E0-771A-464B-865D-2860329C07B7}"/>
              </a:ext>
            </a:extLst>
          </p:cNvPr>
          <p:cNvCxnSpPr>
            <a:cxnSpLocks/>
            <a:stCxn id="9" idx="6"/>
          </p:cNvCxnSpPr>
          <p:nvPr/>
        </p:nvCxnSpPr>
        <p:spPr>
          <a:xfrm flipV="1">
            <a:off x="4487778" y="1797761"/>
            <a:ext cx="4751471" cy="778815"/>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id="{C139ABDF-DB17-48DB-B4FD-0FAD6C078901}"/>
              </a:ext>
            </a:extLst>
          </p:cNvPr>
          <p:cNvCxnSpPr>
            <a:cxnSpLocks/>
            <a:stCxn id="10" idx="6"/>
          </p:cNvCxnSpPr>
          <p:nvPr/>
        </p:nvCxnSpPr>
        <p:spPr>
          <a:xfrm flipV="1">
            <a:off x="4487778" y="3073091"/>
            <a:ext cx="4656222" cy="14590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5AAD2418-83C3-419B-A9C2-8D1488309FFC}"/>
              </a:ext>
            </a:extLst>
          </p:cNvPr>
          <p:cNvCxnSpPr>
            <a:cxnSpLocks/>
            <a:stCxn id="11" idx="6"/>
          </p:cNvCxnSpPr>
          <p:nvPr/>
        </p:nvCxnSpPr>
        <p:spPr>
          <a:xfrm>
            <a:off x="4447673" y="3861406"/>
            <a:ext cx="4576011" cy="328988"/>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A9D9A1C4-F84E-4BFD-8F03-5719289A309E}"/>
              </a:ext>
            </a:extLst>
          </p:cNvPr>
          <p:cNvCxnSpPr>
            <a:cxnSpLocks/>
          </p:cNvCxnSpPr>
          <p:nvPr/>
        </p:nvCxnSpPr>
        <p:spPr>
          <a:xfrm>
            <a:off x="4447672" y="4502130"/>
            <a:ext cx="4696328" cy="272091"/>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 xmlns:a16="http://schemas.microsoft.com/office/drawing/2014/main" id="{EDF47B53-F9EF-4B24-B69E-C348D08261D0}"/>
              </a:ext>
            </a:extLst>
          </p:cNvPr>
          <p:cNvSpPr txBox="1"/>
          <p:nvPr/>
        </p:nvSpPr>
        <p:spPr>
          <a:xfrm>
            <a:off x="609600" y="1831539"/>
            <a:ext cx="3453062" cy="2816156"/>
          </a:xfrm>
          <a:prstGeom prst="rect">
            <a:avLst/>
          </a:prstGeom>
          <a:noFill/>
        </p:spPr>
        <p:txBody>
          <a:bodyPr wrap="square" rtlCol="0">
            <a:spAutoFit/>
          </a:bodyPr>
          <a:lstStyle/>
          <a:p>
            <a:r>
              <a:rPr lang="en-US" dirty="0">
                <a:solidFill>
                  <a:schemeClr val="accent1">
                    <a:lumMod val="75000"/>
                  </a:schemeClr>
                </a:solidFill>
              </a:rPr>
              <a:t>Facility application</a:t>
            </a:r>
          </a:p>
          <a:p>
            <a:endParaRPr lang="en-US" dirty="0">
              <a:solidFill>
                <a:schemeClr val="accent1">
                  <a:lumMod val="75000"/>
                </a:schemeClr>
              </a:solidFill>
            </a:endParaRPr>
          </a:p>
          <a:p>
            <a:pPr>
              <a:spcBef>
                <a:spcPts val="600"/>
              </a:spcBef>
            </a:pPr>
            <a:r>
              <a:rPr lang="en-US" dirty="0">
                <a:solidFill>
                  <a:schemeClr val="accent1">
                    <a:lumMod val="75000"/>
                  </a:schemeClr>
                </a:solidFill>
              </a:rPr>
              <a:t>AUXDATA II File</a:t>
            </a:r>
          </a:p>
          <a:p>
            <a:endParaRPr lang="en-US" dirty="0">
              <a:solidFill>
                <a:schemeClr val="accent1">
                  <a:lumMod val="75000"/>
                </a:schemeClr>
              </a:solidFill>
            </a:endParaRPr>
          </a:p>
          <a:p>
            <a:pPr>
              <a:spcBef>
                <a:spcPts val="400"/>
              </a:spcBef>
            </a:pPr>
            <a:r>
              <a:rPr lang="en-US" dirty="0">
                <a:solidFill>
                  <a:schemeClr val="accent1">
                    <a:lumMod val="75000"/>
                  </a:schemeClr>
                </a:solidFill>
              </a:rPr>
              <a:t>Member applies for inspection</a:t>
            </a:r>
          </a:p>
          <a:p>
            <a:endParaRPr lang="en-US" dirty="0">
              <a:solidFill>
                <a:schemeClr val="accent1">
                  <a:lumMod val="75000"/>
                </a:schemeClr>
              </a:solidFill>
            </a:endParaRPr>
          </a:p>
          <a:p>
            <a:pPr>
              <a:spcBef>
                <a:spcPts val="400"/>
              </a:spcBef>
            </a:pPr>
            <a:r>
              <a:rPr lang="en-US" dirty="0">
                <a:solidFill>
                  <a:schemeClr val="accent1">
                    <a:lumMod val="75000"/>
                  </a:schemeClr>
                </a:solidFill>
              </a:rPr>
              <a:t>DSO-CM verifies</a:t>
            </a:r>
          </a:p>
          <a:p>
            <a:endParaRPr lang="en-US" dirty="0">
              <a:solidFill>
                <a:schemeClr val="accent1">
                  <a:lumMod val="75000"/>
                </a:schemeClr>
              </a:solidFill>
            </a:endParaRPr>
          </a:p>
          <a:p>
            <a:pPr>
              <a:spcBef>
                <a:spcPts val="600"/>
              </a:spcBef>
            </a:pPr>
            <a:r>
              <a:rPr lang="en-US" dirty="0">
                <a:solidFill>
                  <a:schemeClr val="accent1">
                    <a:lumMod val="75000"/>
                  </a:schemeClr>
                </a:solidFill>
              </a:rPr>
              <a:t>OTO/DIRAUX approve</a:t>
            </a:r>
          </a:p>
        </p:txBody>
      </p:sp>
      <p:sp>
        <p:nvSpPr>
          <p:cNvPr id="3" name="Footer Placeholder 2">
            <a:extLst>
              <a:ext uri="{FF2B5EF4-FFF2-40B4-BE49-F238E27FC236}">
                <a16:creationId xmlns="" xmlns:a16="http://schemas.microsoft.com/office/drawing/2014/main" id="{D92A9548-CED5-4046-ACEA-316711566D67}"/>
              </a:ext>
            </a:extLst>
          </p:cNvPr>
          <p:cNvSpPr>
            <a:spLocks noGrp="1"/>
          </p:cNvSpPr>
          <p:nvPr>
            <p:ph type="ftr" sz="quarter" idx="3"/>
          </p:nvPr>
        </p:nvSpPr>
        <p:spPr/>
        <p:txBody>
          <a:bodyPr/>
          <a:lstStyle/>
          <a:p>
            <a:r>
              <a:rPr lang="en-US"/>
              <a:t>Response Directorate - Telecommunications Division</a:t>
            </a:r>
            <a:endParaRPr lang="en-US" dirty="0"/>
          </a:p>
        </p:txBody>
      </p:sp>
      <p:sp>
        <p:nvSpPr>
          <p:cNvPr id="4" name="Slide Number Placeholder 3">
            <a:extLst>
              <a:ext uri="{FF2B5EF4-FFF2-40B4-BE49-F238E27FC236}">
                <a16:creationId xmlns="" xmlns:a16="http://schemas.microsoft.com/office/drawing/2014/main" id="{936F4D69-6AAC-4AC3-ABF5-8D6673716EA9}"/>
              </a:ext>
            </a:extLst>
          </p:cNvPr>
          <p:cNvSpPr>
            <a:spLocks noGrp="1"/>
          </p:cNvSpPr>
          <p:nvPr>
            <p:ph type="sldNum" sz="quarter" idx="4"/>
          </p:nvPr>
        </p:nvSpPr>
        <p:spPr/>
        <p:txBody>
          <a:bodyPr/>
          <a:lstStyle/>
          <a:p>
            <a:pPr algn="r"/>
            <a:fld id="{4FD1BBD8-8B60-4BF0-A64C-234AA9D11932}" type="slidenum">
              <a:rPr lang="en-US" smtClean="0"/>
              <a:pPr algn="r"/>
              <a:t>55</a:t>
            </a:fld>
            <a:endParaRPr lang="en-US" dirty="0"/>
          </a:p>
        </p:txBody>
      </p:sp>
    </p:spTree>
    <p:extLst>
      <p:ext uri="{BB962C8B-B14F-4D97-AF65-F5344CB8AC3E}">
        <p14:creationId xmlns:p14="http://schemas.microsoft.com/office/powerpoint/2010/main" val="19986090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97E177-D7A8-40F3-AB9E-55B1AFB07745}"/>
              </a:ext>
            </a:extLst>
          </p:cNvPr>
          <p:cNvSpPr>
            <a:spLocks noGrp="1"/>
          </p:cNvSpPr>
          <p:nvPr>
            <p:ph type="title"/>
          </p:nvPr>
        </p:nvSpPr>
        <p:spPr>
          <a:xfrm>
            <a:off x="838200" y="146050"/>
            <a:ext cx="10515600" cy="1060704"/>
          </a:xfrm>
        </p:spPr>
        <p:txBody>
          <a:bodyPr>
            <a:normAutofit/>
          </a:bodyPr>
          <a:lstStyle/>
          <a:p>
            <a:r>
              <a:rPr lang="en-US" dirty="0"/>
              <a:t>Facility Inspection</a:t>
            </a:r>
          </a:p>
        </p:txBody>
      </p:sp>
      <p:sp>
        <p:nvSpPr>
          <p:cNvPr id="3" name="Content Placeholder 2">
            <a:extLst>
              <a:ext uri="{FF2B5EF4-FFF2-40B4-BE49-F238E27FC236}">
                <a16:creationId xmlns="" xmlns:a16="http://schemas.microsoft.com/office/drawing/2014/main" id="{4FD79BC4-0E7C-48C8-BF9E-606DFDEEC033}"/>
              </a:ext>
            </a:extLst>
          </p:cNvPr>
          <p:cNvSpPr>
            <a:spLocks noGrp="1"/>
          </p:cNvSpPr>
          <p:nvPr>
            <p:ph idx="1"/>
          </p:nvPr>
        </p:nvSpPr>
        <p:spPr/>
        <p:txBody>
          <a:bodyPr/>
          <a:lstStyle/>
          <a:p>
            <a:pPr marL="0" indent="0">
              <a:buNone/>
            </a:pPr>
            <a:r>
              <a:rPr lang="en-US" dirty="0"/>
              <a:t>Radio stations must be inspected to be accepted as facilities</a:t>
            </a:r>
          </a:p>
          <a:p>
            <a:pPr lvl="1"/>
            <a:r>
              <a:rPr lang="en-US" dirty="0"/>
              <a:t>Facility inspectors must be:</a:t>
            </a:r>
          </a:p>
          <a:p>
            <a:pPr lvl="2"/>
            <a:r>
              <a:rPr lang="en-US" dirty="0"/>
              <a:t>Current National, District, Division or Flotilla communications staff officers</a:t>
            </a:r>
          </a:p>
          <a:p>
            <a:pPr lvl="2"/>
            <a:r>
              <a:rPr lang="en-US" dirty="0"/>
              <a:t>Current TCO-qualified or AUXCOM prior to 01/08/2008.</a:t>
            </a:r>
          </a:p>
          <a:p>
            <a:pPr lvl="2"/>
            <a:r>
              <a:rPr lang="en-US" dirty="0"/>
              <a:t>Or, TCO-qualified and assigned by DIRAUX as an inspector</a:t>
            </a:r>
          </a:p>
        </p:txBody>
      </p:sp>
      <p:sp>
        <p:nvSpPr>
          <p:cNvPr id="4" name="Footer Placeholder 3">
            <a:extLst>
              <a:ext uri="{FF2B5EF4-FFF2-40B4-BE49-F238E27FC236}">
                <a16:creationId xmlns="" xmlns:a16="http://schemas.microsoft.com/office/drawing/2014/main" id="{3E10F801-6430-40B2-AA01-1A6ACCDBF822}"/>
              </a:ext>
            </a:extLst>
          </p:cNvPr>
          <p:cNvSpPr>
            <a:spLocks noGrp="1"/>
          </p:cNvSpPr>
          <p:nvPr>
            <p:ph type="ftr" sz="quarter" idx="3"/>
          </p:nvPr>
        </p:nvSpPr>
        <p:spPr/>
        <p:txBody>
          <a:bodyPr/>
          <a:lstStyle/>
          <a:p>
            <a:r>
              <a:rPr lang="en-US"/>
              <a:t>Response Directorate - Telecommunications Division</a:t>
            </a:r>
            <a:endParaRPr lang="en-US" dirty="0"/>
          </a:p>
        </p:txBody>
      </p:sp>
      <p:sp>
        <p:nvSpPr>
          <p:cNvPr id="5" name="Slide Number Placeholder 4">
            <a:extLst>
              <a:ext uri="{FF2B5EF4-FFF2-40B4-BE49-F238E27FC236}">
                <a16:creationId xmlns="" xmlns:a16="http://schemas.microsoft.com/office/drawing/2014/main" id="{7253A351-04C1-4450-87FD-D91C79EC6C3D}"/>
              </a:ext>
            </a:extLst>
          </p:cNvPr>
          <p:cNvSpPr>
            <a:spLocks noGrp="1"/>
          </p:cNvSpPr>
          <p:nvPr>
            <p:ph type="sldNum" sz="quarter" idx="4"/>
          </p:nvPr>
        </p:nvSpPr>
        <p:spPr/>
        <p:txBody>
          <a:bodyPr/>
          <a:lstStyle/>
          <a:p>
            <a:pPr algn="r"/>
            <a:fld id="{4FD1BBD8-8B60-4BF0-A64C-234AA9D11932}" type="slidenum">
              <a:rPr lang="en-US" smtClean="0"/>
              <a:pPr algn="r"/>
              <a:t>56</a:t>
            </a:fld>
            <a:endParaRPr lang="en-US" dirty="0"/>
          </a:p>
        </p:txBody>
      </p:sp>
    </p:spTree>
    <p:extLst>
      <p:ext uri="{BB962C8B-B14F-4D97-AF65-F5344CB8AC3E}">
        <p14:creationId xmlns:p14="http://schemas.microsoft.com/office/powerpoint/2010/main" val="23869385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97E177-D7A8-40F3-AB9E-55B1AFB07745}"/>
              </a:ext>
            </a:extLst>
          </p:cNvPr>
          <p:cNvSpPr>
            <a:spLocks noGrp="1"/>
          </p:cNvSpPr>
          <p:nvPr>
            <p:ph type="title"/>
          </p:nvPr>
        </p:nvSpPr>
        <p:spPr>
          <a:xfrm>
            <a:off x="838200" y="155575"/>
            <a:ext cx="10515600" cy="1060704"/>
          </a:xfrm>
        </p:spPr>
        <p:txBody>
          <a:bodyPr>
            <a:normAutofit/>
          </a:bodyPr>
          <a:lstStyle/>
          <a:p>
            <a:r>
              <a:rPr lang="en-US" dirty="0"/>
              <a:t>Facility Inspection Requirements</a:t>
            </a:r>
          </a:p>
        </p:txBody>
      </p:sp>
      <p:sp>
        <p:nvSpPr>
          <p:cNvPr id="3" name="Content Placeholder 2">
            <a:extLst>
              <a:ext uri="{FF2B5EF4-FFF2-40B4-BE49-F238E27FC236}">
                <a16:creationId xmlns="" xmlns:a16="http://schemas.microsoft.com/office/drawing/2014/main" id="{4FD79BC4-0E7C-48C8-BF9E-606DFDEEC033}"/>
              </a:ext>
            </a:extLst>
          </p:cNvPr>
          <p:cNvSpPr>
            <a:spLocks noGrp="1"/>
          </p:cNvSpPr>
          <p:nvPr>
            <p:ph idx="1"/>
          </p:nvPr>
        </p:nvSpPr>
        <p:spPr/>
        <p:txBody>
          <a:bodyPr/>
          <a:lstStyle/>
          <a:p>
            <a:r>
              <a:rPr lang="en-US" dirty="0"/>
              <a:t>Inspectors must check all equipment in a station used for Auxiliary communications for safety and functional operation.</a:t>
            </a:r>
          </a:p>
          <a:p>
            <a:r>
              <a:rPr lang="en-US" dirty="0"/>
              <a:t>Inspectors should check for:</a:t>
            </a:r>
          </a:p>
          <a:p>
            <a:pPr lvl="1"/>
            <a:r>
              <a:rPr lang="en-US" dirty="0"/>
              <a:t>Ability to receive and transmit on Auxiliary frequencies</a:t>
            </a:r>
          </a:p>
          <a:p>
            <a:pPr lvl="1"/>
            <a:r>
              <a:rPr lang="en-US" dirty="0"/>
              <a:t>Appropriate antenna connections</a:t>
            </a:r>
          </a:p>
          <a:p>
            <a:pPr lvl="1"/>
            <a:r>
              <a:rPr lang="en-US" dirty="0"/>
              <a:t>Proper equipment grounding</a:t>
            </a:r>
          </a:p>
          <a:p>
            <a:pPr lvl="1"/>
            <a:r>
              <a:rPr lang="en-US" dirty="0"/>
              <a:t>Maintenance of logbooks</a:t>
            </a:r>
          </a:p>
        </p:txBody>
      </p:sp>
      <p:sp>
        <p:nvSpPr>
          <p:cNvPr id="4" name="Footer Placeholder 3">
            <a:extLst>
              <a:ext uri="{FF2B5EF4-FFF2-40B4-BE49-F238E27FC236}">
                <a16:creationId xmlns="" xmlns:a16="http://schemas.microsoft.com/office/drawing/2014/main" id="{034CC123-E841-4158-AF30-DC44CF6D2DA5}"/>
              </a:ext>
            </a:extLst>
          </p:cNvPr>
          <p:cNvSpPr>
            <a:spLocks noGrp="1"/>
          </p:cNvSpPr>
          <p:nvPr>
            <p:ph type="ftr" sz="quarter" idx="3"/>
          </p:nvPr>
        </p:nvSpPr>
        <p:spPr/>
        <p:txBody>
          <a:bodyPr/>
          <a:lstStyle/>
          <a:p>
            <a:r>
              <a:rPr lang="en-US"/>
              <a:t>Response Directorate - Telecommunications Division</a:t>
            </a:r>
            <a:endParaRPr lang="en-US" dirty="0"/>
          </a:p>
        </p:txBody>
      </p:sp>
      <p:sp>
        <p:nvSpPr>
          <p:cNvPr id="5" name="Slide Number Placeholder 4">
            <a:extLst>
              <a:ext uri="{FF2B5EF4-FFF2-40B4-BE49-F238E27FC236}">
                <a16:creationId xmlns="" xmlns:a16="http://schemas.microsoft.com/office/drawing/2014/main" id="{2919F7B5-3F79-460C-A40B-D626FF01425A}"/>
              </a:ext>
            </a:extLst>
          </p:cNvPr>
          <p:cNvSpPr>
            <a:spLocks noGrp="1"/>
          </p:cNvSpPr>
          <p:nvPr>
            <p:ph type="sldNum" sz="quarter" idx="4"/>
          </p:nvPr>
        </p:nvSpPr>
        <p:spPr/>
        <p:txBody>
          <a:bodyPr/>
          <a:lstStyle/>
          <a:p>
            <a:pPr algn="r"/>
            <a:fld id="{4FD1BBD8-8B60-4BF0-A64C-234AA9D11932}" type="slidenum">
              <a:rPr lang="en-US" smtClean="0"/>
              <a:pPr algn="r"/>
              <a:t>57</a:t>
            </a:fld>
            <a:endParaRPr lang="en-US" dirty="0"/>
          </a:p>
        </p:txBody>
      </p:sp>
    </p:spTree>
    <p:extLst>
      <p:ext uri="{BB962C8B-B14F-4D97-AF65-F5344CB8AC3E}">
        <p14:creationId xmlns:p14="http://schemas.microsoft.com/office/powerpoint/2010/main" val="12323570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060704"/>
          </a:xfrm>
        </p:spPr>
        <p:txBody>
          <a:bodyPr>
            <a:normAutofit/>
          </a:bodyPr>
          <a:lstStyle/>
          <a:p>
            <a:pPr eaLnBrk="1" hangingPunct="1">
              <a:defRPr/>
            </a:pPr>
            <a:r>
              <a:rPr lang="en-US" dirty="0"/>
              <a:t>Facility Detail</a:t>
            </a:r>
          </a:p>
        </p:txBody>
      </p:sp>
      <p:sp>
        <p:nvSpPr>
          <p:cNvPr id="51202" name="Content Placeholder 2"/>
          <p:cNvSpPr>
            <a:spLocks noGrp="1"/>
          </p:cNvSpPr>
          <p:nvPr>
            <p:ph idx="1"/>
          </p:nvPr>
        </p:nvSpPr>
        <p:spPr>
          <a:xfrm>
            <a:off x="609599" y="1306513"/>
            <a:ext cx="10972800" cy="4678363"/>
          </a:xfrm>
        </p:spPr>
        <p:txBody>
          <a:bodyPr/>
          <a:lstStyle/>
          <a:p>
            <a:pPr eaLnBrk="1" hangingPunct="1"/>
            <a:r>
              <a:rPr lang="en-US" altLang="en-US" dirty="0">
                <a:ea typeface="ＭＳ Ｐゴシック" pitchFamily="34" charset="-128"/>
              </a:rPr>
              <a:t>DIRAUX may assign each asset, whether a vessel, aircraft or radio, a facility identification number (OPFAC #)  e.g., For radios: </a:t>
            </a:r>
            <a:r>
              <a:rPr lang="en-US" altLang="en-US" b="1" dirty="0" err="1">
                <a:ea typeface="ＭＳ Ｐゴシック" pitchFamily="34" charset="-128"/>
              </a:rPr>
              <a:t>NMxxx</a:t>
            </a:r>
            <a:r>
              <a:rPr lang="en-US" altLang="en-US" b="1" dirty="0">
                <a:ea typeface="ＭＳ Ｐゴシック" pitchFamily="34" charset="-128"/>
              </a:rPr>
              <a:t> or </a:t>
            </a:r>
            <a:r>
              <a:rPr lang="en-US" altLang="en-US" b="1" dirty="0" err="1">
                <a:ea typeface="ＭＳ Ｐゴシック" pitchFamily="34" charset="-128"/>
              </a:rPr>
              <a:t>NFxxx</a:t>
            </a:r>
            <a:r>
              <a:rPr lang="en-US" altLang="en-US" b="1" dirty="0">
                <a:ea typeface="ＭＳ Ｐゴシック" pitchFamily="34" charset="-128"/>
              </a:rPr>
              <a:t>.</a:t>
            </a:r>
            <a:endParaRPr lang="en-US" altLang="en-US" dirty="0">
              <a:ea typeface="ＭＳ Ｐゴシック" pitchFamily="34" charset="-128"/>
            </a:endParaRPr>
          </a:p>
          <a:p>
            <a:pPr eaLnBrk="1" hangingPunct="1"/>
            <a:r>
              <a:rPr lang="en-US" altLang="en-US" dirty="0">
                <a:ea typeface="ＭＳ Ｐゴシック" pitchFamily="34" charset="-128"/>
              </a:rPr>
              <a:t>AUXDATA II automatically assigns a Facility Record Number.  (e.g.,</a:t>
            </a:r>
            <a:r>
              <a:rPr lang="en-US" altLang="en-US" b="1" dirty="0">
                <a:ea typeface="ＭＳ Ｐゴシック" pitchFamily="34" charset="-128"/>
              </a:rPr>
              <a:t> F-</a:t>
            </a:r>
            <a:r>
              <a:rPr lang="en-US" altLang="en-US" b="1" dirty="0" err="1">
                <a:ea typeface="ＭＳ Ｐゴシック" pitchFamily="34" charset="-128"/>
              </a:rPr>
              <a:t>xxxxx</a:t>
            </a:r>
            <a:r>
              <a:rPr lang="en-US" altLang="en-US" dirty="0">
                <a:ea typeface="ＭＳ Ｐゴシック" pitchFamily="34" charset="-128"/>
              </a:rPr>
              <a:t>)</a:t>
            </a:r>
          </a:p>
          <a:p>
            <a:pPr eaLnBrk="1" hangingPunct="1"/>
            <a:r>
              <a:rPr lang="en-US" altLang="en-US" dirty="0">
                <a:ea typeface="ＭＳ Ｐゴシック" pitchFamily="34" charset="-128"/>
              </a:rPr>
              <a:t>These identification numbers are for record keeping and searching only and are </a:t>
            </a:r>
            <a:r>
              <a:rPr lang="en-US" altLang="en-US" u="sng" dirty="0">
                <a:ea typeface="ＭＳ Ｐゴシック" pitchFamily="34" charset="-128"/>
              </a:rPr>
              <a:t>not</a:t>
            </a:r>
            <a:r>
              <a:rPr lang="en-US" altLang="en-US" dirty="0">
                <a:ea typeface="ＭＳ Ｐゴシック" pitchFamily="34" charset="-128"/>
              </a:rPr>
              <a:t> a call sign. </a:t>
            </a:r>
          </a:p>
          <a:p>
            <a:pPr eaLnBrk="1" hangingPunct="1"/>
            <a:r>
              <a:rPr lang="en-US" altLang="en-US" dirty="0">
                <a:ea typeface="ＭＳ Ｐゴシック" pitchFamily="34" charset="-128"/>
              </a:rPr>
              <a:t>The facility identification/record number are entered when required in AUXDATA II forms</a:t>
            </a:r>
          </a:p>
        </p:txBody>
      </p:sp>
      <p:sp>
        <p:nvSpPr>
          <p:cNvPr id="3" name="Footer Placeholder 2">
            <a:extLst>
              <a:ext uri="{FF2B5EF4-FFF2-40B4-BE49-F238E27FC236}">
                <a16:creationId xmlns="" xmlns:a16="http://schemas.microsoft.com/office/drawing/2014/main" id="{53D28D01-A1E8-4242-A62D-62A343C15900}"/>
              </a:ext>
            </a:extLst>
          </p:cNvPr>
          <p:cNvSpPr>
            <a:spLocks noGrp="1"/>
          </p:cNvSpPr>
          <p:nvPr>
            <p:ph type="ftr" sz="quarter" idx="3"/>
          </p:nvPr>
        </p:nvSpPr>
        <p:spPr/>
        <p:txBody>
          <a:bodyPr/>
          <a:lstStyle/>
          <a:p>
            <a:r>
              <a:rPr lang="en-US"/>
              <a:t>Response Directorate - Telecommunications Division</a:t>
            </a:r>
            <a:endParaRPr lang="en-US" dirty="0"/>
          </a:p>
        </p:txBody>
      </p:sp>
      <p:sp>
        <p:nvSpPr>
          <p:cNvPr id="4" name="Slide Number Placeholder 3">
            <a:extLst>
              <a:ext uri="{FF2B5EF4-FFF2-40B4-BE49-F238E27FC236}">
                <a16:creationId xmlns="" xmlns:a16="http://schemas.microsoft.com/office/drawing/2014/main" id="{DB33D616-8592-4CC0-8F98-90B9D0D77EA1}"/>
              </a:ext>
            </a:extLst>
          </p:cNvPr>
          <p:cNvSpPr>
            <a:spLocks noGrp="1"/>
          </p:cNvSpPr>
          <p:nvPr>
            <p:ph type="sldNum" sz="quarter" idx="4"/>
          </p:nvPr>
        </p:nvSpPr>
        <p:spPr/>
        <p:txBody>
          <a:bodyPr/>
          <a:lstStyle/>
          <a:p>
            <a:pPr algn="r"/>
            <a:fld id="{4FD1BBD8-8B60-4BF0-A64C-234AA9D11932}" type="slidenum">
              <a:rPr lang="en-US" smtClean="0"/>
              <a:pPr algn="r"/>
              <a:t>58</a:t>
            </a:fld>
            <a:endParaRPr lang="en-US" dirty="0"/>
          </a:p>
        </p:txBody>
      </p:sp>
    </p:spTree>
    <p:extLst>
      <p:ext uri="{BB962C8B-B14F-4D97-AF65-F5344CB8AC3E}">
        <p14:creationId xmlns:p14="http://schemas.microsoft.com/office/powerpoint/2010/main" val="7880766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575"/>
            <a:ext cx="10515600" cy="1060704"/>
          </a:xfrm>
        </p:spPr>
        <p:txBody>
          <a:bodyPr>
            <a:normAutofit/>
          </a:bodyPr>
          <a:lstStyle/>
          <a:p>
            <a:pPr eaLnBrk="1" hangingPunct="1">
              <a:defRPr/>
            </a:pPr>
            <a:r>
              <a:rPr lang="en-US" dirty="0"/>
              <a:t>Facility Call Sign Issuance</a:t>
            </a:r>
          </a:p>
        </p:txBody>
      </p:sp>
      <p:sp>
        <p:nvSpPr>
          <p:cNvPr id="52226" name="Content Placeholder 2"/>
          <p:cNvSpPr>
            <a:spLocks noGrp="1"/>
          </p:cNvSpPr>
          <p:nvPr>
            <p:ph idx="1"/>
          </p:nvPr>
        </p:nvSpPr>
        <p:spPr>
          <a:xfrm>
            <a:off x="563981" y="1883755"/>
            <a:ext cx="10972800" cy="3781060"/>
          </a:xfrm>
        </p:spPr>
        <p:txBody>
          <a:bodyPr/>
          <a:lstStyle/>
          <a:p>
            <a:pPr eaLnBrk="1" hangingPunct="1"/>
            <a:r>
              <a:rPr lang="en-US" altLang="en-US" dirty="0">
                <a:ea typeface="ＭＳ Ｐゴシック" pitchFamily="34" charset="-128"/>
              </a:rPr>
              <a:t>DIRAUX approves </a:t>
            </a:r>
            <a:r>
              <a:rPr lang="en-US" altLang="en-US" b="1" dirty="0">
                <a:ea typeface="ＭＳ Ｐゴシック" pitchFamily="34" charset="-128"/>
              </a:rPr>
              <a:t>VHF radio callsigns,</a:t>
            </a:r>
            <a:r>
              <a:rPr lang="en-US" altLang="en-US" dirty="0">
                <a:ea typeface="ＭＳ Ｐゴシック" pitchFamily="34" charset="-128"/>
              </a:rPr>
              <a:t> which may be assigned by DIRAUX or the District CM Staff</a:t>
            </a:r>
          </a:p>
          <a:p>
            <a:pPr lvl="1" eaLnBrk="1" hangingPunct="1"/>
            <a:r>
              <a:rPr lang="en-US" altLang="en-US" dirty="0">
                <a:ea typeface="ＭＳ Ｐゴシック" pitchFamily="34" charset="-128"/>
              </a:rPr>
              <a:t>E.g., </a:t>
            </a:r>
            <a:r>
              <a:rPr lang="en-US" altLang="en-US" b="1" u="sng" dirty="0">
                <a:ea typeface="ＭＳ Ｐゴシック" pitchFamily="34" charset="-128"/>
              </a:rPr>
              <a:t>“Auxiliary Boston Radio”</a:t>
            </a:r>
            <a:r>
              <a:rPr lang="en-US" altLang="en-US" dirty="0">
                <a:ea typeface="ＭＳ Ｐゴシック" pitchFamily="34" charset="-128"/>
              </a:rPr>
              <a:t>, where Boston signifies the geographic location.  </a:t>
            </a:r>
            <a:r>
              <a:rPr lang="en-US" altLang="en-US" dirty="0">
                <a:solidFill>
                  <a:srgbClr val="00B050"/>
                </a:solidFill>
                <a:ea typeface="ＭＳ Ｐゴシック" pitchFamily="34" charset="-128"/>
              </a:rPr>
              <a:t>(See Auxiliary Operations Policy Manual (AOPM) for details)</a:t>
            </a:r>
          </a:p>
          <a:p>
            <a:pPr lvl="1" eaLnBrk="1" hangingPunct="1"/>
            <a:r>
              <a:rPr lang="en-US" altLang="en-US" dirty="0">
                <a:ea typeface="ＭＳ Ｐゴシック" pitchFamily="34" charset="-128"/>
              </a:rPr>
              <a:t>DIRAUX does not issue Auxiliary </a:t>
            </a:r>
            <a:r>
              <a:rPr lang="en-US" altLang="en-US" u="sng" dirty="0">
                <a:ea typeface="ＭＳ Ｐゴシック" pitchFamily="34" charset="-128"/>
              </a:rPr>
              <a:t>HF</a:t>
            </a:r>
            <a:r>
              <a:rPr lang="en-US" altLang="en-US" dirty="0">
                <a:ea typeface="ＭＳ Ｐゴシック" pitchFamily="34" charset="-128"/>
              </a:rPr>
              <a:t> callsigns</a:t>
            </a:r>
          </a:p>
          <a:p>
            <a:pPr eaLnBrk="1" hangingPunct="1"/>
            <a:r>
              <a:rPr lang="en-US" altLang="en-US" dirty="0">
                <a:ea typeface="ＭＳ Ｐゴシック" pitchFamily="34" charset="-128"/>
              </a:rPr>
              <a:t>Facility owners with both VHF and HF radios to submit must check both the VHF and HF/MF-SSB boxes and enter all radio information into AUXDATA II for submission through the chain for issuance of their </a:t>
            </a:r>
            <a:r>
              <a:rPr lang="en-US" altLang="en-US" b="1" u="sng" dirty="0">
                <a:ea typeface="ＭＳ Ｐゴシック" pitchFamily="34" charset="-128"/>
              </a:rPr>
              <a:t>HF callsign</a:t>
            </a:r>
          </a:p>
        </p:txBody>
      </p:sp>
      <p:sp>
        <p:nvSpPr>
          <p:cNvPr id="3" name="Footer Placeholder 2">
            <a:extLst>
              <a:ext uri="{FF2B5EF4-FFF2-40B4-BE49-F238E27FC236}">
                <a16:creationId xmlns="" xmlns:a16="http://schemas.microsoft.com/office/drawing/2014/main" id="{C23276BF-BA16-4C3E-BC27-20B9E92D9763}"/>
              </a:ext>
            </a:extLst>
          </p:cNvPr>
          <p:cNvSpPr>
            <a:spLocks noGrp="1"/>
          </p:cNvSpPr>
          <p:nvPr>
            <p:ph type="ftr" sz="quarter" idx="3"/>
          </p:nvPr>
        </p:nvSpPr>
        <p:spPr/>
        <p:txBody>
          <a:bodyPr/>
          <a:lstStyle/>
          <a:p>
            <a:r>
              <a:rPr lang="en-US"/>
              <a:t>Response Directorate - Telecommunications Division</a:t>
            </a:r>
            <a:endParaRPr lang="en-US" dirty="0"/>
          </a:p>
        </p:txBody>
      </p:sp>
      <p:sp>
        <p:nvSpPr>
          <p:cNvPr id="4" name="Slide Number Placeholder 3">
            <a:extLst>
              <a:ext uri="{FF2B5EF4-FFF2-40B4-BE49-F238E27FC236}">
                <a16:creationId xmlns="" xmlns:a16="http://schemas.microsoft.com/office/drawing/2014/main" id="{43AC8CF3-A0B9-490A-A5B9-E4F4970BF91D}"/>
              </a:ext>
            </a:extLst>
          </p:cNvPr>
          <p:cNvSpPr>
            <a:spLocks noGrp="1"/>
          </p:cNvSpPr>
          <p:nvPr>
            <p:ph type="sldNum" sz="quarter" idx="4"/>
          </p:nvPr>
        </p:nvSpPr>
        <p:spPr/>
        <p:txBody>
          <a:bodyPr/>
          <a:lstStyle/>
          <a:p>
            <a:pPr algn="r"/>
            <a:fld id="{4FD1BBD8-8B60-4BF0-A64C-234AA9D11932}" type="slidenum">
              <a:rPr lang="en-US" smtClean="0"/>
              <a:pPr algn="r"/>
              <a:t>59</a:t>
            </a:fld>
            <a:endParaRPr lang="en-US" dirty="0"/>
          </a:p>
        </p:txBody>
      </p:sp>
    </p:spTree>
    <p:extLst>
      <p:ext uri="{BB962C8B-B14F-4D97-AF65-F5344CB8AC3E}">
        <p14:creationId xmlns:p14="http://schemas.microsoft.com/office/powerpoint/2010/main" val="1952602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Risk Management</a:t>
            </a:r>
          </a:p>
        </p:txBody>
      </p:sp>
      <p:sp>
        <p:nvSpPr>
          <p:cNvPr id="3" name="Text Placeholder 2"/>
          <p:cNvSpPr>
            <a:spLocks noGrp="1"/>
          </p:cNvSpPr>
          <p:nvPr>
            <p:ph type="body" idx="1"/>
          </p:nvPr>
        </p:nvSpPr>
        <p:spPr>
          <a:xfrm>
            <a:off x="863600" y="1885953"/>
            <a:ext cx="10972800" cy="4525963"/>
          </a:xfrm>
        </p:spPr>
        <p:txBody>
          <a:bodyPr/>
          <a:lstStyle/>
          <a:p>
            <a:pPr marL="0" indent="0" algn="ctr">
              <a:buNone/>
            </a:pPr>
            <a:endParaRPr lang="en-US" sz="4800" dirty="0"/>
          </a:p>
          <a:p>
            <a:pPr marL="0" indent="0" algn="ctr">
              <a:buNone/>
            </a:pPr>
            <a:r>
              <a:rPr lang="en-US" sz="4800" dirty="0"/>
              <a:t/>
            </a:r>
            <a:br>
              <a:rPr lang="en-US" sz="4800" dirty="0"/>
            </a:br>
            <a:r>
              <a:rPr lang="en-US" sz="4400" dirty="0"/>
              <a:t>2022 Risk Management Discussion</a:t>
            </a:r>
          </a:p>
          <a:p>
            <a:endParaRPr lang="en-US" dirty="0"/>
          </a:p>
        </p:txBody>
      </p:sp>
      <p:sp>
        <p:nvSpPr>
          <p:cNvPr id="4" name="Footer Placeholder 3">
            <a:extLst>
              <a:ext uri="{FF2B5EF4-FFF2-40B4-BE49-F238E27FC236}">
                <a16:creationId xmlns="" xmlns:a16="http://schemas.microsoft.com/office/drawing/2014/main" id="{23B95C99-21D4-42B3-9B7C-06FED43A1BA9}"/>
              </a:ext>
            </a:extLst>
          </p:cNvPr>
          <p:cNvSpPr>
            <a:spLocks noGrp="1"/>
          </p:cNvSpPr>
          <p:nvPr>
            <p:ph type="ftr" sz="quarter" idx="3"/>
          </p:nvPr>
        </p:nvSpPr>
        <p:spPr/>
        <p:txBody>
          <a:bodyPr/>
          <a:lstStyle/>
          <a:p>
            <a:r>
              <a:rPr lang="en-US"/>
              <a:t>Response Directorate - Telecommunications Division</a:t>
            </a:r>
            <a:endParaRPr lang="en-US" dirty="0"/>
          </a:p>
        </p:txBody>
      </p:sp>
      <p:sp>
        <p:nvSpPr>
          <p:cNvPr id="5" name="Slide Number Placeholder 4">
            <a:extLst>
              <a:ext uri="{FF2B5EF4-FFF2-40B4-BE49-F238E27FC236}">
                <a16:creationId xmlns="" xmlns:a16="http://schemas.microsoft.com/office/drawing/2014/main" id="{2ED5BEED-38DC-4AE1-8501-1CE705024E70}"/>
              </a:ext>
            </a:extLst>
          </p:cNvPr>
          <p:cNvSpPr>
            <a:spLocks noGrp="1"/>
          </p:cNvSpPr>
          <p:nvPr>
            <p:ph type="sldNum" sz="quarter" idx="4"/>
          </p:nvPr>
        </p:nvSpPr>
        <p:spPr/>
        <p:txBody>
          <a:bodyPr/>
          <a:lstStyle/>
          <a:p>
            <a:pPr algn="r"/>
            <a:fld id="{4FD1BBD8-8B60-4BF0-A64C-234AA9D11932}" type="slidenum">
              <a:rPr lang="en-US" smtClean="0"/>
              <a:pPr algn="r"/>
              <a:t>6</a:t>
            </a:fld>
            <a:endParaRPr lang="en-US" dirty="0"/>
          </a:p>
        </p:txBody>
      </p:sp>
    </p:spTree>
    <p:extLst>
      <p:ext uri="{BB962C8B-B14F-4D97-AF65-F5344CB8AC3E}">
        <p14:creationId xmlns:p14="http://schemas.microsoft.com/office/powerpoint/2010/main" val="3768685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DC38EF-363A-4A2A-B9F4-4C3F5AA06700}"/>
              </a:ext>
            </a:extLst>
          </p:cNvPr>
          <p:cNvSpPr>
            <a:spLocks noGrp="1"/>
          </p:cNvSpPr>
          <p:nvPr>
            <p:ph type="title"/>
          </p:nvPr>
        </p:nvSpPr>
        <p:spPr>
          <a:xfrm>
            <a:off x="838200" y="127000"/>
            <a:ext cx="10515600" cy="1060704"/>
          </a:xfrm>
        </p:spPr>
        <p:txBody>
          <a:bodyPr>
            <a:normAutofit/>
          </a:bodyPr>
          <a:lstStyle/>
          <a:p>
            <a:r>
              <a:rPr lang="en-US" dirty="0"/>
              <a:t>Facility Call Signs</a:t>
            </a:r>
          </a:p>
        </p:txBody>
      </p:sp>
      <p:sp>
        <p:nvSpPr>
          <p:cNvPr id="3" name="Content Placeholder 2">
            <a:extLst>
              <a:ext uri="{FF2B5EF4-FFF2-40B4-BE49-F238E27FC236}">
                <a16:creationId xmlns="" xmlns:a16="http://schemas.microsoft.com/office/drawing/2014/main" id="{4660C4C9-F367-4B24-A717-8F40BDEF7401}"/>
              </a:ext>
            </a:extLst>
          </p:cNvPr>
          <p:cNvSpPr>
            <a:spLocks noGrp="1"/>
          </p:cNvSpPr>
          <p:nvPr>
            <p:ph idx="1"/>
          </p:nvPr>
        </p:nvSpPr>
        <p:spPr>
          <a:xfrm>
            <a:off x="609600" y="1306513"/>
            <a:ext cx="10972800" cy="4525963"/>
          </a:xfrm>
        </p:spPr>
        <p:txBody>
          <a:bodyPr/>
          <a:lstStyle/>
          <a:p>
            <a:r>
              <a:rPr lang="en-US" dirty="0"/>
              <a:t>VHF call signs </a:t>
            </a:r>
          </a:p>
          <a:p>
            <a:pPr lvl="1"/>
            <a:r>
              <a:rPr lang="en-US" dirty="0"/>
              <a:t>Fixed land stations - geographic location of the station (e.g., </a:t>
            </a:r>
            <a:r>
              <a:rPr lang="en-US" b="1" dirty="0"/>
              <a:t>Auxiliary Kingston Radio</a:t>
            </a:r>
            <a:r>
              <a:rPr lang="en-US" dirty="0"/>
              <a:t>).  For several stations in Kingston, the next one is </a:t>
            </a:r>
            <a:r>
              <a:rPr lang="en-US" b="1" dirty="0"/>
              <a:t>Auxiliary Kingston 2 Radio</a:t>
            </a:r>
            <a:r>
              <a:rPr lang="en-US" dirty="0"/>
              <a:t>.</a:t>
            </a:r>
          </a:p>
          <a:p>
            <a:pPr lvl="1"/>
            <a:r>
              <a:rPr lang="en-US" dirty="0"/>
              <a:t>Mobile stations - either the flotilla name followed by an alphanumeric (e.g., </a:t>
            </a:r>
            <a:r>
              <a:rPr lang="en-US" b="1" dirty="0"/>
              <a:t>Auxiliary Miami Mobile 1</a:t>
            </a:r>
            <a:r>
              <a:rPr lang="en-US" dirty="0"/>
              <a:t>) or a district numbering scheme such as </a:t>
            </a:r>
            <a:r>
              <a:rPr lang="en-US" b="1" dirty="0"/>
              <a:t>Auxiliary Mobile 10-13 D.</a:t>
            </a:r>
          </a:p>
          <a:p>
            <a:r>
              <a:rPr lang="en-US" dirty="0"/>
              <a:t>HF call signs</a:t>
            </a:r>
          </a:p>
          <a:p>
            <a:pPr lvl="1"/>
            <a:r>
              <a:rPr lang="en-US" dirty="0"/>
              <a:t>Assigned by National Telecommunications; format </a:t>
            </a:r>
            <a:r>
              <a:rPr lang="en-US" b="1" dirty="0" err="1"/>
              <a:t>Nx</a:t>
            </a:r>
            <a:r>
              <a:rPr lang="en-US" b="1" dirty="0"/>
              <a:t>##xx, </a:t>
            </a:r>
            <a:r>
              <a:rPr lang="en-US" dirty="0"/>
              <a:t>where x is a letter and # is a number.</a:t>
            </a:r>
          </a:p>
          <a:p>
            <a:pPr lvl="1"/>
            <a:endParaRPr lang="en-US" dirty="0"/>
          </a:p>
        </p:txBody>
      </p:sp>
      <p:sp>
        <p:nvSpPr>
          <p:cNvPr id="4" name="Footer Placeholder 3">
            <a:extLst>
              <a:ext uri="{FF2B5EF4-FFF2-40B4-BE49-F238E27FC236}">
                <a16:creationId xmlns="" xmlns:a16="http://schemas.microsoft.com/office/drawing/2014/main" id="{294F99BD-16A4-4222-91B1-DDDDF86264E3}"/>
              </a:ext>
            </a:extLst>
          </p:cNvPr>
          <p:cNvSpPr>
            <a:spLocks noGrp="1"/>
          </p:cNvSpPr>
          <p:nvPr>
            <p:ph type="ftr" sz="quarter" idx="3"/>
          </p:nvPr>
        </p:nvSpPr>
        <p:spPr/>
        <p:txBody>
          <a:bodyPr/>
          <a:lstStyle/>
          <a:p>
            <a:r>
              <a:rPr lang="en-US"/>
              <a:t>Response Directorate - Telecommunications Division</a:t>
            </a:r>
            <a:endParaRPr lang="en-US" dirty="0"/>
          </a:p>
        </p:txBody>
      </p:sp>
      <p:sp>
        <p:nvSpPr>
          <p:cNvPr id="5" name="Slide Number Placeholder 4">
            <a:extLst>
              <a:ext uri="{FF2B5EF4-FFF2-40B4-BE49-F238E27FC236}">
                <a16:creationId xmlns="" xmlns:a16="http://schemas.microsoft.com/office/drawing/2014/main" id="{66B38F98-C719-4EED-A5BB-FA0F0B9B28A8}"/>
              </a:ext>
            </a:extLst>
          </p:cNvPr>
          <p:cNvSpPr>
            <a:spLocks noGrp="1"/>
          </p:cNvSpPr>
          <p:nvPr>
            <p:ph type="sldNum" sz="quarter" idx="4"/>
          </p:nvPr>
        </p:nvSpPr>
        <p:spPr/>
        <p:txBody>
          <a:bodyPr/>
          <a:lstStyle/>
          <a:p>
            <a:pPr algn="r"/>
            <a:fld id="{4FD1BBD8-8B60-4BF0-A64C-234AA9D11932}" type="slidenum">
              <a:rPr lang="en-US" smtClean="0"/>
              <a:pPr algn="r"/>
              <a:t>60</a:t>
            </a:fld>
            <a:endParaRPr lang="en-US" dirty="0"/>
          </a:p>
        </p:txBody>
      </p:sp>
    </p:spTree>
    <p:extLst>
      <p:ext uri="{BB962C8B-B14F-4D97-AF65-F5344CB8AC3E}">
        <p14:creationId xmlns:p14="http://schemas.microsoft.com/office/powerpoint/2010/main" val="21875880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DC38EF-363A-4A2A-B9F4-4C3F5AA06700}"/>
              </a:ext>
            </a:extLst>
          </p:cNvPr>
          <p:cNvSpPr>
            <a:spLocks noGrp="1"/>
          </p:cNvSpPr>
          <p:nvPr>
            <p:ph type="title"/>
          </p:nvPr>
        </p:nvSpPr>
        <p:spPr>
          <a:xfrm>
            <a:off x="838200" y="127000"/>
            <a:ext cx="10515600" cy="1060704"/>
          </a:xfrm>
        </p:spPr>
        <p:txBody>
          <a:bodyPr>
            <a:normAutofit/>
          </a:bodyPr>
          <a:lstStyle/>
          <a:p>
            <a:r>
              <a:rPr lang="en-US" dirty="0"/>
              <a:t>Facility Land Facilities</a:t>
            </a:r>
          </a:p>
        </p:txBody>
      </p:sp>
      <p:sp>
        <p:nvSpPr>
          <p:cNvPr id="4" name="Footer Placeholder 3">
            <a:extLst>
              <a:ext uri="{FF2B5EF4-FFF2-40B4-BE49-F238E27FC236}">
                <a16:creationId xmlns="" xmlns:a16="http://schemas.microsoft.com/office/drawing/2014/main" id="{294F99BD-16A4-4222-91B1-DDDDF86264E3}"/>
              </a:ext>
            </a:extLst>
          </p:cNvPr>
          <p:cNvSpPr>
            <a:spLocks noGrp="1"/>
          </p:cNvSpPr>
          <p:nvPr>
            <p:ph type="ftr" sz="quarter" idx="3"/>
          </p:nvPr>
        </p:nvSpPr>
        <p:spPr/>
        <p:txBody>
          <a:bodyPr/>
          <a:lstStyle/>
          <a:p>
            <a:r>
              <a:rPr lang="en-US"/>
              <a:t>Response Directorate - Telecommunications Division</a:t>
            </a:r>
            <a:endParaRPr lang="en-US" dirty="0"/>
          </a:p>
        </p:txBody>
      </p:sp>
      <p:sp>
        <p:nvSpPr>
          <p:cNvPr id="5" name="Slide Number Placeholder 4">
            <a:extLst>
              <a:ext uri="{FF2B5EF4-FFF2-40B4-BE49-F238E27FC236}">
                <a16:creationId xmlns="" xmlns:a16="http://schemas.microsoft.com/office/drawing/2014/main" id="{66B38F98-C719-4EED-A5BB-FA0F0B9B28A8}"/>
              </a:ext>
            </a:extLst>
          </p:cNvPr>
          <p:cNvSpPr>
            <a:spLocks noGrp="1"/>
          </p:cNvSpPr>
          <p:nvPr>
            <p:ph type="sldNum" sz="quarter" idx="4"/>
          </p:nvPr>
        </p:nvSpPr>
        <p:spPr/>
        <p:txBody>
          <a:bodyPr/>
          <a:lstStyle/>
          <a:p>
            <a:pPr algn="r"/>
            <a:fld id="{4FD1BBD8-8B60-4BF0-A64C-234AA9D11932}" type="slidenum">
              <a:rPr lang="en-US" smtClean="0"/>
              <a:pPr algn="r"/>
              <a:t>61</a:t>
            </a:fld>
            <a:endParaRPr lang="en-US" dirty="0"/>
          </a:p>
        </p:txBody>
      </p:sp>
      <p:sp>
        <p:nvSpPr>
          <p:cNvPr id="6" name="Content Placeholder 2">
            <a:extLst>
              <a:ext uri="{FF2B5EF4-FFF2-40B4-BE49-F238E27FC236}">
                <a16:creationId xmlns="" xmlns:a16="http://schemas.microsoft.com/office/drawing/2014/main" id="{DE5AC899-FC9E-4AF5-A40B-9E8B33EC2563}"/>
              </a:ext>
            </a:extLst>
          </p:cNvPr>
          <p:cNvSpPr txBox="1">
            <a:spLocks/>
          </p:cNvSpPr>
          <p:nvPr/>
        </p:nvSpPr>
        <p:spPr>
          <a:xfrm>
            <a:off x="609600" y="1600201"/>
            <a:ext cx="53848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ea typeface="ＭＳ Ｐゴシック" pitchFamily="34" charset="-128"/>
              </a:rPr>
              <a:t>Fixed land facilities are permanently located in a fixed location either owned by the Auxiliary or in a residence or similar building, owned by the radio facility Auxiliary owner</a:t>
            </a:r>
          </a:p>
          <a:p>
            <a:endParaRPr lang="en-US" altLang="en-US" sz="800" dirty="0">
              <a:ea typeface="ＭＳ Ｐゴシック" pitchFamily="34" charset="-128"/>
            </a:endParaRPr>
          </a:p>
          <a:p>
            <a:r>
              <a:rPr lang="en-US" altLang="en-US" dirty="0">
                <a:ea typeface="ＭＳ Ｐゴシック" pitchFamily="34" charset="-128"/>
              </a:rPr>
              <a:t>The location is FIXED and DIRAUX must authorize relocation of the radio facility via AUXDATA II entry using Form 7004 as a worksheet</a:t>
            </a:r>
          </a:p>
        </p:txBody>
      </p:sp>
      <p:pic>
        <p:nvPicPr>
          <p:cNvPr id="9" name="Picture 8" descr="A picture containing indoor, person, person, shelf&#10;&#10;Description automatically generated">
            <a:extLst>
              <a:ext uri="{FF2B5EF4-FFF2-40B4-BE49-F238E27FC236}">
                <a16:creationId xmlns="" xmlns:a16="http://schemas.microsoft.com/office/drawing/2014/main" id="{006871E6-2693-4B8D-B9E4-ABB54BF427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76144" y="1714500"/>
            <a:ext cx="4572000" cy="3429000"/>
          </a:xfrm>
          <a:prstGeom prst="rect">
            <a:avLst/>
          </a:prstGeom>
        </p:spPr>
      </p:pic>
      <p:sp>
        <p:nvSpPr>
          <p:cNvPr id="10" name="TextBox 9">
            <a:extLst>
              <a:ext uri="{FF2B5EF4-FFF2-40B4-BE49-F238E27FC236}">
                <a16:creationId xmlns="" xmlns:a16="http://schemas.microsoft.com/office/drawing/2014/main" id="{9766CB76-8575-4C98-B323-9708B0C595CD}"/>
              </a:ext>
            </a:extLst>
          </p:cNvPr>
          <p:cNvSpPr txBox="1"/>
          <p:nvPr/>
        </p:nvSpPr>
        <p:spPr>
          <a:xfrm>
            <a:off x="6959600" y="5200243"/>
            <a:ext cx="3898231" cy="646331"/>
          </a:xfrm>
          <a:prstGeom prst="rect">
            <a:avLst/>
          </a:prstGeom>
          <a:noFill/>
        </p:spPr>
        <p:txBody>
          <a:bodyPr wrap="square" rtlCol="0">
            <a:spAutoFit/>
          </a:bodyPr>
          <a:lstStyle/>
          <a:p>
            <a:r>
              <a:rPr lang="en-US" dirty="0">
                <a:solidFill>
                  <a:schemeClr val="accent1">
                    <a:lumMod val="75000"/>
                  </a:schemeClr>
                </a:solidFill>
              </a:rPr>
              <a:t>Approved radio facilities may be referred to as an ACU</a:t>
            </a:r>
          </a:p>
        </p:txBody>
      </p:sp>
    </p:spTree>
    <p:extLst>
      <p:ext uri="{BB962C8B-B14F-4D97-AF65-F5344CB8AC3E}">
        <p14:creationId xmlns:p14="http://schemas.microsoft.com/office/powerpoint/2010/main" val="28193991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DC38EF-363A-4A2A-B9F4-4C3F5AA06700}"/>
              </a:ext>
            </a:extLst>
          </p:cNvPr>
          <p:cNvSpPr>
            <a:spLocks noGrp="1"/>
          </p:cNvSpPr>
          <p:nvPr>
            <p:ph type="title"/>
          </p:nvPr>
        </p:nvSpPr>
        <p:spPr>
          <a:xfrm>
            <a:off x="838200" y="127000"/>
            <a:ext cx="10515600" cy="1060704"/>
          </a:xfrm>
        </p:spPr>
        <p:txBody>
          <a:bodyPr>
            <a:normAutofit/>
          </a:bodyPr>
          <a:lstStyle/>
          <a:p>
            <a:r>
              <a:rPr lang="en-US" dirty="0"/>
              <a:t>Mobile Radio Facilities</a:t>
            </a:r>
          </a:p>
        </p:txBody>
      </p:sp>
      <p:sp>
        <p:nvSpPr>
          <p:cNvPr id="4" name="Footer Placeholder 3">
            <a:extLst>
              <a:ext uri="{FF2B5EF4-FFF2-40B4-BE49-F238E27FC236}">
                <a16:creationId xmlns="" xmlns:a16="http://schemas.microsoft.com/office/drawing/2014/main" id="{294F99BD-16A4-4222-91B1-DDDDF86264E3}"/>
              </a:ext>
            </a:extLst>
          </p:cNvPr>
          <p:cNvSpPr>
            <a:spLocks noGrp="1"/>
          </p:cNvSpPr>
          <p:nvPr>
            <p:ph type="ftr" sz="quarter" idx="3"/>
          </p:nvPr>
        </p:nvSpPr>
        <p:spPr/>
        <p:txBody>
          <a:bodyPr/>
          <a:lstStyle/>
          <a:p>
            <a:r>
              <a:rPr lang="en-US"/>
              <a:t>Response Directorate - Telecommunications Division</a:t>
            </a:r>
            <a:endParaRPr lang="en-US" dirty="0"/>
          </a:p>
        </p:txBody>
      </p:sp>
      <p:sp>
        <p:nvSpPr>
          <p:cNvPr id="5" name="Slide Number Placeholder 4">
            <a:extLst>
              <a:ext uri="{FF2B5EF4-FFF2-40B4-BE49-F238E27FC236}">
                <a16:creationId xmlns="" xmlns:a16="http://schemas.microsoft.com/office/drawing/2014/main" id="{66B38F98-C719-4EED-A5BB-FA0F0B9B28A8}"/>
              </a:ext>
            </a:extLst>
          </p:cNvPr>
          <p:cNvSpPr>
            <a:spLocks noGrp="1"/>
          </p:cNvSpPr>
          <p:nvPr>
            <p:ph type="sldNum" sz="quarter" idx="4"/>
          </p:nvPr>
        </p:nvSpPr>
        <p:spPr/>
        <p:txBody>
          <a:bodyPr/>
          <a:lstStyle/>
          <a:p>
            <a:pPr algn="r"/>
            <a:fld id="{4FD1BBD8-8B60-4BF0-A64C-234AA9D11932}" type="slidenum">
              <a:rPr lang="en-US" smtClean="0"/>
              <a:pPr algn="r"/>
              <a:t>62</a:t>
            </a:fld>
            <a:endParaRPr lang="en-US" dirty="0"/>
          </a:p>
        </p:txBody>
      </p:sp>
      <p:sp>
        <p:nvSpPr>
          <p:cNvPr id="6" name="Content Placeholder 2">
            <a:extLst>
              <a:ext uri="{FF2B5EF4-FFF2-40B4-BE49-F238E27FC236}">
                <a16:creationId xmlns="" xmlns:a16="http://schemas.microsoft.com/office/drawing/2014/main" id="{085A0DB3-19BD-4693-9D66-F7ADE38D28CC}"/>
              </a:ext>
            </a:extLst>
          </p:cNvPr>
          <p:cNvSpPr txBox="1">
            <a:spLocks/>
          </p:cNvSpPr>
          <p:nvPr/>
        </p:nvSpPr>
        <p:spPr>
          <a:xfrm>
            <a:off x="609600" y="1600201"/>
            <a:ext cx="53848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ea typeface="ＭＳ Ｐゴシック" pitchFamily="34" charset="-128"/>
              </a:rPr>
              <a:t>Mobile radio facilities are usually mounted in vehicles and can be used while the vehicle is in motion</a:t>
            </a:r>
          </a:p>
          <a:p>
            <a:r>
              <a:rPr lang="en-US" altLang="en-US" dirty="0">
                <a:ea typeface="ＭＳ Ｐゴシック" pitchFamily="34" charset="-128"/>
              </a:rPr>
              <a:t>Movement at the direction of the CG requires orders, usually via the AUXDATA II process</a:t>
            </a:r>
          </a:p>
          <a:p>
            <a:r>
              <a:rPr lang="en-US" altLang="en-US" dirty="0">
                <a:ea typeface="ＭＳ Ｐゴシック" pitchFamily="34" charset="-128"/>
              </a:rPr>
              <a:t>They are not to be confused with TRANSPORTABLE radio facilities</a:t>
            </a:r>
          </a:p>
        </p:txBody>
      </p:sp>
      <p:pic>
        <p:nvPicPr>
          <p:cNvPr id="9" name="Picture 8" descr="A truck parked on the side of a road&#10;&#10;Description automatically generated">
            <a:extLst>
              <a:ext uri="{FF2B5EF4-FFF2-40B4-BE49-F238E27FC236}">
                <a16:creationId xmlns="" xmlns:a16="http://schemas.microsoft.com/office/drawing/2014/main" id="{FE91DE68-C3A0-4AAE-8A1E-0D44A4B912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97600" y="1600201"/>
            <a:ext cx="3167864" cy="2375898"/>
          </a:xfrm>
          <a:prstGeom prst="rect">
            <a:avLst/>
          </a:prstGeom>
        </p:spPr>
      </p:pic>
      <p:pic>
        <p:nvPicPr>
          <p:cNvPr id="10" name="Picture 9" descr="A car parked in front of a truck&#10;&#10;Description automatically generated">
            <a:extLst>
              <a:ext uri="{FF2B5EF4-FFF2-40B4-BE49-F238E27FC236}">
                <a16:creationId xmlns="" xmlns:a16="http://schemas.microsoft.com/office/drawing/2014/main" id="{156B6460-9F3D-441F-B205-AD3AB856DB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1469" y="3553344"/>
            <a:ext cx="3430427" cy="2572820"/>
          </a:xfrm>
          <a:prstGeom prst="rect">
            <a:avLst/>
          </a:prstGeom>
        </p:spPr>
      </p:pic>
    </p:spTree>
    <p:extLst>
      <p:ext uri="{BB962C8B-B14F-4D97-AF65-F5344CB8AC3E}">
        <p14:creationId xmlns:p14="http://schemas.microsoft.com/office/powerpoint/2010/main" val="16525818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3516"/>
            <a:ext cx="11176000" cy="1055687"/>
          </a:xfrm>
        </p:spPr>
        <p:txBody>
          <a:bodyPr>
            <a:normAutofit/>
          </a:bodyPr>
          <a:lstStyle/>
          <a:p>
            <a:pPr eaLnBrk="1" hangingPunct="1">
              <a:spcBef>
                <a:spcPct val="20000"/>
              </a:spcBef>
              <a:defRPr/>
            </a:pPr>
            <a:r>
              <a:rPr lang="en-US" dirty="0"/>
              <a:t>Transportable Radio Facilities</a:t>
            </a:r>
          </a:p>
        </p:txBody>
      </p:sp>
      <p:pic>
        <p:nvPicPr>
          <p:cNvPr id="5" name="Picture 4" descr="A picture containing indoor, shelf, sitting, table&#10;&#10;Description automatically generated">
            <a:extLst>
              <a:ext uri="{FF2B5EF4-FFF2-40B4-BE49-F238E27FC236}">
                <a16:creationId xmlns="" xmlns:a16="http://schemas.microsoft.com/office/drawing/2014/main" id="{A39373CE-A5DB-4756-9C77-87AC89EF62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915736">
            <a:off x="8170867" y="3060494"/>
            <a:ext cx="3510455" cy="2440996"/>
          </a:xfrm>
          <a:prstGeom prst="rect">
            <a:avLst/>
          </a:prstGeom>
        </p:spPr>
      </p:pic>
      <p:pic>
        <p:nvPicPr>
          <p:cNvPr id="10" name="Picture 2" descr="C:\Users\Don\Pictures\TRANSPORTABLE RADIO\DAVID TRANSPORTABLE.jpg">
            <a:extLst>
              <a:ext uri="{FF2B5EF4-FFF2-40B4-BE49-F238E27FC236}">
                <a16:creationId xmlns="" xmlns:a16="http://schemas.microsoft.com/office/drawing/2014/main" id="{99924FB7-1D51-497D-8966-01B7AB5336B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20944281">
            <a:off x="750780" y="3049035"/>
            <a:ext cx="3141564" cy="229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idx="1"/>
          </p:nvPr>
        </p:nvSpPr>
        <p:spPr>
          <a:xfrm>
            <a:off x="609600" y="1292897"/>
            <a:ext cx="10493827" cy="4678363"/>
          </a:xfrm>
        </p:spPr>
        <p:txBody>
          <a:bodyPr/>
          <a:lstStyle/>
          <a:p>
            <a:pPr marL="0" lvl="1" indent="0" eaLnBrk="1" hangingPunct="1">
              <a:buFontTx/>
              <a:buNone/>
              <a:defRPr/>
            </a:pPr>
            <a:r>
              <a:rPr lang="en-US" sz="3200" dirty="0"/>
              <a:t>A station which is transferred to various fixed locations but is </a:t>
            </a:r>
            <a:r>
              <a:rPr lang="en-US" sz="3200" u="sng" dirty="0">
                <a:effectLst>
                  <a:outerShdw blurRad="38100" dist="38100" dir="2700000" algn="tl">
                    <a:srgbClr val="000000">
                      <a:alpha val="43137"/>
                    </a:srgbClr>
                  </a:outerShdw>
                </a:effectLst>
              </a:rPr>
              <a:t>not intended to be used while in motion.</a:t>
            </a:r>
            <a:r>
              <a:rPr lang="en-US" sz="3200" dirty="0"/>
              <a:t> Examples are “go-kits” and trailers.</a:t>
            </a:r>
            <a:endParaRPr lang="en-US" dirty="0"/>
          </a:p>
        </p:txBody>
      </p:sp>
      <p:sp>
        <p:nvSpPr>
          <p:cNvPr id="9" name="TextBox 8">
            <a:extLst>
              <a:ext uri="{FF2B5EF4-FFF2-40B4-BE49-F238E27FC236}">
                <a16:creationId xmlns="" xmlns:a16="http://schemas.microsoft.com/office/drawing/2014/main" id="{63A25FA1-4E1D-41B3-B79F-0490F7154B41}"/>
              </a:ext>
            </a:extLst>
          </p:cNvPr>
          <p:cNvSpPr txBox="1"/>
          <p:nvPr/>
        </p:nvSpPr>
        <p:spPr>
          <a:xfrm>
            <a:off x="2997200" y="5291251"/>
            <a:ext cx="6096000" cy="923330"/>
          </a:xfrm>
          <a:prstGeom prst="rect">
            <a:avLst/>
          </a:prstGeom>
          <a:noFill/>
        </p:spPr>
        <p:txBody>
          <a:bodyPr wrap="square">
            <a:spAutoFit/>
          </a:bodyPr>
          <a:lstStyle/>
          <a:p>
            <a:pPr algn="ctr" eaLnBrk="1" hangingPunct="1"/>
            <a:r>
              <a:rPr lang="en-US" altLang="en-US" dirty="0">
                <a:solidFill>
                  <a:schemeClr val="accent1">
                    <a:lumMod val="75000"/>
                  </a:schemeClr>
                </a:solidFill>
                <a:ea typeface="ＭＳ Ｐゴシック" pitchFamily="34" charset="-128"/>
              </a:rPr>
              <a:t>A transportable station should always be ready for emergency deployment, but is not used on a regular basis and is not used at a permanent location</a:t>
            </a:r>
          </a:p>
        </p:txBody>
      </p:sp>
      <p:pic>
        <p:nvPicPr>
          <p:cNvPr id="8" name="Picture 7">
            <a:extLst>
              <a:ext uri="{FF2B5EF4-FFF2-40B4-BE49-F238E27FC236}">
                <a16:creationId xmlns="" xmlns:a16="http://schemas.microsoft.com/office/drawing/2014/main" id="{F2DABAD3-DBA3-4EE9-BFAB-328F06B8783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5400000">
            <a:off x="4796452" y="2755624"/>
            <a:ext cx="2972855" cy="2236422"/>
          </a:xfrm>
          <a:prstGeom prst="rect">
            <a:avLst/>
          </a:prstGeom>
        </p:spPr>
      </p:pic>
      <p:sp>
        <p:nvSpPr>
          <p:cNvPr id="3" name="Footer Placeholder 2">
            <a:extLst>
              <a:ext uri="{FF2B5EF4-FFF2-40B4-BE49-F238E27FC236}">
                <a16:creationId xmlns="" xmlns:a16="http://schemas.microsoft.com/office/drawing/2014/main" id="{26DB48FC-1EFA-4619-A8D0-19B7DEC5887E}"/>
              </a:ext>
            </a:extLst>
          </p:cNvPr>
          <p:cNvSpPr>
            <a:spLocks noGrp="1"/>
          </p:cNvSpPr>
          <p:nvPr>
            <p:ph type="ftr" sz="quarter" idx="3"/>
          </p:nvPr>
        </p:nvSpPr>
        <p:spPr/>
        <p:txBody>
          <a:bodyPr/>
          <a:lstStyle/>
          <a:p>
            <a:r>
              <a:rPr lang="en-US"/>
              <a:t>Response Directorate - Telecommunications Division</a:t>
            </a:r>
            <a:endParaRPr lang="en-US" dirty="0"/>
          </a:p>
        </p:txBody>
      </p:sp>
      <p:sp>
        <p:nvSpPr>
          <p:cNvPr id="4" name="Slide Number Placeholder 3">
            <a:extLst>
              <a:ext uri="{FF2B5EF4-FFF2-40B4-BE49-F238E27FC236}">
                <a16:creationId xmlns="" xmlns:a16="http://schemas.microsoft.com/office/drawing/2014/main" id="{5BE8E958-9AF4-42ED-A8F6-6A442E3536D6}"/>
              </a:ext>
            </a:extLst>
          </p:cNvPr>
          <p:cNvSpPr>
            <a:spLocks noGrp="1"/>
          </p:cNvSpPr>
          <p:nvPr>
            <p:ph type="sldNum" sz="quarter" idx="4"/>
          </p:nvPr>
        </p:nvSpPr>
        <p:spPr/>
        <p:txBody>
          <a:bodyPr/>
          <a:lstStyle/>
          <a:p>
            <a:pPr algn="r"/>
            <a:fld id="{4FD1BBD8-8B60-4BF0-A64C-234AA9D11932}" type="slidenum">
              <a:rPr lang="en-US" smtClean="0"/>
              <a:pPr algn="r"/>
              <a:t>63</a:t>
            </a:fld>
            <a:endParaRPr lang="en-US" dirty="0"/>
          </a:p>
        </p:txBody>
      </p:sp>
    </p:spTree>
    <p:extLst>
      <p:ext uri="{BB962C8B-B14F-4D97-AF65-F5344CB8AC3E}">
        <p14:creationId xmlns:p14="http://schemas.microsoft.com/office/powerpoint/2010/main" val="37858375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idx="1"/>
          </p:nvPr>
        </p:nvSpPr>
        <p:spPr>
          <a:xfrm>
            <a:off x="609600" y="1306513"/>
            <a:ext cx="10972800" cy="4525963"/>
          </a:xfrm>
        </p:spPr>
        <p:txBody>
          <a:bodyPr/>
          <a:lstStyle/>
          <a:p>
            <a:pPr>
              <a:lnSpc>
                <a:spcPct val="90000"/>
              </a:lnSpc>
            </a:pPr>
            <a:r>
              <a:rPr lang="en-US" altLang="en-US" dirty="0">
                <a:ea typeface="ＭＳ Ｐゴシック" pitchFamily="34" charset="-128"/>
              </a:rPr>
              <a:t>Orders should be requested from an OIA when:</a:t>
            </a:r>
          </a:p>
          <a:p>
            <a:pPr lvl="1">
              <a:lnSpc>
                <a:spcPct val="90000"/>
              </a:lnSpc>
            </a:pPr>
            <a:r>
              <a:rPr lang="en-US" altLang="en-US" dirty="0">
                <a:ea typeface="ＭＳ Ｐゴシック" pitchFamily="34" charset="-128"/>
              </a:rPr>
              <a:t>A radio facility is “holding guard” for, or communicating with, Auxiliary or Coast Guard facilities operating under orders</a:t>
            </a:r>
          </a:p>
          <a:p>
            <a:pPr lvl="1">
              <a:lnSpc>
                <a:spcPct val="90000"/>
              </a:lnSpc>
            </a:pPr>
            <a:r>
              <a:rPr lang="en-US" altLang="en-US" dirty="0">
                <a:ea typeface="ＭＳ Ｐゴシック" pitchFamily="34" charset="-128"/>
              </a:rPr>
              <a:t>A radio facility or operator is being deployed to another location</a:t>
            </a:r>
          </a:p>
          <a:p>
            <a:pPr>
              <a:lnSpc>
                <a:spcPct val="90000"/>
              </a:lnSpc>
            </a:pPr>
            <a:r>
              <a:rPr lang="en-US" altLang="en-US" dirty="0">
                <a:ea typeface="ＭＳ Ｐゴシック" pitchFamily="34" charset="-128"/>
              </a:rPr>
              <a:t>Orders may be issued via AUXDATA, verbally, or by mail or email, pending written follow-up</a:t>
            </a:r>
          </a:p>
          <a:p>
            <a:pPr>
              <a:lnSpc>
                <a:spcPct val="90000"/>
              </a:lnSpc>
            </a:pPr>
            <a:endParaRPr lang="en-US" altLang="en-US" sz="2000" dirty="0">
              <a:ea typeface="ＭＳ Ｐゴシック" pitchFamily="34" charset="-128"/>
            </a:endParaRPr>
          </a:p>
        </p:txBody>
      </p:sp>
      <p:sp>
        <p:nvSpPr>
          <p:cNvPr id="2" name="Footer Placeholder 1">
            <a:extLst>
              <a:ext uri="{FF2B5EF4-FFF2-40B4-BE49-F238E27FC236}">
                <a16:creationId xmlns="" xmlns:a16="http://schemas.microsoft.com/office/drawing/2014/main" id="{F77BF182-7E4A-4E7D-B242-E135095B4ABD}"/>
              </a:ext>
            </a:extLst>
          </p:cNvPr>
          <p:cNvSpPr>
            <a:spLocks noGrp="1"/>
          </p:cNvSpPr>
          <p:nvPr>
            <p:ph type="ftr" sz="quarter" idx="3"/>
          </p:nvPr>
        </p:nvSpPr>
        <p:spPr/>
        <p:txBody>
          <a:bodyPr/>
          <a:lstStyle/>
          <a:p>
            <a:r>
              <a:rPr lang="en-US"/>
              <a:t>Response Directorate - Telecommunications Division</a:t>
            </a:r>
            <a:endParaRPr lang="en-US" dirty="0"/>
          </a:p>
        </p:txBody>
      </p:sp>
      <p:sp>
        <p:nvSpPr>
          <p:cNvPr id="3" name="Slide Number Placeholder 2">
            <a:extLst>
              <a:ext uri="{FF2B5EF4-FFF2-40B4-BE49-F238E27FC236}">
                <a16:creationId xmlns="" xmlns:a16="http://schemas.microsoft.com/office/drawing/2014/main" id="{83BB1F25-C31C-4A57-8F37-4E6ECBCE509D}"/>
              </a:ext>
            </a:extLst>
          </p:cNvPr>
          <p:cNvSpPr>
            <a:spLocks noGrp="1"/>
          </p:cNvSpPr>
          <p:nvPr>
            <p:ph type="sldNum" sz="quarter" idx="4"/>
          </p:nvPr>
        </p:nvSpPr>
        <p:spPr/>
        <p:txBody>
          <a:bodyPr/>
          <a:lstStyle/>
          <a:p>
            <a:pPr algn="r"/>
            <a:fld id="{4FD1BBD8-8B60-4BF0-A64C-234AA9D11932}" type="slidenum">
              <a:rPr lang="en-US" smtClean="0"/>
              <a:pPr algn="r"/>
              <a:t>64</a:t>
            </a:fld>
            <a:endParaRPr lang="en-US" dirty="0"/>
          </a:p>
        </p:txBody>
      </p:sp>
      <p:sp>
        <p:nvSpPr>
          <p:cNvPr id="4" name="Title 3">
            <a:extLst>
              <a:ext uri="{FF2B5EF4-FFF2-40B4-BE49-F238E27FC236}">
                <a16:creationId xmlns="" xmlns:a16="http://schemas.microsoft.com/office/drawing/2014/main" id="{9F978557-65A5-4B62-A8D3-13DFF33AC3CB}"/>
              </a:ext>
            </a:extLst>
          </p:cNvPr>
          <p:cNvSpPr>
            <a:spLocks noGrp="1"/>
          </p:cNvSpPr>
          <p:nvPr>
            <p:ph type="title"/>
          </p:nvPr>
        </p:nvSpPr>
        <p:spPr>
          <a:xfrm>
            <a:off x="838200" y="150634"/>
            <a:ext cx="10515600" cy="1060704"/>
          </a:xfrm>
        </p:spPr>
        <p:txBody>
          <a:bodyPr>
            <a:normAutofit/>
          </a:bodyPr>
          <a:lstStyle/>
          <a:p>
            <a:r>
              <a:rPr lang="en-US" dirty="0"/>
              <a:t>Operations Under Orders</a:t>
            </a:r>
          </a:p>
        </p:txBody>
      </p:sp>
    </p:spTree>
    <p:extLst>
      <p:ext uri="{BB962C8B-B14F-4D97-AF65-F5344CB8AC3E}">
        <p14:creationId xmlns:p14="http://schemas.microsoft.com/office/powerpoint/2010/main" val="19013766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idx="1"/>
          </p:nvPr>
        </p:nvSpPr>
        <p:spPr>
          <a:xfrm>
            <a:off x="443652" y="1627788"/>
            <a:ext cx="11064607" cy="4525963"/>
          </a:xfrm>
        </p:spPr>
        <p:txBody>
          <a:bodyPr>
            <a:normAutofit lnSpcReduction="10000"/>
          </a:bodyPr>
          <a:lstStyle/>
          <a:p>
            <a:pPr>
              <a:lnSpc>
                <a:spcPct val="90000"/>
              </a:lnSpc>
            </a:pPr>
            <a:r>
              <a:rPr lang="en-US" altLang="en-US" sz="2800" dirty="0">
                <a:ea typeface="ＭＳ Ｐゴシック" pitchFamily="34" charset="-128"/>
              </a:rPr>
              <a:t>When a </a:t>
            </a:r>
            <a:r>
              <a:rPr lang="en-US" altLang="en-US" sz="2800" b="1" dirty="0">
                <a:ea typeface="ＭＳ Ｐゴシック" pitchFamily="34" charset="-128"/>
              </a:rPr>
              <a:t>Mobile Radio Facility</a:t>
            </a:r>
            <a:r>
              <a:rPr lang="en-US" altLang="en-US" sz="2800" dirty="0">
                <a:ea typeface="ＭＳ Ｐゴシック" pitchFamily="34" charset="-128"/>
              </a:rPr>
              <a:t> is directed to move, orders are required.  A Coast Guard OIA (order issuing authority) approves orders using AUXDATA II. </a:t>
            </a:r>
          </a:p>
          <a:p>
            <a:pPr lvl="1">
              <a:lnSpc>
                <a:spcPct val="90000"/>
              </a:lnSpc>
            </a:pPr>
            <a:r>
              <a:rPr lang="en-US" altLang="en-US" sz="2400" dirty="0">
                <a:ea typeface="ＭＳ Ｐゴシック" pitchFamily="34" charset="-128"/>
              </a:rPr>
              <a:t>Orders may be issued verbally or by email, pending written follow-up</a:t>
            </a:r>
          </a:p>
          <a:p>
            <a:pPr lvl="1">
              <a:lnSpc>
                <a:spcPct val="90000"/>
              </a:lnSpc>
            </a:pPr>
            <a:r>
              <a:rPr lang="en-US" altLang="en-US" sz="2400" dirty="0">
                <a:ea typeface="ＭＳ Ｐゴシック" pitchFamily="34" charset="-128"/>
              </a:rPr>
              <a:t>Auxiliary mobiles during their normal activities may operate when assigned to duty by applicable Auxiliary officers </a:t>
            </a:r>
          </a:p>
          <a:p>
            <a:pPr>
              <a:lnSpc>
                <a:spcPct val="90000"/>
              </a:lnSpc>
            </a:pPr>
            <a:r>
              <a:rPr lang="en-US" altLang="en-US" sz="2800" dirty="0">
                <a:ea typeface="ＭＳ Ｐゴシック" pitchFamily="34" charset="-128"/>
              </a:rPr>
              <a:t>When a </a:t>
            </a:r>
            <a:r>
              <a:rPr lang="en-US" altLang="en-US" sz="2800" b="1" dirty="0">
                <a:ea typeface="ＭＳ Ｐゴシック" pitchFamily="34" charset="-128"/>
              </a:rPr>
              <a:t>Transportable Radio Facility</a:t>
            </a:r>
            <a:r>
              <a:rPr lang="en-US" altLang="en-US" sz="2800" dirty="0">
                <a:ea typeface="ＭＳ Ｐゴシック" pitchFamily="34" charset="-128"/>
              </a:rPr>
              <a:t> is directed to move DIRAUX approval is required</a:t>
            </a:r>
          </a:p>
          <a:p>
            <a:pPr lvl="1">
              <a:lnSpc>
                <a:spcPct val="90000"/>
              </a:lnSpc>
            </a:pPr>
            <a:r>
              <a:rPr lang="en-US" altLang="en-US" sz="2400" dirty="0">
                <a:ea typeface="ＭＳ Ｐゴシック" pitchFamily="34" charset="-128"/>
              </a:rPr>
              <a:t>In those situations where an operator (TCO), under orders, travels from home to arrive at a Fixed Land ACU, they are not eligible for travel reimbursement. Depending on their ACU duty hours, relative to mealtime, they may request reimbursement for meals through the AUXDATA process</a:t>
            </a:r>
            <a:endParaRPr lang="en-US" altLang="en-US" sz="2000" dirty="0">
              <a:ea typeface="ＭＳ Ｐゴシック" pitchFamily="34" charset="-128"/>
            </a:endParaRPr>
          </a:p>
        </p:txBody>
      </p:sp>
      <p:sp>
        <p:nvSpPr>
          <p:cNvPr id="2" name="Footer Placeholder 1">
            <a:extLst>
              <a:ext uri="{FF2B5EF4-FFF2-40B4-BE49-F238E27FC236}">
                <a16:creationId xmlns="" xmlns:a16="http://schemas.microsoft.com/office/drawing/2014/main" id="{E8BF45F1-879E-4D48-941F-165B78A0219C}"/>
              </a:ext>
            </a:extLst>
          </p:cNvPr>
          <p:cNvSpPr>
            <a:spLocks noGrp="1"/>
          </p:cNvSpPr>
          <p:nvPr>
            <p:ph type="ftr" sz="quarter" idx="3"/>
          </p:nvPr>
        </p:nvSpPr>
        <p:spPr/>
        <p:txBody>
          <a:bodyPr/>
          <a:lstStyle/>
          <a:p>
            <a:r>
              <a:rPr lang="en-US"/>
              <a:t>Response Directorate - Telecommunications Division</a:t>
            </a:r>
            <a:endParaRPr lang="en-US" dirty="0"/>
          </a:p>
        </p:txBody>
      </p:sp>
      <p:sp>
        <p:nvSpPr>
          <p:cNvPr id="3" name="Slide Number Placeholder 2">
            <a:extLst>
              <a:ext uri="{FF2B5EF4-FFF2-40B4-BE49-F238E27FC236}">
                <a16:creationId xmlns="" xmlns:a16="http://schemas.microsoft.com/office/drawing/2014/main" id="{F3005FCD-9D7C-4136-9D95-43EE8F6A5A5E}"/>
              </a:ext>
            </a:extLst>
          </p:cNvPr>
          <p:cNvSpPr>
            <a:spLocks noGrp="1"/>
          </p:cNvSpPr>
          <p:nvPr>
            <p:ph type="sldNum" sz="quarter" idx="4"/>
          </p:nvPr>
        </p:nvSpPr>
        <p:spPr/>
        <p:txBody>
          <a:bodyPr/>
          <a:lstStyle/>
          <a:p>
            <a:pPr algn="r"/>
            <a:fld id="{4FD1BBD8-8B60-4BF0-A64C-234AA9D11932}" type="slidenum">
              <a:rPr lang="en-US" smtClean="0"/>
              <a:pPr algn="r"/>
              <a:t>65</a:t>
            </a:fld>
            <a:endParaRPr lang="en-US" dirty="0"/>
          </a:p>
        </p:txBody>
      </p:sp>
      <p:sp>
        <p:nvSpPr>
          <p:cNvPr id="4" name="Title 3">
            <a:extLst>
              <a:ext uri="{FF2B5EF4-FFF2-40B4-BE49-F238E27FC236}">
                <a16:creationId xmlns="" xmlns:a16="http://schemas.microsoft.com/office/drawing/2014/main" id="{1F80A61D-6870-46DC-A551-D231584732E3}"/>
              </a:ext>
            </a:extLst>
          </p:cNvPr>
          <p:cNvSpPr>
            <a:spLocks noGrp="1"/>
          </p:cNvSpPr>
          <p:nvPr>
            <p:ph type="title"/>
          </p:nvPr>
        </p:nvSpPr>
        <p:spPr>
          <a:xfrm>
            <a:off x="838200" y="139345"/>
            <a:ext cx="10515600" cy="1060704"/>
          </a:xfrm>
        </p:spPr>
        <p:txBody>
          <a:bodyPr>
            <a:normAutofit/>
          </a:bodyPr>
          <a:lstStyle/>
          <a:p>
            <a:r>
              <a:rPr lang="en-US" dirty="0"/>
              <a:t>OIA Considerations</a:t>
            </a:r>
          </a:p>
        </p:txBody>
      </p:sp>
    </p:spTree>
    <p:extLst>
      <p:ext uri="{BB962C8B-B14F-4D97-AF65-F5344CB8AC3E}">
        <p14:creationId xmlns:p14="http://schemas.microsoft.com/office/powerpoint/2010/main" val="5274016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36525"/>
            <a:ext cx="10744200" cy="1060704"/>
          </a:xfrm>
        </p:spPr>
        <p:txBody>
          <a:bodyPr>
            <a:normAutofit/>
          </a:bodyPr>
          <a:lstStyle/>
          <a:p>
            <a:r>
              <a:rPr lang="en-US" dirty="0"/>
              <a:t>AUXSCOUT</a:t>
            </a:r>
          </a:p>
        </p:txBody>
      </p:sp>
      <p:sp>
        <p:nvSpPr>
          <p:cNvPr id="7" name="Content Placeholder 6">
            <a:extLst>
              <a:ext uri="{FF2B5EF4-FFF2-40B4-BE49-F238E27FC236}">
                <a16:creationId xmlns="" xmlns:a16="http://schemas.microsoft.com/office/drawing/2014/main" id="{FC416485-757D-4919-8794-1E06B976878E}"/>
              </a:ext>
            </a:extLst>
          </p:cNvPr>
          <p:cNvSpPr>
            <a:spLocks noGrp="1"/>
          </p:cNvSpPr>
          <p:nvPr>
            <p:ph sz="half" idx="2"/>
          </p:nvPr>
        </p:nvSpPr>
        <p:spPr>
          <a:xfrm>
            <a:off x="3569465" y="2544763"/>
            <a:ext cx="8012935" cy="3088782"/>
          </a:xfrm>
        </p:spPr>
        <p:txBody>
          <a:bodyPr>
            <a:normAutofit/>
          </a:bodyPr>
          <a:lstStyle/>
          <a:p>
            <a:r>
              <a:rPr lang="en-US" sz="3200" dirty="0"/>
              <a:t>Auxiliary-Sea Scout Youth Development Program</a:t>
            </a:r>
          </a:p>
          <a:p>
            <a:r>
              <a:rPr lang="en-US" sz="3200" dirty="0"/>
              <a:t>When involved with Sea Scouts observe all provisions of the current SOP</a:t>
            </a:r>
          </a:p>
          <a:p>
            <a:pPr marL="0" indent="0">
              <a:buNone/>
            </a:pPr>
            <a:endParaRPr lang="en-US" dirty="0"/>
          </a:p>
        </p:txBody>
      </p:sp>
      <p:pic>
        <p:nvPicPr>
          <p:cNvPr id="14" name="Content Placeholder 13">
            <a:extLst>
              <a:ext uri="{FF2B5EF4-FFF2-40B4-BE49-F238E27FC236}">
                <a16:creationId xmlns="" xmlns:a16="http://schemas.microsoft.com/office/drawing/2014/main" id="{033F41ED-17B9-4EE7-AE6C-D5A6FD115E83}"/>
              </a:ext>
            </a:extLst>
          </p:cNvPr>
          <p:cNvPicPr>
            <a:picLocks noGrp="1" noChangeAspect="1"/>
          </p:cNvPicPr>
          <p:nvPr>
            <p:ph sz="half" idx="1"/>
          </p:nvPr>
        </p:nvPicPr>
        <p:blipFill rotWithShape="1">
          <a:blip r:embed="rId3"/>
          <a:srcRect l="16789" r="17948"/>
          <a:stretch/>
        </p:blipFill>
        <p:spPr>
          <a:xfrm>
            <a:off x="609600" y="1697270"/>
            <a:ext cx="2622014" cy="4017580"/>
          </a:xfrm>
          <a:prstGeom prst="rect">
            <a:avLst/>
          </a:prstGeom>
        </p:spPr>
      </p:pic>
      <p:sp>
        <p:nvSpPr>
          <p:cNvPr id="6" name="Footer Placeholder 5">
            <a:extLst>
              <a:ext uri="{FF2B5EF4-FFF2-40B4-BE49-F238E27FC236}">
                <a16:creationId xmlns="" xmlns:a16="http://schemas.microsoft.com/office/drawing/2014/main" id="{6AE9444E-80F2-4B07-AA5F-71903FDE4ABF}"/>
              </a:ext>
            </a:extLst>
          </p:cNvPr>
          <p:cNvSpPr>
            <a:spLocks noGrp="1"/>
          </p:cNvSpPr>
          <p:nvPr>
            <p:ph type="ftr" sz="quarter" idx="3"/>
          </p:nvPr>
        </p:nvSpPr>
        <p:spPr/>
        <p:txBody>
          <a:bodyPr/>
          <a:lstStyle/>
          <a:p>
            <a:r>
              <a:rPr lang="en-US"/>
              <a:t>Response Directorate - Telecommunications Division</a:t>
            </a:r>
            <a:endParaRPr lang="en-US" dirty="0"/>
          </a:p>
        </p:txBody>
      </p:sp>
      <p:sp>
        <p:nvSpPr>
          <p:cNvPr id="8" name="Slide Number Placeholder 7">
            <a:extLst>
              <a:ext uri="{FF2B5EF4-FFF2-40B4-BE49-F238E27FC236}">
                <a16:creationId xmlns="" xmlns:a16="http://schemas.microsoft.com/office/drawing/2014/main" id="{C1542DA5-CEB6-4366-BDB0-F9BAE4324576}"/>
              </a:ext>
            </a:extLst>
          </p:cNvPr>
          <p:cNvSpPr>
            <a:spLocks noGrp="1"/>
          </p:cNvSpPr>
          <p:nvPr>
            <p:ph type="sldNum" sz="quarter" idx="4"/>
          </p:nvPr>
        </p:nvSpPr>
        <p:spPr/>
        <p:txBody>
          <a:bodyPr/>
          <a:lstStyle/>
          <a:p>
            <a:pPr algn="r"/>
            <a:fld id="{4FD1BBD8-8B60-4BF0-A64C-234AA9D11932}" type="slidenum">
              <a:rPr lang="en-US" smtClean="0"/>
              <a:pPr algn="r"/>
              <a:t>66</a:t>
            </a:fld>
            <a:endParaRPr lang="en-US" dirty="0"/>
          </a:p>
        </p:txBody>
      </p:sp>
    </p:spTree>
    <p:extLst>
      <p:ext uri="{BB962C8B-B14F-4D97-AF65-F5344CB8AC3E}">
        <p14:creationId xmlns:p14="http://schemas.microsoft.com/office/powerpoint/2010/main" val="35745449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sz="half" idx="1"/>
          </p:nvPr>
        </p:nvSpPr>
        <p:spPr>
          <a:xfrm>
            <a:off x="460386" y="2003497"/>
            <a:ext cx="3734820" cy="3460609"/>
          </a:xfrm>
        </p:spPr>
        <p:txBody>
          <a:bodyPr>
            <a:normAutofit lnSpcReduction="10000"/>
          </a:bodyPr>
          <a:lstStyle/>
          <a:p>
            <a:pPr marL="0" indent="0" eaLnBrk="1" hangingPunct="1">
              <a:buFontTx/>
              <a:buNone/>
            </a:pPr>
            <a:endParaRPr lang="en-US" altLang="en-US" sz="2000" dirty="0">
              <a:ea typeface="ＭＳ Ｐゴシック" pitchFamily="34" charset="-128"/>
            </a:endParaRPr>
          </a:p>
          <a:p>
            <a:pPr marL="0" indent="0" eaLnBrk="1" hangingPunct="1">
              <a:buFontTx/>
              <a:buNone/>
            </a:pPr>
            <a:r>
              <a:rPr lang="en-US" altLang="en-US" sz="1800" dirty="0">
                <a:ea typeface="ＭＳ Ｐゴシック" pitchFamily="34" charset="-128"/>
              </a:rPr>
              <a:t>Contingency Communications</a:t>
            </a:r>
          </a:p>
          <a:p>
            <a:pPr marL="0" indent="0" eaLnBrk="1" hangingPunct="1">
              <a:buFontTx/>
              <a:buNone/>
            </a:pPr>
            <a:r>
              <a:rPr lang="en-US" altLang="en-US" sz="1800" dirty="0">
                <a:ea typeface="ＭＳ Ｐゴシック" pitchFamily="34" charset="-128"/>
              </a:rPr>
              <a:t>David Rockwell, BC-RTC</a:t>
            </a:r>
          </a:p>
          <a:p>
            <a:pPr marL="0" indent="0" eaLnBrk="1" hangingPunct="1">
              <a:buFontTx/>
              <a:buNone/>
            </a:pPr>
            <a:r>
              <a:rPr lang="en-US" sz="1800" dirty="0">
                <a:hlinkClick r:id="rId3">
                  <a:extLst>
                    <a:ext uri="{A12FA001-AC4F-418D-AE19-62706E023703}">
                      <ahyp:hlinkClr xmlns="" xmlns:ahyp="http://schemas.microsoft.com/office/drawing/2018/hyperlinkcolor" val="tx"/>
                    </a:ext>
                  </a:extLst>
                </a:hlinkClick>
              </a:rPr>
              <a:t>David.Rockwell@cgauxnet.us</a:t>
            </a:r>
            <a:endParaRPr lang="en-US" sz="1800" dirty="0"/>
          </a:p>
          <a:p>
            <a:pPr marL="0" indent="0" eaLnBrk="1" hangingPunct="1">
              <a:buFontTx/>
              <a:buNone/>
            </a:pPr>
            <a:r>
              <a:rPr lang="en-US" altLang="en-US" sz="1800" dirty="0">
                <a:ea typeface="ＭＳ Ｐゴシック" pitchFamily="34" charset="-128"/>
              </a:rPr>
              <a:t>727-823-7580</a:t>
            </a:r>
          </a:p>
          <a:p>
            <a:pPr marL="0" indent="0" eaLnBrk="1" hangingPunct="1">
              <a:buFontTx/>
              <a:buNone/>
            </a:pPr>
            <a:endParaRPr lang="en-US" altLang="en-US" sz="1800" dirty="0">
              <a:ea typeface="ＭＳ Ｐゴシック" pitchFamily="34" charset="-128"/>
            </a:endParaRPr>
          </a:p>
          <a:p>
            <a:pPr marL="0" indent="0" eaLnBrk="1" hangingPunct="1">
              <a:buFontTx/>
              <a:buNone/>
            </a:pPr>
            <a:r>
              <a:rPr lang="en-US" altLang="en-US" sz="1800" dirty="0">
                <a:ea typeface="ＭＳ Ｐゴシック" pitchFamily="34" charset="-128"/>
              </a:rPr>
              <a:t> Program Integration</a:t>
            </a:r>
          </a:p>
          <a:p>
            <a:pPr marL="0" indent="0" eaLnBrk="1" hangingPunct="1">
              <a:buFontTx/>
              <a:buNone/>
            </a:pPr>
            <a:r>
              <a:rPr lang="en-US" altLang="en-US" sz="1800" dirty="0">
                <a:ea typeface="ＭＳ Ｐゴシック" pitchFamily="34" charset="-128"/>
              </a:rPr>
              <a:t>Don Wellons, BC-RTI</a:t>
            </a:r>
          </a:p>
          <a:p>
            <a:pPr marL="0" indent="0" eaLnBrk="1" hangingPunct="1">
              <a:buFontTx/>
              <a:buNone/>
            </a:pPr>
            <a:r>
              <a:rPr lang="en-US" altLang="en-US" sz="1800" dirty="0">
                <a:ea typeface="ＭＳ Ｐゴシック" pitchFamily="34" charset="-128"/>
                <a:hlinkClick r:id="rId4">
                  <a:extLst>
                    <a:ext uri="{A12FA001-AC4F-418D-AE19-62706E023703}">
                      <ahyp:hlinkClr xmlns="" xmlns:ahyp="http://schemas.microsoft.com/office/drawing/2018/hyperlinkcolor" val="tx"/>
                    </a:ext>
                  </a:extLst>
                </a:hlinkClick>
              </a:rPr>
              <a:t>Donald.Wellons@cgauxnet.us</a:t>
            </a:r>
            <a:r>
              <a:rPr lang="en-US" altLang="en-US" sz="1800" dirty="0">
                <a:ea typeface="ＭＳ Ｐゴシック" pitchFamily="34" charset="-128"/>
              </a:rPr>
              <a:t> </a:t>
            </a:r>
          </a:p>
          <a:p>
            <a:pPr marL="0" indent="0" eaLnBrk="1" hangingPunct="1">
              <a:buFontTx/>
              <a:buNone/>
            </a:pPr>
            <a:r>
              <a:rPr lang="en-US" altLang="en-US" sz="1800" dirty="0">
                <a:ea typeface="ＭＳ Ｐゴシック" pitchFamily="34" charset="-128"/>
              </a:rPr>
              <a:t>912-266-4041</a:t>
            </a:r>
          </a:p>
          <a:p>
            <a:pPr marL="0" indent="0" eaLnBrk="1" hangingPunct="1">
              <a:buFontTx/>
              <a:buNone/>
            </a:pPr>
            <a:endParaRPr lang="en-US" altLang="en-US" sz="1800" dirty="0">
              <a:ea typeface="ＭＳ Ｐゴシック" pitchFamily="34" charset="-128"/>
            </a:endParaRPr>
          </a:p>
          <a:p>
            <a:pPr marL="0" indent="0" eaLnBrk="1" hangingPunct="1">
              <a:buFontTx/>
              <a:buNone/>
            </a:pPr>
            <a:endParaRPr lang="en-US" altLang="en-US" sz="1400" dirty="0">
              <a:ea typeface="ＭＳ Ｐゴシック" pitchFamily="34" charset="-128"/>
            </a:endParaRPr>
          </a:p>
          <a:p>
            <a:pPr marL="0" indent="0" eaLnBrk="1" hangingPunct="1">
              <a:buFontTx/>
              <a:buNone/>
            </a:pPr>
            <a:endParaRPr lang="en-US" altLang="en-US" sz="1800" dirty="0">
              <a:ea typeface="ＭＳ Ｐゴシック" pitchFamily="34" charset="-128"/>
            </a:endParaRPr>
          </a:p>
          <a:p>
            <a:pPr marL="0" indent="0" eaLnBrk="1" hangingPunct="1">
              <a:buFontTx/>
              <a:buNone/>
            </a:pPr>
            <a:endParaRPr lang="en-US" altLang="en-US" sz="1800" dirty="0">
              <a:ea typeface="ＭＳ Ｐゴシック" pitchFamily="34" charset="-128"/>
            </a:endParaRPr>
          </a:p>
        </p:txBody>
      </p:sp>
      <p:sp>
        <p:nvSpPr>
          <p:cNvPr id="64515" name="Content Placeholder 6"/>
          <p:cNvSpPr>
            <a:spLocks noGrp="1"/>
          </p:cNvSpPr>
          <p:nvPr>
            <p:ph sz="half" idx="2"/>
          </p:nvPr>
        </p:nvSpPr>
        <p:spPr>
          <a:xfrm>
            <a:off x="7895370" y="2003497"/>
            <a:ext cx="3689588" cy="3460609"/>
          </a:xfrm>
        </p:spPr>
        <p:txBody>
          <a:bodyPr>
            <a:normAutofit lnSpcReduction="10000"/>
          </a:bodyPr>
          <a:lstStyle/>
          <a:p>
            <a:pPr marL="0" indent="0" eaLnBrk="1" hangingPunct="1">
              <a:buFontTx/>
              <a:buNone/>
            </a:pPr>
            <a:endParaRPr lang="en-US" altLang="en-US" sz="1800" dirty="0">
              <a:ea typeface="ＭＳ Ｐゴシック" pitchFamily="34" charset="-128"/>
            </a:endParaRPr>
          </a:p>
          <a:p>
            <a:pPr marL="0" indent="0" eaLnBrk="1" hangingPunct="1">
              <a:buFontTx/>
              <a:buNone/>
            </a:pPr>
            <a:r>
              <a:rPr lang="en-US" altLang="en-US" sz="1800" dirty="0">
                <a:ea typeface="ＭＳ Ｐゴシック" pitchFamily="34" charset="-128"/>
              </a:rPr>
              <a:t>Coast Guard Support</a:t>
            </a:r>
          </a:p>
          <a:p>
            <a:pPr marL="0" indent="0" eaLnBrk="1" hangingPunct="1">
              <a:buFontTx/>
              <a:buNone/>
            </a:pPr>
            <a:r>
              <a:rPr lang="en-US" altLang="en-US" sz="1800" dirty="0">
                <a:ea typeface="ＭＳ Ｐゴシック" pitchFamily="34" charset="-128"/>
              </a:rPr>
              <a:t>Andy Ely, BC-RTS</a:t>
            </a:r>
          </a:p>
          <a:p>
            <a:pPr marL="0" indent="0" eaLnBrk="1" hangingPunct="1">
              <a:buFontTx/>
              <a:buNone/>
            </a:pPr>
            <a:r>
              <a:rPr lang="en-US" sz="1800" u="sng" dirty="0">
                <a:ea typeface="Calibri" panose="020F0502020204030204" pitchFamily="34" charset="0"/>
                <a:hlinkClick r:id="rId5">
                  <a:extLst>
                    <a:ext uri="{A12FA001-AC4F-418D-AE19-62706E023703}">
                      <ahyp:hlinkClr xmlns="" xmlns:ahyp="http://schemas.microsoft.com/office/drawing/2018/hyperlinkcolor" val="tx"/>
                    </a:ext>
                  </a:extLst>
                </a:hlinkClick>
              </a:rPr>
              <a:t>A</a:t>
            </a:r>
            <a:r>
              <a:rPr lang="en-US" sz="1800" u="sng" dirty="0">
                <a:effectLst/>
                <a:ea typeface="Calibri" panose="020F0502020204030204" pitchFamily="34" charset="0"/>
                <a:hlinkClick r:id="rId5">
                  <a:extLst>
                    <a:ext uri="{A12FA001-AC4F-418D-AE19-62706E023703}">
                      <ahyp:hlinkClr xmlns="" xmlns:ahyp="http://schemas.microsoft.com/office/drawing/2018/hyperlinkcolor" val="tx"/>
                    </a:ext>
                  </a:extLst>
                </a:hlinkClick>
              </a:rPr>
              <a:t>ndrew.W.</a:t>
            </a:r>
            <a:r>
              <a:rPr lang="en-US" sz="1800" u="sng" dirty="0">
                <a:ea typeface="Calibri" panose="020F0502020204030204" pitchFamily="34" charset="0"/>
                <a:hlinkClick r:id="rId5">
                  <a:extLst>
                    <a:ext uri="{A12FA001-AC4F-418D-AE19-62706E023703}">
                      <ahyp:hlinkClr xmlns="" xmlns:ahyp="http://schemas.microsoft.com/office/drawing/2018/hyperlinkcolor" val="tx"/>
                    </a:ext>
                  </a:extLst>
                </a:hlinkClick>
              </a:rPr>
              <a:t>E</a:t>
            </a:r>
            <a:r>
              <a:rPr lang="en-US" sz="1800" u="sng" dirty="0">
                <a:effectLst/>
                <a:ea typeface="Calibri" panose="020F0502020204030204" pitchFamily="34" charset="0"/>
                <a:hlinkClick r:id="rId5">
                  <a:extLst>
                    <a:ext uri="{A12FA001-AC4F-418D-AE19-62706E023703}">
                      <ahyp:hlinkClr xmlns="" xmlns:ahyp="http://schemas.microsoft.com/office/drawing/2018/hyperlinkcolor" val="tx"/>
                    </a:ext>
                  </a:extLst>
                </a:hlinkClick>
              </a:rPr>
              <a:t>ly@coastguardaux.us</a:t>
            </a:r>
            <a:endParaRPr lang="en-US" sz="1800" u="sng" dirty="0">
              <a:effectLst/>
              <a:ea typeface="Calibri" panose="020F0502020204030204" pitchFamily="34" charset="0"/>
            </a:endParaRPr>
          </a:p>
          <a:p>
            <a:pPr marL="0" indent="0" eaLnBrk="1" hangingPunct="1">
              <a:buFontTx/>
              <a:buNone/>
            </a:pPr>
            <a:r>
              <a:rPr lang="en-US" altLang="en-US" sz="1800" dirty="0">
                <a:ea typeface="ＭＳ Ｐゴシック" pitchFamily="34" charset="-128"/>
              </a:rPr>
              <a:t>732-390-9300</a:t>
            </a:r>
          </a:p>
          <a:p>
            <a:pPr marL="0" indent="0" eaLnBrk="1" hangingPunct="1">
              <a:buFontTx/>
              <a:buNone/>
            </a:pPr>
            <a:endParaRPr lang="en-US" altLang="en-US" sz="1800" dirty="0">
              <a:ea typeface="ＭＳ Ｐゴシック" pitchFamily="34" charset="-128"/>
            </a:endParaRPr>
          </a:p>
          <a:p>
            <a:pPr marL="0" indent="0" eaLnBrk="1" hangingPunct="1">
              <a:buFontTx/>
              <a:buNone/>
            </a:pPr>
            <a:r>
              <a:rPr lang="en-US" altLang="en-US" sz="1800" dirty="0">
                <a:ea typeface="ＭＳ Ｐゴシック" pitchFamily="34" charset="-128"/>
              </a:rPr>
              <a:t>Qualification and Training</a:t>
            </a:r>
          </a:p>
          <a:p>
            <a:pPr marL="0" indent="0" eaLnBrk="1" hangingPunct="1">
              <a:buFontTx/>
              <a:buNone/>
            </a:pPr>
            <a:r>
              <a:rPr lang="en-US" altLang="en-US" sz="1800" dirty="0">
                <a:ea typeface="ＭＳ Ｐゴシック" pitchFamily="34" charset="-128"/>
              </a:rPr>
              <a:t>Aaron Forste, BC-RTQ</a:t>
            </a:r>
          </a:p>
          <a:p>
            <a:pPr marL="0" indent="0" eaLnBrk="1" hangingPunct="1">
              <a:buFontTx/>
              <a:buNone/>
            </a:pPr>
            <a:r>
              <a:rPr lang="nl-NL" sz="1800" u="sng" dirty="0">
                <a:ea typeface="Calibri" panose="020F0502020204030204" pitchFamily="34" charset="0"/>
              </a:rPr>
              <a:t>Aaron.Forste@cgauxnet.us</a:t>
            </a:r>
          </a:p>
          <a:p>
            <a:pPr marL="0" indent="0" eaLnBrk="1" hangingPunct="1">
              <a:buFontTx/>
              <a:buNone/>
            </a:pPr>
            <a:r>
              <a:rPr lang="en-US" altLang="en-US" sz="1800" dirty="0">
                <a:ea typeface="ＭＳ Ｐゴシック" pitchFamily="34" charset="-128"/>
              </a:rPr>
              <a:t>201-315-6770</a:t>
            </a:r>
          </a:p>
        </p:txBody>
      </p:sp>
      <p:pic>
        <p:nvPicPr>
          <p:cNvPr id="8" name="Picture 7">
            <a:extLst>
              <a:ext uri="{FF2B5EF4-FFF2-40B4-BE49-F238E27FC236}">
                <a16:creationId xmlns="" xmlns:a16="http://schemas.microsoft.com/office/drawing/2014/main" id="{096D1431-D00D-40E2-9671-AED5E5893C0B}"/>
              </a:ext>
            </a:extLst>
          </p:cNvPr>
          <p:cNvPicPr/>
          <p:nvPr/>
        </p:nvPicPr>
        <p:blipFill>
          <a:blip r:embed="rId6">
            <a:extLst>
              <a:ext uri="{28A0092B-C50C-407E-A947-70E740481C1C}">
                <a14:useLocalDpi xmlns:a14="http://schemas.microsoft.com/office/drawing/2010/main"/>
              </a:ext>
            </a:extLst>
          </a:blip>
          <a:srcRect/>
          <a:stretch>
            <a:fillRect/>
          </a:stretch>
        </p:blipFill>
        <p:spPr bwMode="auto">
          <a:xfrm>
            <a:off x="4884258" y="3066065"/>
            <a:ext cx="2525083" cy="2398041"/>
          </a:xfrm>
          <a:prstGeom prst="rect">
            <a:avLst/>
          </a:prstGeom>
          <a:noFill/>
          <a:ln>
            <a:noFill/>
          </a:ln>
        </p:spPr>
      </p:pic>
      <p:sp>
        <p:nvSpPr>
          <p:cNvPr id="9" name="TextBox 8">
            <a:extLst>
              <a:ext uri="{FF2B5EF4-FFF2-40B4-BE49-F238E27FC236}">
                <a16:creationId xmlns="" xmlns:a16="http://schemas.microsoft.com/office/drawing/2014/main" id="{6023D995-BAD3-47CD-A51B-2EE59A488CBD}"/>
              </a:ext>
            </a:extLst>
          </p:cNvPr>
          <p:cNvSpPr txBox="1"/>
          <p:nvPr/>
        </p:nvSpPr>
        <p:spPr>
          <a:xfrm>
            <a:off x="4296632" y="1473589"/>
            <a:ext cx="3689588" cy="1200329"/>
          </a:xfrm>
          <a:prstGeom prst="rect">
            <a:avLst/>
          </a:prstGeom>
          <a:noFill/>
        </p:spPr>
        <p:txBody>
          <a:bodyPr wrap="square">
            <a:spAutoFit/>
          </a:bodyPr>
          <a:lstStyle/>
          <a:p>
            <a:pPr marL="0" indent="0" eaLnBrk="1" hangingPunct="1">
              <a:buFontTx/>
              <a:buNone/>
            </a:pPr>
            <a:r>
              <a:rPr lang="en-US" altLang="en-US" sz="1800" dirty="0">
                <a:solidFill>
                  <a:schemeClr val="accent1">
                    <a:lumMod val="75000"/>
                  </a:schemeClr>
                </a:solidFill>
                <a:ea typeface="ＭＳ Ｐゴシック" pitchFamily="34" charset="-128"/>
              </a:rPr>
              <a:t>Chief, Telecommunication Division</a:t>
            </a:r>
          </a:p>
          <a:p>
            <a:pPr marL="0" indent="0" eaLnBrk="1" hangingPunct="1">
              <a:buFontTx/>
              <a:buNone/>
            </a:pPr>
            <a:r>
              <a:rPr lang="en-US" altLang="en-US" sz="1800" dirty="0">
                <a:solidFill>
                  <a:schemeClr val="accent1">
                    <a:lumMod val="75000"/>
                  </a:schemeClr>
                </a:solidFill>
                <a:ea typeface="ＭＳ Ｐゴシック" pitchFamily="34" charset="-128"/>
              </a:rPr>
              <a:t>COMO David Elliot, DVC-RT</a:t>
            </a:r>
          </a:p>
          <a:p>
            <a:pPr marL="0" indent="0" eaLnBrk="1" hangingPunct="1">
              <a:buFontTx/>
              <a:buNone/>
            </a:pPr>
            <a:r>
              <a:rPr lang="en-US" altLang="en-US" sz="1800" dirty="0">
                <a:solidFill>
                  <a:schemeClr val="accent1">
                    <a:lumMod val="75000"/>
                  </a:schemeClr>
                </a:solidFill>
                <a:ea typeface="ＭＳ Ｐゴシック" pitchFamily="34" charset="-128"/>
                <a:hlinkClick r:id="rId7">
                  <a:extLst>
                    <a:ext uri="{A12FA001-AC4F-418D-AE19-62706E023703}">
                      <ahyp:hlinkClr xmlns="" xmlns:ahyp="http://schemas.microsoft.com/office/drawing/2018/hyperlinkcolor" val="tx"/>
                    </a:ext>
                  </a:extLst>
                </a:hlinkClick>
              </a:rPr>
              <a:t>David.Elliot@cgauxnet.us</a:t>
            </a:r>
            <a:r>
              <a:rPr lang="en-US" altLang="en-US" sz="1800" dirty="0">
                <a:solidFill>
                  <a:schemeClr val="accent1">
                    <a:lumMod val="75000"/>
                  </a:schemeClr>
                </a:solidFill>
                <a:ea typeface="ＭＳ Ｐゴシック" pitchFamily="34" charset="-128"/>
              </a:rPr>
              <a:t> </a:t>
            </a:r>
          </a:p>
          <a:p>
            <a:pPr marL="0" indent="0" eaLnBrk="1" hangingPunct="1">
              <a:buFontTx/>
              <a:buNone/>
            </a:pPr>
            <a:r>
              <a:rPr lang="en-US" altLang="en-US" sz="1800" dirty="0">
                <a:solidFill>
                  <a:schemeClr val="accent1">
                    <a:lumMod val="75000"/>
                  </a:schemeClr>
                </a:solidFill>
                <a:ea typeface="ＭＳ Ｐゴシック" pitchFamily="34" charset="-128"/>
              </a:rPr>
              <a:t>772-781-5969</a:t>
            </a:r>
          </a:p>
        </p:txBody>
      </p:sp>
      <p:sp>
        <p:nvSpPr>
          <p:cNvPr id="2" name="Footer Placeholder 1">
            <a:extLst>
              <a:ext uri="{FF2B5EF4-FFF2-40B4-BE49-F238E27FC236}">
                <a16:creationId xmlns="" xmlns:a16="http://schemas.microsoft.com/office/drawing/2014/main" id="{58185DDC-81F1-47BB-93C7-51F1F8BED389}"/>
              </a:ext>
            </a:extLst>
          </p:cNvPr>
          <p:cNvSpPr>
            <a:spLocks noGrp="1"/>
          </p:cNvSpPr>
          <p:nvPr>
            <p:ph type="ftr" sz="quarter" idx="3"/>
          </p:nvPr>
        </p:nvSpPr>
        <p:spPr/>
        <p:txBody>
          <a:bodyPr/>
          <a:lstStyle/>
          <a:p>
            <a:r>
              <a:rPr lang="en-US"/>
              <a:t>Response Directorate - Telecommunications Division</a:t>
            </a:r>
            <a:endParaRPr lang="en-US" dirty="0"/>
          </a:p>
        </p:txBody>
      </p:sp>
      <p:sp>
        <p:nvSpPr>
          <p:cNvPr id="3" name="Slide Number Placeholder 2">
            <a:extLst>
              <a:ext uri="{FF2B5EF4-FFF2-40B4-BE49-F238E27FC236}">
                <a16:creationId xmlns="" xmlns:a16="http://schemas.microsoft.com/office/drawing/2014/main" id="{32E11F4F-7620-45C7-A86E-940B14CD1F25}"/>
              </a:ext>
            </a:extLst>
          </p:cNvPr>
          <p:cNvSpPr>
            <a:spLocks noGrp="1"/>
          </p:cNvSpPr>
          <p:nvPr>
            <p:ph type="sldNum" sz="quarter" idx="4"/>
          </p:nvPr>
        </p:nvSpPr>
        <p:spPr/>
        <p:txBody>
          <a:bodyPr/>
          <a:lstStyle/>
          <a:p>
            <a:pPr algn="r"/>
            <a:fld id="{4FD1BBD8-8B60-4BF0-A64C-234AA9D11932}" type="slidenum">
              <a:rPr lang="en-US" smtClean="0"/>
              <a:pPr algn="r"/>
              <a:t>67</a:t>
            </a:fld>
            <a:endParaRPr lang="en-US" dirty="0"/>
          </a:p>
        </p:txBody>
      </p:sp>
      <p:sp>
        <p:nvSpPr>
          <p:cNvPr id="5" name="Title 4">
            <a:extLst>
              <a:ext uri="{FF2B5EF4-FFF2-40B4-BE49-F238E27FC236}">
                <a16:creationId xmlns="" xmlns:a16="http://schemas.microsoft.com/office/drawing/2014/main" id="{4C57BB83-72F3-455A-B053-6E64AC0BB92C}"/>
              </a:ext>
            </a:extLst>
          </p:cNvPr>
          <p:cNvSpPr>
            <a:spLocks noGrp="1"/>
          </p:cNvSpPr>
          <p:nvPr>
            <p:ph type="title"/>
          </p:nvPr>
        </p:nvSpPr>
        <p:spPr>
          <a:xfrm>
            <a:off x="838200" y="150634"/>
            <a:ext cx="10515600" cy="1325563"/>
          </a:xfrm>
        </p:spPr>
        <p:txBody>
          <a:bodyPr>
            <a:normAutofit/>
          </a:bodyPr>
          <a:lstStyle/>
          <a:p>
            <a:r>
              <a:rPr lang="en-US" dirty="0"/>
              <a:t>National Contact Information</a:t>
            </a:r>
          </a:p>
        </p:txBody>
      </p:sp>
    </p:spTree>
    <p:extLst>
      <p:ext uri="{BB962C8B-B14F-4D97-AF65-F5344CB8AC3E}">
        <p14:creationId xmlns:p14="http://schemas.microsoft.com/office/powerpoint/2010/main" val="41438514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4E0090-0FC7-44FE-AE8F-6D34A53F373A}"/>
              </a:ext>
            </a:extLst>
          </p:cNvPr>
          <p:cNvSpPr>
            <a:spLocks noGrp="1"/>
          </p:cNvSpPr>
          <p:nvPr>
            <p:ph type="title"/>
          </p:nvPr>
        </p:nvSpPr>
        <p:spPr>
          <a:xfrm>
            <a:off x="838200" y="139345"/>
            <a:ext cx="10515600" cy="1060704"/>
          </a:xfrm>
        </p:spPr>
        <p:txBody>
          <a:bodyPr>
            <a:normAutofit/>
          </a:bodyPr>
          <a:lstStyle/>
          <a:p>
            <a:r>
              <a:rPr lang="en-US" dirty="0"/>
              <a:t>References</a:t>
            </a:r>
          </a:p>
        </p:txBody>
      </p:sp>
      <p:sp>
        <p:nvSpPr>
          <p:cNvPr id="3" name="Content Placeholder 2">
            <a:extLst>
              <a:ext uri="{FF2B5EF4-FFF2-40B4-BE49-F238E27FC236}">
                <a16:creationId xmlns="" xmlns:a16="http://schemas.microsoft.com/office/drawing/2014/main" id="{76432265-BBB8-4AB1-AFE2-F2AAF41EF4AF}"/>
              </a:ext>
            </a:extLst>
          </p:cNvPr>
          <p:cNvSpPr>
            <a:spLocks noGrp="1"/>
          </p:cNvSpPr>
          <p:nvPr>
            <p:ph sz="half" idx="1"/>
          </p:nvPr>
        </p:nvSpPr>
        <p:spPr>
          <a:xfrm>
            <a:off x="609600" y="1600201"/>
            <a:ext cx="5588000" cy="4525963"/>
          </a:xfrm>
        </p:spPr>
        <p:txBody>
          <a:bodyPr/>
          <a:lstStyle/>
          <a:p>
            <a:r>
              <a:rPr lang="en-US" dirty="0"/>
              <a:t>For additional information on Telecommunications, please check the references available on the National Web Site Telecommunications area</a:t>
            </a:r>
          </a:p>
          <a:p>
            <a:r>
              <a:rPr lang="en-US" dirty="0"/>
              <a:t>Some documents contain PII or sensitive information and require a password that may be obtained from your DSO-CM</a:t>
            </a:r>
          </a:p>
        </p:txBody>
      </p:sp>
      <p:sp>
        <p:nvSpPr>
          <p:cNvPr id="4" name="Content Placeholder 3">
            <a:extLst>
              <a:ext uri="{FF2B5EF4-FFF2-40B4-BE49-F238E27FC236}">
                <a16:creationId xmlns="" xmlns:a16="http://schemas.microsoft.com/office/drawing/2014/main" id="{B1D69D9C-86FD-4CFE-AB8E-DA9AF3A5DE11}"/>
              </a:ext>
            </a:extLst>
          </p:cNvPr>
          <p:cNvSpPr>
            <a:spLocks noGrp="1"/>
          </p:cNvSpPr>
          <p:nvPr>
            <p:ph sz="half" idx="2"/>
          </p:nvPr>
        </p:nvSpPr>
        <p:spPr>
          <a:xfrm>
            <a:off x="6592186" y="1600201"/>
            <a:ext cx="4990213" cy="4525963"/>
          </a:xfrm>
        </p:spPr>
        <p:txBody>
          <a:bodyPr/>
          <a:lstStyle/>
          <a:p>
            <a:pPr marL="342900" lvl="0" indent="-342900">
              <a:spcAft>
                <a:spcPts val="0"/>
              </a:spcAft>
              <a:buSzPts val="1000"/>
              <a:buFont typeface="Symbol" panose="05050102010706020507" pitchFamily="18" charset="2"/>
              <a:buChar char=""/>
              <a:tabLst>
                <a:tab pos="457200" algn="l"/>
              </a:tabLst>
            </a:pPr>
            <a:r>
              <a:rPr lang="en-US" sz="2000" u="sng" dirty="0">
                <a:effectLst/>
                <a:cs typeface="Times New Roman" panose="02020603050405020304" pitchFamily="18" charset="0"/>
                <a:hlinkClick r:id="rId3">
                  <a:extLst>
                    <a:ext uri="{A12FA001-AC4F-418D-AE19-62706E023703}">
                      <ahyp:hlinkClr xmlns="" xmlns:ahyp="http://schemas.microsoft.com/office/drawing/2018/hyperlinkcolor" val="tx"/>
                    </a:ext>
                  </a:extLst>
                </a:hlinkClick>
              </a:rPr>
              <a:t>AUXMON Methods &amp; Procedures</a:t>
            </a:r>
            <a:endParaRPr lang="en-US" sz="2000" dirty="0">
              <a:effectLst/>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u="sng" dirty="0">
                <a:effectLst/>
                <a:ea typeface="Calibri" panose="020F0502020204030204" pitchFamily="34" charset="0"/>
                <a:cs typeface="Times New Roman" panose="02020603050405020304" pitchFamily="18" charset="0"/>
                <a:hlinkClick r:id="rId4">
                  <a:extLst>
                    <a:ext uri="{A12FA001-AC4F-418D-AE19-62706E023703}">
                      <ahyp:hlinkClr xmlns="" xmlns:ahyp="http://schemas.microsoft.com/office/drawing/2018/hyperlinkcolor" val="tx"/>
                    </a:ext>
                  </a:extLst>
                </a:hlinkClick>
              </a:rPr>
              <a:t>AUXMON Methods &amp; Procedures Annex 1</a:t>
            </a:r>
            <a:r>
              <a:rPr lang="en-US" sz="2000" u="sng" dirty="0">
                <a:effectLst/>
                <a:ea typeface="Calibri" panose="020F0502020204030204" pitchFamily="34" charset="0"/>
                <a:cs typeface="Times New Roman" panose="02020603050405020304" pitchFamily="18" charset="0"/>
                <a:hlinkClick r:id="rId4">
                  <a:extLst>
                    <a:ext uri="{A12FA001-AC4F-418D-AE19-62706E023703}">
                      <ahyp:hlinkClr xmlns="" xmlns:ahyp="http://schemas.microsoft.com/office/drawing/2018/hyperlinkcolor" val="tx"/>
                    </a:ext>
                  </a:extLst>
                </a:hlinkClick>
              </a:rPr>
              <a:t/>
            </a:r>
            <a:br>
              <a:rPr lang="en-US" sz="2000" u="sng" dirty="0">
                <a:effectLst/>
                <a:ea typeface="Calibri" panose="020F0502020204030204" pitchFamily="34" charset="0"/>
                <a:cs typeface="Times New Roman" panose="02020603050405020304" pitchFamily="18" charset="0"/>
                <a:hlinkClick r:id="rId4">
                  <a:extLst>
                    <a:ext uri="{A12FA001-AC4F-418D-AE19-62706E023703}">
                      <ahyp:hlinkClr xmlns="" xmlns:ahyp="http://schemas.microsoft.com/office/drawing/2018/hyperlinkcolor" val="tx"/>
                    </a:ext>
                  </a:extLst>
                </a:hlinkClick>
              </a:rPr>
            </a:br>
            <a:r>
              <a:rPr lang="en-US" sz="2000" u="sng" dirty="0">
                <a:effectLst/>
                <a:ea typeface="Calibri" panose="020F0502020204030204" pitchFamily="34" charset="0"/>
                <a:cs typeface="Times New Roman" panose="02020603050405020304" pitchFamily="18" charset="0"/>
                <a:hlinkClick r:id="rId5">
                  <a:extLst>
                    <a:ext uri="{A12FA001-AC4F-418D-AE19-62706E023703}">
                      <ahyp:hlinkClr xmlns="" xmlns:ahyp="http://schemas.microsoft.com/office/drawing/2018/hyperlinkcolor" val="tx"/>
                    </a:ext>
                  </a:extLst>
                </a:hlinkClick>
              </a:rPr>
              <a:t>AUXMON Station Application</a:t>
            </a: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u="sng" dirty="0">
                <a:effectLst/>
                <a:ea typeface="Times New Roman" panose="02020603050405020304" pitchFamily="18" charset="0"/>
                <a:cs typeface="Times New Roman" panose="02020603050405020304" pitchFamily="18" charset="0"/>
                <a:hlinkClick r:id="rId6" tooltip="AUXMON 7030 MISSION REPORT FORMAT">
                  <a:extLst>
                    <a:ext uri="{A12FA001-AC4F-418D-AE19-62706E023703}">
                      <ahyp:hlinkClr xmlns="" xmlns:ahyp="http://schemas.microsoft.com/office/drawing/2018/hyperlinkcolor" val="tx"/>
                    </a:ext>
                  </a:extLst>
                </a:hlinkClick>
              </a:rPr>
              <a:t>AUXMON 7030 </a:t>
            </a:r>
            <a:r>
              <a:rPr lang="en-US" sz="2000" u="sng" dirty="0">
                <a:effectLst/>
                <a:ea typeface="Times New Roman" panose="02020603050405020304" pitchFamily="18" charset="0"/>
                <a:cs typeface="Times New Roman" panose="02020603050405020304" pitchFamily="18" charset="0"/>
              </a:rPr>
              <a:t>Mission Report Format</a:t>
            </a: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u="sng" dirty="0">
                <a:effectLst/>
                <a:ea typeface="Times New Roman" panose="02020603050405020304" pitchFamily="18" charset="0"/>
                <a:cs typeface="Times New Roman" panose="02020603050405020304" pitchFamily="18" charset="0"/>
                <a:hlinkClick r:id="rId7">
                  <a:extLst>
                    <a:ext uri="{A12FA001-AC4F-418D-AE19-62706E023703}">
                      <ahyp:hlinkClr xmlns="" xmlns:ahyp="http://schemas.microsoft.com/office/drawing/2018/hyperlinkcolor" val="tx"/>
                    </a:ext>
                  </a:extLst>
                </a:hlinkClick>
              </a:rPr>
              <a:t>Auxiliary Radio Net Schedules</a:t>
            </a:r>
            <a:endParaRPr lang="en-US" sz="2000" dirty="0">
              <a:effectLst/>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endParaRPr lang="en-US" sz="2000" u="sng" dirty="0">
              <a:effectLst/>
              <a:hlinkClick r:id="rId8">
                <a:extLst>
                  <a:ext uri="{A12FA001-AC4F-418D-AE19-62706E023703}">
                    <ahyp:hlinkClr xmlns="" xmlns:ahyp="http://schemas.microsoft.com/office/drawing/2018/hyperlinkcolor" val="tx"/>
                  </a:ext>
                </a:extLst>
              </a:hlinkClick>
            </a:endParaRPr>
          </a:p>
          <a:p>
            <a:pPr marL="342900" lvl="0" indent="-342900">
              <a:spcAft>
                <a:spcPts val="0"/>
              </a:spcAft>
              <a:buSzPts val="1000"/>
              <a:buFont typeface="Symbol" panose="05050102010706020507" pitchFamily="18" charset="2"/>
              <a:buChar char=""/>
              <a:tabLst>
                <a:tab pos="457200" algn="l"/>
              </a:tabLst>
            </a:pPr>
            <a:r>
              <a:rPr lang="en-US" sz="2000" u="sng" dirty="0">
                <a:effectLst/>
                <a:cs typeface="Times New Roman" panose="02020603050405020304" pitchFamily="18" charset="0"/>
                <a:hlinkClick r:id="rId8">
                  <a:extLst>
                    <a:ext uri="{A12FA001-AC4F-418D-AE19-62706E023703}">
                      <ahyp:hlinkClr xmlns="" xmlns:ahyp="http://schemas.microsoft.com/office/drawing/2018/hyperlinkcolor" val="tx"/>
                    </a:ext>
                  </a:extLst>
                </a:hlinkClick>
              </a:rPr>
              <a:t>HF Frequencies</a:t>
            </a:r>
            <a:endParaRPr lang="en-US" sz="2000" dirty="0">
              <a:effectLst/>
              <a:cs typeface="Times New Roman" panose="02020603050405020304" pitchFamily="18" charset="0"/>
            </a:endParaRPr>
          </a:p>
          <a:p>
            <a:pPr marL="342900" lvl="0" indent="-342900">
              <a:spcBef>
                <a:spcPts val="0"/>
              </a:spcBef>
              <a:spcAft>
                <a:spcPts val="0"/>
              </a:spcAft>
              <a:buSzPts val="1000"/>
              <a:buFont typeface="Symbol" panose="05050102010706020507" pitchFamily="18" charset="2"/>
              <a:buChar char=""/>
              <a:tabLst>
                <a:tab pos="457200" algn="l"/>
              </a:tabLst>
            </a:pPr>
            <a:r>
              <a:rPr lang="en-US" sz="2000" u="sng" dirty="0">
                <a:cs typeface="Times New Roman" panose="02020603050405020304" pitchFamily="18" charset="0"/>
              </a:rPr>
              <a:t>HF Registry </a:t>
            </a:r>
            <a:endParaRPr lang="en-US" sz="2000" dirty="0">
              <a:effectLst/>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u="sng" dirty="0">
                <a:effectLst/>
                <a:ea typeface="Times New Roman" panose="02020603050405020304" pitchFamily="18" charset="0"/>
                <a:cs typeface="Times New Roman" panose="02020603050405020304" pitchFamily="18" charset="0"/>
                <a:hlinkClick r:id="rId9">
                  <a:extLst>
                    <a:ext uri="{A12FA001-AC4F-418D-AE19-62706E023703}">
                      <ahyp:hlinkClr xmlns="" xmlns:ahyp="http://schemas.microsoft.com/office/drawing/2018/hyperlinkcolor" val="tx"/>
                    </a:ext>
                  </a:extLst>
                </a:hlinkClick>
              </a:rPr>
              <a:t>HF Contingency Net Plan Document</a:t>
            </a:r>
            <a:endParaRPr lang="en-US" sz="2000" dirty="0">
              <a:effectLst/>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US" sz="2000" u="sng" dirty="0">
                <a:effectLst/>
                <a:cs typeface="Times New Roman" panose="02020603050405020304" pitchFamily="18" charset="0"/>
                <a:hlinkClick r:id="rId10">
                  <a:extLst>
                    <a:ext uri="{A12FA001-AC4F-418D-AE19-62706E023703}">
                      <ahyp:hlinkClr xmlns="" xmlns:ahyp="http://schemas.microsoft.com/office/drawing/2018/hyperlinkcolor" val="tx"/>
                    </a:ext>
                  </a:extLst>
                </a:hlinkClick>
              </a:rPr>
              <a:t>Repeater Registry</a:t>
            </a:r>
            <a:r>
              <a:rPr lang="en-US" sz="2000" dirty="0">
                <a:effectLst/>
                <a:cs typeface="Times New Roman" panose="02020603050405020304" pitchFamily="18" charset="0"/>
              </a:rPr>
              <a:t> </a:t>
            </a:r>
          </a:p>
          <a:p>
            <a:pPr marL="342900" marR="0" lvl="0" indent="-342900">
              <a:spcBef>
                <a:spcPts val="0"/>
              </a:spcBef>
              <a:spcAft>
                <a:spcPts val="0"/>
              </a:spcAft>
              <a:buSzPts val="1000"/>
              <a:buFont typeface="Symbol" panose="05050102010706020507" pitchFamily="18" charset="2"/>
              <a:buChar char=""/>
              <a:tabLst>
                <a:tab pos="457200" algn="l"/>
              </a:tabLst>
            </a:pPr>
            <a:r>
              <a:rPr lang="en-US" sz="2000" u="sng" dirty="0">
                <a:effectLst/>
                <a:ea typeface="Times New Roman" panose="02020603050405020304" pitchFamily="18" charset="0"/>
                <a:cs typeface="Times New Roman" panose="02020603050405020304" pitchFamily="18" charset="0"/>
                <a:hlinkClick r:id="rId11">
                  <a:extLst>
                    <a:ext uri="{A12FA001-AC4F-418D-AE19-62706E023703}">
                      <ahyp:hlinkClr xmlns="" xmlns:ahyp="http://schemas.microsoft.com/office/drawing/2018/hyperlinkcolor" val="tx"/>
                    </a:ext>
                  </a:extLst>
                </a:hlinkClick>
              </a:rPr>
              <a:t>AUXMON Registry (PDF)</a:t>
            </a: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u="sng" dirty="0">
                <a:effectLst/>
                <a:ea typeface="Times New Roman" panose="02020603050405020304" pitchFamily="18" charset="0"/>
                <a:cs typeface="Times New Roman" panose="02020603050405020304" pitchFamily="18" charset="0"/>
                <a:hlinkClick r:id="rId12">
                  <a:extLst>
                    <a:ext uri="{A12FA001-AC4F-418D-AE19-62706E023703}">
                      <ahyp:hlinkClr xmlns="" xmlns:ahyp="http://schemas.microsoft.com/office/drawing/2018/hyperlinkcolor" val="tx"/>
                    </a:ext>
                  </a:extLst>
                </a:hlinkClick>
              </a:rPr>
              <a:t>Auxiliary VHF Frequencies</a:t>
            </a:r>
            <a:endParaRPr lang="en-US" sz="2000" dirty="0">
              <a:effectLst/>
              <a:ea typeface="Calibri" panose="020F0502020204030204" pitchFamily="34" charset="0"/>
              <a:cs typeface="Times New Roman" panose="02020603050405020304" pitchFamily="18" charset="0"/>
            </a:endParaRPr>
          </a:p>
          <a:p>
            <a:endParaRPr lang="en-US" dirty="0"/>
          </a:p>
        </p:txBody>
      </p:sp>
      <p:pic>
        <p:nvPicPr>
          <p:cNvPr id="7" name="Picture 6">
            <a:extLst>
              <a:ext uri="{FF2B5EF4-FFF2-40B4-BE49-F238E27FC236}">
                <a16:creationId xmlns="" xmlns:a16="http://schemas.microsoft.com/office/drawing/2014/main" id="{FA312716-A6A7-48C1-84AD-1F5897C3F773}"/>
              </a:ext>
            </a:extLst>
          </p:cNvPr>
          <p:cNvPicPr/>
          <p:nvPr/>
        </p:nvPicPr>
        <p:blipFill>
          <a:blip r:embed="rId13">
            <a:extLst>
              <a:ext uri="{28A0092B-C50C-407E-A947-70E740481C1C}">
                <a14:useLocalDpi xmlns:a14="http://schemas.microsoft.com/office/drawing/2010/main"/>
              </a:ext>
            </a:extLst>
          </a:blip>
          <a:srcRect/>
          <a:stretch>
            <a:fillRect/>
          </a:stretch>
        </p:blipFill>
        <p:spPr bwMode="auto">
          <a:xfrm>
            <a:off x="10067995" y="4887674"/>
            <a:ext cx="1319514" cy="1238490"/>
          </a:xfrm>
          <a:prstGeom prst="rect">
            <a:avLst/>
          </a:prstGeom>
          <a:noFill/>
          <a:ln>
            <a:noFill/>
          </a:ln>
        </p:spPr>
      </p:pic>
      <p:sp>
        <p:nvSpPr>
          <p:cNvPr id="5" name="Footer Placeholder 4">
            <a:extLst>
              <a:ext uri="{FF2B5EF4-FFF2-40B4-BE49-F238E27FC236}">
                <a16:creationId xmlns="" xmlns:a16="http://schemas.microsoft.com/office/drawing/2014/main" id="{9C473809-09DC-498F-B0D0-18E0F8E75747}"/>
              </a:ext>
            </a:extLst>
          </p:cNvPr>
          <p:cNvSpPr>
            <a:spLocks noGrp="1"/>
          </p:cNvSpPr>
          <p:nvPr>
            <p:ph type="ftr" sz="quarter" idx="3"/>
          </p:nvPr>
        </p:nvSpPr>
        <p:spPr/>
        <p:txBody>
          <a:bodyPr/>
          <a:lstStyle/>
          <a:p>
            <a:r>
              <a:rPr lang="en-US"/>
              <a:t>Response Directorate - Telecommunications Division</a:t>
            </a:r>
            <a:endParaRPr lang="en-US" dirty="0"/>
          </a:p>
        </p:txBody>
      </p:sp>
      <p:sp>
        <p:nvSpPr>
          <p:cNvPr id="6" name="Slide Number Placeholder 5">
            <a:extLst>
              <a:ext uri="{FF2B5EF4-FFF2-40B4-BE49-F238E27FC236}">
                <a16:creationId xmlns="" xmlns:a16="http://schemas.microsoft.com/office/drawing/2014/main" id="{3E16519A-D2BA-4F35-8E13-4246739D4CE3}"/>
              </a:ext>
            </a:extLst>
          </p:cNvPr>
          <p:cNvSpPr>
            <a:spLocks noGrp="1"/>
          </p:cNvSpPr>
          <p:nvPr>
            <p:ph type="sldNum" sz="quarter" idx="4"/>
          </p:nvPr>
        </p:nvSpPr>
        <p:spPr/>
        <p:txBody>
          <a:bodyPr/>
          <a:lstStyle/>
          <a:p>
            <a:pPr algn="r"/>
            <a:fld id="{4FD1BBD8-8B60-4BF0-A64C-234AA9D11932}" type="slidenum">
              <a:rPr lang="en-US" smtClean="0"/>
              <a:pPr algn="r"/>
              <a:t>68</a:t>
            </a:fld>
            <a:endParaRPr lang="en-US" dirty="0"/>
          </a:p>
        </p:txBody>
      </p:sp>
    </p:spTree>
    <p:extLst>
      <p:ext uri="{BB962C8B-B14F-4D97-AF65-F5344CB8AC3E}">
        <p14:creationId xmlns:p14="http://schemas.microsoft.com/office/powerpoint/2010/main" val="712900887"/>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Responder Articles</a:t>
            </a:r>
          </a:p>
        </p:txBody>
      </p:sp>
      <p:sp>
        <p:nvSpPr>
          <p:cNvPr id="3" name="Text Placeholder 2"/>
          <p:cNvSpPr>
            <a:spLocks noGrp="1"/>
          </p:cNvSpPr>
          <p:nvPr>
            <p:ph type="body" idx="1"/>
          </p:nvPr>
        </p:nvSpPr>
        <p:spPr/>
        <p:txBody>
          <a:bodyPr>
            <a:normAutofit/>
          </a:bodyPr>
          <a:lstStyle/>
          <a:p>
            <a:r>
              <a:rPr lang="en-US" b="1" dirty="0"/>
              <a:t>The Response Directorate is always looking for articles for The Responder</a:t>
            </a:r>
          </a:p>
          <a:p>
            <a:r>
              <a:rPr lang="en-US" b="1" dirty="0"/>
              <a:t>Submit articles To DVC-RT (David.Elliot@cgauxnet.us)</a:t>
            </a:r>
          </a:p>
        </p:txBody>
      </p:sp>
      <p:sp>
        <p:nvSpPr>
          <p:cNvPr id="4" name="Footer Placeholder 3">
            <a:extLst>
              <a:ext uri="{FF2B5EF4-FFF2-40B4-BE49-F238E27FC236}">
                <a16:creationId xmlns="" xmlns:a16="http://schemas.microsoft.com/office/drawing/2014/main" id="{C14DB122-9E0F-4DD2-ACF1-591C8EEF0089}"/>
              </a:ext>
            </a:extLst>
          </p:cNvPr>
          <p:cNvSpPr>
            <a:spLocks noGrp="1"/>
          </p:cNvSpPr>
          <p:nvPr>
            <p:ph type="ftr" sz="quarter" idx="3"/>
          </p:nvPr>
        </p:nvSpPr>
        <p:spPr/>
        <p:txBody>
          <a:bodyPr/>
          <a:lstStyle/>
          <a:p>
            <a:r>
              <a:rPr lang="en-US"/>
              <a:t>Response Division - Surface Workshop</a:t>
            </a:r>
            <a:endParaRPr lang="en-US" dirty="0"/>
          </a:p>
        </p:txBody>
      </p:sp>
      <p:sp>
        <p:nvSpPr>
          <p:cNvPr id="5" name="Slide Number Placeholder 4">
            <a:extLst>
              <a:ext uri="{FF2B5EF4-FFF2-40B4-BE49-F238E27FC236}">
                <a16:creationId xmlns="" xmlns:a16="http://schemas.microsoft.com/office/drawing/2014/main" id="{BC3F0F37-75E5-45C8-B1F7-38E6C59BEE2E}"/>
              </a:ext>
            </a:extLst>
          </p:cNvPr>
          <p:cNvSpPr>
            <a:spLocks noGrp="1"/>
          </p:cNvSpPr>
          <p:nvPr>
            <p:ph type="sldNum" sz="quarter" idx="4"/>
          </p:nvPr>
        </p:nvSpPr>
        <p:spPr/>
        <p:txBody>
          <a:bodyPr/>
          <a:lstStyle/>
          <a:p>
            <a:pPr algn="r"/>
            <a:fld id="{4FD1BBD8-8B60-4BF0-A64C-234AA9D11932}" type="slidenum">
              <a:rPr lang="en-US" smtClean="0"/>
              <a:pPr algn="r"/>
              <a:t>69</a:t>
            </a:fld>
            <a:endParaRPr lang="en-US" dirty="0"/>
          </a:p>
        </p:txBody>
      </p:sp>
    </p:spTree>
    <p:extLst>
      <p:ext uri="{BB962C8B-B14F-4D97-AF65-F5344CB8AC3E}">
        <p14:creationId xmlns:p14="http://schemas.microsoft.com/office/powerpoint/2010/main" val="2780720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408F44-D691-4E04-92B6-187AAC6DB42B}"/>
              </a:ext>
            </a:extLst>
          </p:cNvPr>
          <p:cNvSpPr>
            <a:spLocks noGrp="1"/>
          </p:cNvSpPr>
          <p:nvPr>
            <p:ph type="title"/>
          </p:nvPr>
        </p:nvSpPr>
        <p:spPr/>
        <p:txBody>
          <a:bodyPr>
            <a:normAutofit/>
          </a:bodyPr>
          <a:lstStyle/>
          <a:p>
            <a:r>
              <a:rPr lang="en-US" dirty="0"/>
              <a:t>What Do You Need to Do?</a:t>
            </a:r>
          </a:p>
        </p:txBody>
      </p:sp>
      <p:sp>
        <p:nvSpPr>
          <p:cNvPr id="3" name="Text Placeholder 2">
            <a:extLst>
              <a:ext uri="{FF2B5EF4-FFF2-40B4-BE49-F238E27FC236}">
                <a16:creationId xmlns="" xmlns:a16="http://schemas.microsoft.com/office/drawing/2014/main" id="{C5A23765-495C-4DD6-8D2A-3081F831EE97}"/>
              </a:ext>
            </a:extLst>
          </p:cNvPr>
          <p:cNvSpPr>
            <a:spLocks noGrp="1"/>
          </p:cNvSpPr>
          <p:nvPr>
            <p:ph type="body" idx="1"/>
          </p:nvPr>
        </p:nvSpPr>
        <p:spPr>
          <a:xfrm>
            <a:off x="770954" y="1375619"/>
            <a:ext cx="10650089" cy="4865686"/>
          </a:xfrm>
        </p:spPr>
        <p:txBody>
          <a:bodyPr>
            <a:normAutofit/>
          </a:bodyPr>
          <a:lstStyle/>
          <a:p>
            <a:pPr marL="0" indent="0" algn="ctr">
              <a:buNone/>
            </a:pPr>
            <a:r>
              <a:rPr lang="en-US" dirty="0"/>
              <a:t>Within Communications, all Elected Officers, Response Directorate, CM officers, Telecommunications Operator (TCO) and Communications Watch Stander (CWS) are required to take immediately and maintain RM/TCT training.</a:t>
            </a:r>
          </a:p>
          <a:p>
            <a:pPr marL="0" indent="0" algn="ctr">
              <a:buNone/>
            </a:pPr>
            <a:endParaRPr lang="en-US" dirty="0"/>
          </a:p>
          <a:p>
            <a:pPr marL="0" indent="0" algn="ctr">
              <a:buNone/>
            </a:pPr>
            <a:r>
              <a:rPr lang="en-US" dirty="0"/>
              <a:t>Complete the Introduction to Risk Management training course on AUXLMS, course 100202</a:t>
            </a:r>
          </a:p>
          <a:p>
            <a:pPr marL="457200" lvl="1" indent="0" algn="ctr">
              <a:buNone/>
            </a:pPr>
            <a:r>
              <a:rPr lang="en-US" sz="2800" dirty="0"/>
              <a:t>This is a one-time training requirement to introduce the principals of RM and the critical human factors skills</a:t>
            </a:r>
          </a:p>
          <a:p>
            <a:pPr marL="457200" lvl="1" indent="0" algn="ctr">
              <a:buNone/>
            </a:pPr>
            <a:endParaRPr lang="en-US" sz="3200" dirty="0"/>
          </a:p>
          <a:p>
            <a:pPr marL="457200" lvl="1" indent="0" algn="ctr">
              <a:buNone/>
            </a:pPr>
            <a:r>
              <a:rPr lang="en-US" sz="2800" b="1" u="sng" dirty="0">
                <a:solidFill>
                  <a:srgbClr val="FF0000"/>
                </a:solidFill>
              </a:rPr>
              <a:t>Annually complete TCT refresher class</a:t>
            </a:r>
          </a:p>
        </p:txBody>
      </p:sp>
      <p:sp>
        <p:nvSpPr>
          <p:cNvPr id="4" name="Footer Placeholder 3">
            <a:extLst>
              <a:ext uri="{FF2B5EF4-FFF2-40B4-BE49-F238E27FC236}">
                <a16:creationId xmlns="" xmlns:a16="http://schemas.microsoft.com/office/drawing/2014/main" id="{4249DA82-E96A-490C-A32B-2D431203B799}"/>
              </a:ext>
            </a:extLst>
          </p:cNvPr>
          <p:cNvSpPr>
            <a:spLocks noGrp="1"/>
          </p:cNvSpPr>
          <p:nvPr>
            <p:ph type="ftr" sz="quarter" idx="3"/>
          </p:nvPr>
        </p:nvSpPr>
        <p:spPr/>
        <p:txBody>
          <a:bodyPr/>
          <a:lstStyle/>
          <a:p>
            <a:r>
              <a:rPr lang="en-US"/>
              <a:t>Response Directorate - Telecommunications Division</a:t>
            </a:r>
            <a:endParaRPr lang="en-US" dirty="0"/>
          </a:p>
        </p:txBody>
      </p:sp>
      <p:sp>
        <p:nvSpPr>
          <p:cNvPr id="8" name="Slide Number Placeholder 7">
            <a:extLst>
              <a:ext uri="{FF2B5EF4-FFF2-40B4-BE49-F238E27FC236}">
                <a16:creationId xmlns="" xmlns:a16="http://schemas.microsoft.com/office/drawing/2014/main" id="{C262DEA2-97A7-4EF1-9752-17A3DAEBD017}"/>
              </a:ext>
            </a:extLst>
          </p:cNvPr>
          <p:cNvSpPr>
            <a:spLocks noGrp="1"/>
          </p:cNvSpPr>
          <p:nvPr>
            <p:ph type="sldNum" sz="quarter" idx="4"/>
          </p:nvPr>
        </p:nvSpPr>
        <p:spPr/>
        <p:txBody>
          <a:bodyPr/>
          <a:lstStyle/>
          <a:p>
            <a:pPr algn="r"/>
            <a:fld id="{4FD1BBD8-8B60-4BF0-A64C-234AA9D11932}" type="slidenum">
              <a:rPr lang="en-US" smtClean="0"/>
              <a:pPr algn="r"/>
              <a:t>7</a:t>
            </a:fld>
            <a:endParaRPr lang="en-US" dirty="0"/>
          </a:p>
        </p:txBody>
      </p:sp>
    </p:spTree>
    <p:extLst>
      <p:ext uri="{BB962C8B-B14F-4D97-AF65-F5344CB8AC3E}">
        <p14:creationId xmlns:p14="http://schemas.microsoft.com/office/powerpoint/2010/main" val="14658431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Operations Workshop Debrief</a:t>
            </a:r>
          </a:p>
        </p:txBody>
      </p:sp>
      <p:sp>
        <p:nvSpPr>
          <p:cNvPr id="3" name="Text Placeholder 2"/>
          <p:cNvSpPr>
            <a:spLocks noGrp="1"/>
          </p:cNvSpPr>
          <p:nvPr>
            <p:ph type="body" idx="1"/>
          </p:nvPr>
        </p:nvSpPr>
        <p:spPr/>
        <p:txBody>
          <a:bodyPr>
            <a:normAutofit/>
          </a:bodyPr>
          <a:lstStyle/>
          <a:p>
            <a:r>
              <a:rPr lang="en-US" b="1" dirty="0"/>
              <a:t>What went right with today’s workshop?</a:t>
            </a:r>
          </a:p>
          <a:p>
            <a:endParaRPr lang="en-US" b="1" dirty="0"/>
          </a:p>
          <a:p>
            <a:r>
              <a:rPr lang="en-US" b="1" dirty="0"/>
              <a:t>What went wrong with today’s workshop?</a:t>
            </a:r>
          </a:p>
          <a:p>
            <a:endParaRPr lang="en-US" b="1" dirty="0"/>
          </a:p>
          <a:p>
            <a:r>
              <a:rPr lang="en-US" b="1" dirty="0"/>
              <a:t>What could be done better next time?</a:t>
            </a:r>
          </a:p>
        </p:txBody>
      </p:sp>
      <p:sp>
        <p:nvSpPr>
          <p:cNvPr id="4" name="Footer Placeholder 3">
            <a:extLst>
              <a:ext uri="{FF2B5EF4-FFF2-40B4-BE49-F238E27FC236}">
                <a16:creationId xmlns="" xmlns:a16="http://schemas.microsoft.com/office/drawing/2014/main" id="{C14DB122-9E0F-4DD2-ACF1-591C8EEF0089}"/>
              </a:ext>
            </a:extLst>
          </p:cNvPr>
          <p:cNvSpPr>
            <a:spLocks noGrp="1"/>
          </p:cNvSpPr>
          <p:nvPr>
            <p:ph type="ftr" sz="quarter" idx="3"/>
          </p:nvPr>
        </p:nvSpPr>
        <p:spPr/>
        <p:txBody>
          <a:bodyPr/>
          <a:lstStyle/>
          <a:p>
            <a:r>
              <a:rPr lang="en-US" dirty="0"/>
              <a:t>Response Division - Telecommunications Workshop</a:t>
            </a:r>
          </a:p>
        </p:txBody>
      </p:sp>
      <p:sp>
        <p:nvSpPr>
          <p:cNvPr id="5" name="Slide Number Placeholder 4">
            <a:extLst>
              <a:ext uri="{FF2B5EF4-FFF2-40B4-BE49-F238E27FC236}">
                <a16:creationId xmlns="" xmlns:a16="http://schemas.microsoft.com/office/drawing/2014/main" id="{BC3F0F37-75E5-45C8-B1F7-38E6C59BEE2E}"/>
              </a:ext>
            </a:extLst>
          </p:cNvPr>
          <p:cNvSpPr>
            <a:spLocks noGrp="1"/>
          </p:cNvSpPr>
          <p:nvPr>
            <p:ph type="sldNum" sz="quarter" idx="4"/>
          </p:nvPr>
        </p:nvSpPr>
        <p:spPr/>
        <p:txBody>
          <a:bodyPr/>
          <a:lstStyle/>
          <a:p>
            <a:pPr algn="r"/>
            <a:fld id="{4FD1BBD8-8B60-4BF0-A64C-234AA9D11932}" type="slidenum">
              <a:rPr lang="en-US" smtClean="0"/>
              <a:pPr algn="r"/>
              <a:t>70</a:t>
            </a:fld>
            <a:endParaRPr lang="en-US" dirty="0"/>
          </a:p>
        </p:txBody>
      </p:sp>
    </p:spTree>
    <p:extLst>
      <p:ext uri="{BB962C8B-B14F-4D97-AF65-F5344CB8AC3E}">
        <p14:creationId xmlns:p14="http://schemas.microsoft.com/office/powerpoint/2010/main" val="38959850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a:extLst>
              <a:ext uri="{FF2B5EF4-FFF2-40B4-BE49-F238E27FC236}">
                <a16:creationId xmlns="" xmlns:a16="http://schemas.microsoft.com/office/drawing/2014/main" id="{8E70E73E-A56C-F447-9053-38A1DACF46FA}"/>
              </a:ext>
            </a:extLst>
          </p:cNvPr>
          <p:cNvSpPr>
            <a:spLocks noGrp="1"/>
          </p:cNvSpPr>
          <p:nvPr>
            <p:ph type="title"/>
          </p:nvPr>
        </p:nvSpPr>
        <p:spPr/>
        <p:txBody>
          <a:bodyPr>
            <a:normAutofit/>
          </a:bodyPr>
          <a:lstStyle/>
          <a:p>
            <a:pPr eaLnBrk="1" hangingPunct="1">
              <a:defRPr/>
            </a:pPr>
            <a:r>
              <a:rPr lang="en-US" dirty="0"/>
              <a:t>Thank You For Your Participation</a:t>
            </a:r>
            <a:endParaRPr lang="en-US" dirty="0">
              <a:ea typeface="ＭＳ Ｐゴシック" charset="0"/>
              <a:cs typeface="ＭＳ Ｐゴシック" charset="0"/>
            </a:endParaRPr>
          </a:p>
        </p:txBody>
      </p:sp>
      <p:sp>
        <p:nvSpPr>
          <p:cNvPr id="2" name="Footer Placeholder 1">
            <a:extLst>
              <a:ext uri="{FF2B5EF4-FFF2-40B4-BE49-F238E27FC236}">
                <a16:creationId xmlns="" xmlns:a16="http://schemas.microsoft.com/office/drawing/2014/main" id="{2A32FDD8-0024-40F6-A9B3-FBF2E6DDFC2B}"/>
              </a:ext>
            </a:extLst>
          </p:cNvPr>
          <p:cNvSpPr>
            <a:spLocks noGrp="1"/>
          </p:cNvSpPr>
          <p:nvPr>
            <p:ph type="ftr" sz="quarter" idx="3"/>
          </p:nvPr>
        </p:nvSpPr>
        <p:spPr/>
        <p:txBody>
          <a:bodyPr/>
          <a:lstStyle/>
          <a:p>
            <a:r>
              <a:rPr lang="en-US" dirty="0"/>
              <a:t>Response Division - Telecommunications Workshop</a:t>
            </a:r>
          </a:p>
        </p:txBody>
      </p:sp>
      <p:sp>
        <p:nvSpPr>
          <p:cNvPr id="3" name="Slide Number Placeholder 2">
            <a:extLst>
              <a:ext uri="{FF2B5EF4-FFF2-40B4-BE49-F238E27FC236}">
                <a16:creationId xmlns="" xmlns:a16="http://schemas.microsoft.com/office/drawing/2014/main" id="{5C4E605E-075F-4304-85A3-D330887FC60D}"/>
              </a:ext>
            </a:extLst>
          </p:cNvPr>
          <p:cNvSpPr>
            <a:spLocks noGrp="1"/>
          </p:cNvSpPr>
          <p:nvPr>
            <p:ph type="sldNum" sz="quarter" idx="4"/>
          </p:nvPr>
        </p:nvSpPr>
        <p:spPr/>
        <p:txBody>
          <a:bodyPr/>
          <a:lstStyle/>
          <a:p>
            <a:pPr algn="r"/>
            <a:fld id="{4FD1BBD8-8B60-4BF0-A64C-234AA9D11932}" type="slidenum">
              <a:rPr lang="en-US" smtClean="0"/>
              <a:pPr algn="r"/>
              <a:t>71</a:t>
            </a:fld>
            <a:endParaRPr lang="en-US" dirty="0"/>
          </a:p>
        </p:txBody>
      </p:sp>
      <p:sp>
        <p:nvSpPr>
          <p:cNvPr id="9" name="Rectangle 6">
            <a:extLst>
              <a:ext uri="{FF2B5EF4-FFF2-40B4-BE49-F238E27FC236}">
                <a16:creationId xmlns="" xmlns:a16="http://schemas.microsoft.com/office/drawing/2014/main" id="{78AB73E2-807E-4828-BF39-EF65BC07A5D9}"/>
              </a:ext>
            </a:extLst>
          </p:cNvPr>
          <p:cNvSpPr txBox="1">
            <a:spLocks/>
          </p:cNvSpPr>
          <p:nvPr/>
        </p:nvSpPr>
        <p:spPr>
          <a:xfrm>
            <a:off x="2930753" y="1701208"/>
            <a:ext cx="6330497"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400"/>
              </a:spcBef>
              <a:buFont typeface="Arial" panose="020B0604020202020204" pitchFamily="34" charset="0"/>
              <a:buNone/>
              <a:defRPr sz="2000"/>
            </a:pPr>
            <a:r>
              <a:rPr lang="en-US" sz="2000" dirty="0"/>
              <a:t>Any additional feedback on the content of this presentation may be sent to:  </a:t>
            </a:r>
          </a:p>
          <a:p>
            <a:pPr>
              <a:lnSpc>
                <a:spcPct val="80000"/>
              </a:lnSpc>
              <a:buFont typeface="Arial" panose="020B0604020202020204" pitchFamily="34" charset="0"/>
              <a:buNone/>
              <a:defRPr sz="1000"/>
            </a:pPr>
            <a:endParaRPr lang="en-US" sz="1000" dirty="0"/>
          </a:p>
          <a:p>
            <a:pPr marL="0" indent="0">
              <a:spcBef>
                <a:spcPts val="400"/>
              </a:spcBef>
              <a:buFont typeface="Arial" panose="020B0604020202020204" pitchFamily="34" charset="0"/>
              <a:buNone/>
              <a:defRPr sz="1800"/>
            </a:pPr>
            <a:r>
              <a:rPr lang="en-US" sz="1800" dirty="0"/>
              <a:t>Division Chief – Education</a:t>
            </a:r>
            <a:endParaRPr lang="en-US" sz="1800" b="1" dirty="0"/>
          </a:p>
          <a:p>
            <a:pPr marL="0" indent="0">
              <a:buFont typeface="Arial" panose="020B0604020202020204" pitchFamily="34" charset="0"/>
              <a:buNone/>
              <a:defRPr sz="1800" b="1"/>
            </a:pPr>
            <a:r>
              <a:rPr lang="en-US" sz="1800" b="1" dirty="0"/>
              <a:t>	Bruce Pugh - DVC-RE</a:t>
            </a:r>
            <a:endParaRPr lang="en-US" sz="700" b="1" dirty="0"/>
          </a:p>
          <a:p>
            <a:pPr marL="0" indent="0">
              <a:buFont typeface="Arial" panose="020B0604020202020204" pitchFamily="34" charset="0"/>
              <a:buNone/>
              <a:defRPr sz="1800" b="1"/>
            </a:pPr>
            <a:endParaRPr lang="en-US" sz="1800" b="1" dirty="0"/>
          </a:p>
          <a:p>
            <a:pPr marL="0" indent="0">
              <a:buFont typeface="Arial" panose="020B0604020202020204" pitchFamily="34" charset="0"/>
              <a:buNone/>
              <a:defRPr sz="1800" b="1"/>
            </a:pPr>
            <a:endParaRPr lang="en-US" sz="1800" b="1" dirty="0"/>
          </a:p>
          <a:p>
            <a:pPr>
              <a:lnSpc>
                <a:spcPct val="80000"/>
              </a:lnSpc>
              <a:buFont typeface="Arial" panose="020B0604020202020204" pitchFamily="34" charset="0"/>
              <a:buNone/>
              <a:defRPr sz="800" b="1"/>
            </a:pPr>
            <a:endParaRPr lang="en-US" sz="800" b="1" dirty="0"/>
          </a:p>
          <a:p>
            <a:pPr lvl="4">
              <a:lnSpc>
                <a:spcPct val="80000"/>
              </a:lnSpc>
              <a:spcBef>
                <a:spcPts val="400"/>
              </a:spcBef>
              <a:buFont typeface="Arial" panose="020B0604020202020204" pitchFamily="34" charset="0"/>
              <a:buNone/>
              <a:defRPr sz="2000"/>
            </a:pPr>
            <a:r>
              <a:rPr lang="en-US" sz="2000" dirty="0"/>
              <a:t>Roy Savoca		DIR-R</a:t>
            </a:r>
          </a:p>
          <a:p>
            <a:pPr lvl="4">
              <a:lnSpc>
                <a:spcPct val="80000"/>
              </a:lnSpc>
              <a:spcBef>
                <a:spcPts val="400"/>
              </a:spcBef>
              <a:buFont typeface="Arial" panose="020B0604020202020204" pitchFamily="34" charset="0"/>
              <a:buNone/>
              <a:defRPr sz="2000"/>
            </a:pPr>
            <a:r>
              <a:rPr lang="en-US" sz="2000" dirty="0"/>
              <a:t>Sue Thurlow		DIR-Rd</a:t>
            </a:r>
          </a:p>
          <a:p>
            <a:pPr lvl="4">
              <a:lnSpc>
                <a:spcPct val="80000"/>
              </a:lnSpc>
              <a:spcBef>
                <a:spcPts val="400"/>
              </a:spcBef>
              <a:buFont typeface="Arial" panose="020B0604020202020204" pitchFamily="34" charset="0"/>
              <a:buNone/>
              <a:defRPr sz="2000"/>
            </a:pPr>
            <a:r>
              <a:rPr lang="en-US" sz="2000" dirty="0"/>
              <a:t>David Elliot		DVC-RT</a:t>
            </a:r>
          </a:p>
          <a:p>
            <a:pPr>
              <a:lnSpc>
                <a:spcPct val="80000"/>
              </a:lnSpc>
              <a:spcBef>
                <a:spcPts val="400"/>
              </a:spcBef>
              <a:buFont typeface="Arial" panose="020B0604020202020204" pitchFamily="34" charset="0"/>
              <a:buNone/>
              <a:defRPr sz="2000"/>
            </a:pPr>
            <a:endParaRPr lang="en-US" sz="2000" dirty="0"/>
          </a:p>
        </p:txBody>
      </p:sp>
      <p:pic>
        <p:nvPicPr>
          <p:cNvPr id="12" name="Picture 8" descr="Picture 8">
            <a:extLst>
              <a:ext uri="{FF2B5EF4-FFF2-40B4-BE49-F238E27FC236}">
                <a16:creationId xmlns="" xmlns:a16="http://schemas.microsoft.com/office/drawing/2014/main" id="{31E8D8B1-6AAB-4EE5-B051-533324B9F7CD}"/>
              </a:ext>
            </a:extLst>
          </p:cNvPr>
          <p:cNvPicPr>
            <a:picLocks noChangeAspect="1"/>
          </p:cNvPicPr>
          <p:nvPr/>
        </p:nvPicPr>
        <p:blipFill>
          <a:blip r:embed="rId3"/>
          <a:stretch>
            <a:fillRect/>
          </a:stretch>
        </p:blipFill>
        <p:spPr>
          <a:xfrm>
            <a:off x="152401" y="2967037"/>
            <a:ext cx="2428875" cy="923925"/>
          </a:xfrm>
          <a:prstGeom prst="rect">
            <a:avLst/>
          </a:prstGeom>
          <a:ln w="12700">
            <a:miter lim="400000"/>
          </a:ln>
        </p:spPr>
      </p:pic>
    </p:spTree>
    <p:extLst>
      <p:ext uri="{BB962C8B-B14F-4D97-AF65-F5344CB8AC3E}">
        <p14:creationId xmlns:p14="http://schemas.microsoft.com/office/powerpoint/2010/main" val="211454229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txBox="1">
            <a:spLocks noGrp="1"/>
          </p:cNvSpPr>
          <p:nvPr>
            <p:ph type="title"/>
          </p:nvPr>
        </p:nvSpPr>
        <p:spPr>
          <a:xfrm>
            <a:off x="609600" y="152400"/>
            <a:ext cx="10972800" cy="1295400"/>
          </a:xfrm>
          <a:prstGeom prst="rect">
            <a:avLst/>
          </a:prstGeom>
        </p:spPr>
        <p:txBody>
          <a:bodyPr>
            <a:normAutofit/>
          </a:bodyPr>
          <a:lstStyle/>
          <a:p>
            <a:r>
              <a:rPr lang="en-US" dirty="0"/>
              <a:t>What is Risk Management</a:t>
            </a:r>
          </a:p>
        </p:txBody>
      </p:sp>
      <p:sp>
        <p:nvSpPr>
          <p:cNvPr id="68" name="Content Placeholder 2"/>
          <p:cNvSpPr txBox="1">
            <a:spLocks noGrp="1"/>
          </p:cNvSpPr>
          <p:nvPr>
            <p:ph type="body" idx="1"/>
          </p:nvPr>
        </p:nvSpPr>
        <p:spPr>
          <a:xfrm>
            <a:off x="660400" y="1749137"/>
            <a:ext cx="10972800" cy="4167188"/>
          </a:xfrm>
          <a:prstGeom prst="rect">
            <a:avLst/>
          </a:prstGeom>
        </p:spPr>
        <p:txBody>
          <a:bodyPr>
            <a:noAutofit/>
          </a:bodyPr>
          <a:lstStyle/>
          <a:p>
            <a:pPr marL="0" indent="0" algn="ctr">
              <a:buNone/>
            </a:pPr>
            <a:r>
              <a:rPr lang="en-US" dirty="0"/>
              <a:t>A </a:t>
            </a:r>
            <a:r>
              <a:rPr lang="en-US" sz="3300" b="1" dirty="0"/>
              <a:t>continuous</a:t>
            </a:r>
            <a:r>
              <a:rPr lang="en-US" dirty="0"/>
              <a:t>, systematic, </a:t>
            </a:r>
            <a:r>
              <a:rPr lang="en-US" i="1" u="sng" dirty="0"/>
              <a:t>process</a:t>
            </a:r>
            <a:r>
              <a:rPr lang="en-US" dirty="0"/>
              <a:t> of identifying and controlling risk in all activities, according to a set of pre-conceived parameters, by applying appropriate management policies and procedures.  </a:t>
            </a:r>
          </a:p>
          <a:p>
            <a:pPr marL="0" indent="0" algn="ctr">
              <a:buNone/>
            </a:pPr>
            <a:r>
              <a:rPr lang="en-US" dirty="0"/>
              <a:t>This </a:t>
            </a:r>
            <a:r>
              <a:rPr lang="en-US" i="1" u="sng" dirty="0"/>
              <a:t>process</a:t>
            </a:r>
            <a:r>
              <a:rPr lang="en-US" dirty="0"/>
              <a:t> includes detecting hazards, assessing risk, and implementing and monitoring risk controls to support effective, risk-based decision-making</a:t>
            </a:r>
            <a:r>
              <a:rPr lang="en-US" sz="3400" dirty="0"/>
              <a:t>. </a:t>
            </a:r>
          </a:p>
        </p:txBody>
      </p:sp>
      <p:sp>
        <p:nvSpPr>
          <p:cNvPr id="2" name="Footer Placeholder 1">
            <a:extLst>
              <a:ext uri="{FF2B5EF4-FFF2-40B4-BE49-F238E27FC236}">
                <a16:creationId xmlns="" xmlns:a16="http://schemas.microsoft.com/office/drawing/2014/main" id="{790F173A-6AAE-4706-8DAC-5151B093E342}"/>
              </a:ext>
            </a:extLst>
          </p:cNvPr>
          <p:cNvSpPr>
            <a:spLocks noGrp="1"/>
          </p:cNvSpPr>
          <p:nvPr>
            <p:ph type="ftr" sz="quarter" idx="3"/>
          </p:nvPr>
        </p:nvSpPr>
        <p:spPr/>
        <p:txBody>
          <a:bodyPr/>
          <a:lstStyle/>
          <a:p>
            <a:r>
              <a:rPr lang="en-US"/>
              <a:t>Response Directorate - Telecommunications Division</a:t>
            </a:r>
            <a:endParaRPr lang="en-US" dirty="0"/>
          </a:p>
        </p:txBody>
      </p:sp>
      <p:sp>
        <p:nvSpPr>
          <p:cNvPr id="3" name="Slide Number Placeholder 2">
            <a:extLst>
              <a:ext uri="{FF2B5EF4-FFF2-40B4-BE49-F238E27FC236}">
                <a16:creationId xmlns="" xmlns:a16="http://schemas.microsoft.com/office/drawing/2014/main" id="{E442C9DB-BE2F-45C9-8089-B7FFFBBE29B1}"/>
              </a:ext>
            </a:extLst>
          </p:cNvPr>
          <p:cNvSpPr>
            <a:spLocks noGrp="1"/>
          </p:cNvSpPr>
          <p:nvPr>
            <p:ph type="sldNum" sz="quarter" idx="4"/>
          </p:nvPr>
        </p:nvSpPr>
        <p:spPr/>
        <p:txBody>
          <a:bodyPr/>
          <a:lstStyle/>
          <a:p>
            <a:pPr algn="r"/>
            <a:fld id="{4FD1BBD8-8B60-4BF0-A64C-234AA9D11932}" type="slidenum">
              <a:rPr lang="en-US" smtClean="0"/>
              <a:pPr algn="r"/>
              <a:t>8</a:t>
            </a:fld>
            <a:endParaRPr lang="en-US" dirty="0"/>
          </a:p>
        </p:txBody>
      </p:sp>
    </p:spTree>
    <p:extLst>
      <p:ext uri="{BB962C8B-B14F-4D97-AF65-F5344CB8AC3E}">
        <p14:creationId xmlns:p14="http://schemas.microsoft.com/office/powerpoint/2010/main" val="4203793540"/>
      </p:ext>
    </p:extLst>
  </p:cSld>
  <p:clrMapOvr>
    <a:masterClrMapping/>
  </p:clrMapOvr>
  <mc:AlternateContent xmlns:mc="http://schemas.openxmlformats.org/markup-compatibility/2006" xmlns:p14="http://schemas.microsoft.com/office/powerpoint/2010/main">
    <mc:Choice Requires="p14">
      <p:transition spd="slow">
        <p:cover dir="u"/>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7375C0-75EB-4A5E-8108-5FC3E7A70416}"/>
              </a:ext>
            </a:extLst>
          </p:cNvPr>
          <p:cNvSpPr>
            <a:spLocks noGrp="1"/>
          </p:cNvSpPr>
          <p:nvPr>
            <p:ph type="title"/>
          </p:nvPr>
        </p:nvSpPr>
        <p:spPr/>
        <p:txBody>
          <a:bodyPr>
            <a:normAutofit/>
          </a:bodyPr>
          <a:lstStyle/>
          <a:p>
            <a:r>
              <a:rPr lang="en-US" dirty="0"/>
              <a:t>Risk Management</a:t>
            </a:r>
          </a:p>
        </p:txBody>
      </p:sp>
      <p:sp>
        <p:nvSpPr>
          <p:cNvPr id="3" name="Text Placeholder 2">
            <a:extLst>
              <a:ext uri="{FF2B5EF4-FFF2-40B4-BE49-F238E27FC236}">
                <a16:creationId xmlns="" xmlns:a16="http://schemas.microsoft.com/office/drawing/2014/main" id="{FAD7B87C-87C4-4516-86E8-880DCE9DCEFD}"/>
              </a:ext>
            </a:extLst>
          </p:cNvPr>
          <p:cNvSpPr>
            <a:spLocks noGrp="1"/>
          </p:cNvSpPr>
          <p:nvPr>
            <p:ph type="body" idx="1"/>
          </p:nvPr>
        </p:nvSpPr>
        <p:spPr>
          <a:xfrm>
            <a:off x="579120" y="1541144"/>
            <a:ext cx="11003280" cy="4385310"/>
          </a:xfrm>
        </p:spPr>
        <p:txBody>
          <a:bodyPr>
            <a:normAutofit/>
          </a:bodyPr>
          <a:lstStyle/>
          <a:p>
            <a:pPr marL="0" indent="0">
              <a:buNone/>
            </a:pPr>
            <a:r>
              <a:rPr lang="en-US" sz="3500" dirty="0"/>
              <a:t>The Risk Management (RM) Instruction includes:</a:t>
            </a:r>
          </a:p>
          <a:p>
            <a:pPr marL="857250" lvl="1" indent="-457200">
              <a:buFont typeface="Arial" panose="020B0604020202020204" pitchFamily="34" charset="0"/>
              <a:buChar char="•"/>
            </a:pPr>
            <a:r>
              <a:rPr lang="en-US" sz="3500" dirty="0"/>
              <a:t>A 5-step process</a:t>
            </a:r>
          </a:p>
          <a:p>
            <a:pPr marL="857250" lvl="1" indent="-457200">
              <a:buFont typeface="Arial" panose="020B0604020202020204" pitchFamily="34" charset="0"/>
              <a:buChar char="•"/>
            </a:pPr>
            <a:r>
              <a:rPr lang="en-US" sz="3500" dirty="0"/>
              <a:t>The PEACE and STAAR models</a:t>
            </a:r>
          </a:p>
          <a:p>
            <a:pPr marL="857250" lvl="1" indent="-457200">
              <a:buFont typeface="Arial" panose="020B0604020202020204" pitchFamily="34" charset="0"/>
              <a:buChar char="•"/>
            </a:pPr>
            <a:r>
              <a:rPr lang="en-US" sz="3500" dirty="0"/>
              <a:t>Risk Assessment Matrix (RAM)</a:t>
            </a:r>
          </a:p>
          <a:p>
            <a:pPr marL="857250" lvl="1" indent="-457200">
              <a:buFont typeface="Arial" panose="020B0604020202020204" pitchFamily="34" charset="0"/>
              <a:buChar char="•"/>
            </a:pPr>
            <a:r>
              <a:rPr lang="en-US" sz="3500" dirty="0"/>
              <a:t>Mandates the use of GAR 2.0</a:t>
            </a:r>
          </a:p>
          <a:p>
            <a:pPr marL="857250" lvl="1" indent="-457200">
              <a:buFont typeface="Arial" panose="020B0604020202020204" pitchFamily="34" charset="0"/>
              <a:buChar char="•"/>
            </a:pPr>
            <a:r>
              <a:rPr lang="en-US" sz="3500" dirty="0"/>
              <a:t>Standardizes RM training for all communities (surface, air, shore)</a:t>
            </a:r>
          </a:p>
          <a:p>
            <a:endParaRPr lang="en-US" dirty="0"/>
          </a:p>
        </p:txBody>
      </p:sp>
      <p:sp>
        <p:nvSpPr>
          <p:cNvPr id="4" name="Footer Placeholder 3">
            <a:extLst>
              <a:ext uri="{FF2B5EF4-FFF2-40B4-BE49-F238E27FC236}">
                <a16:creationId xmlns="" xmlns:a16="http://schemas.microsoft.com/office/drawing/2014/main" id="{86F093FA-CD51-4DBC-AE88-1AA801E66F48}"/>
              </a:ext>
            </a:extLst>
          </p:cNvPr>
          <p:cNvSpPr>
            <a:spLocks noGrp="1"/>
          </p:cNvSpPr>
          <p:nvPr>
            <p:ph type="ftr" sz="quarter" idx="3"/>
          </p:nvPr>
        </p:nvSpPr>
        <p:spPr/>
        <p:txBody>
          <a:bodyPr/>
          <a:lstStyle/>
          <a:p>
            <a:r>
              <a:rPr lang="en-US"/>
              <a:t>Response Directorate - Telecommunications Division</a:t>
            </a:r>
            <a:endParaRPr lang="en-US" dirty="0"/>
          </a:p>
        </p:txBody>
      </p:sp>
      <p:sp>
        <p:nvSpPr>
          <p:cNvPr id="8" name="Slide Number Placeholder 7">
            <a:extLst>
              <a:ext uri="{FF2B5EF4-FFF2-40B4-BE49-F238E27FC236}">
                <a16:creationId xmlns="" xmlns:a16="http://schemas.microsoft.com/office/drawing/2014/main" id="{3D8E8575-839F-42D8-BD62-4D3692CB9BB5}"/>
              </a:ext>
            </a:extLst>
          </p:cNvPr>
          <p:cNvSpPr>
            <a:spLocks noGrp="1"/>
          </p:cNvSpPr>
          <p:nvPr>
            <p:ph type="sldNum" sz="quarter" idx="4"/>
          </p:nvPr>
        </p:nvSpPr>
        <p:spPr/>
        <p:txBody>
          <a:bodyPr/>
          <a:lstStyle/>
          <a:p>
            <a:pPr algn="r"/>
            <a:fld id="{4FD1BBD8-8B60-4BF0-A64C-234AA9D11932}" type="slidenum">
              <a:rPr lang="en-US" smtClean="0"/>
              <a:pPr algn="r"/>
              <a:t>9</a:t>
            </a:fld>
            <a:endParaRPr lang="en-US" dirty="0"/>
          </a:p>
        </p:txBody>
      </p:sp>
    </p:spTree>
    <p:extLst>
      <p:ext uri="{BB962C8B-B14F-4D97-AF65-F5344CB8AC3E}">
        <p14:creationId xmlns:p14="http://schemas.microsoft.com/office/powerpoint/2010/main" val="493960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1217</TotalTime>
  <Words>6462</Words>
  <Application>Microsoft Office PowerPoint</Application>
  <PresentationFormat>Custom</PresentationFormat>
  <Paragraphs>787</Paragraphs>
  <Slides>71</Slides>
  <Notes>60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3" baseType="lpstr">
      <vt:lpstr>Office Theme</vt:lpstr>
      <vt:lpstr>Acrobat Document</vt:lpstr>
      <vt:lpstr>Welcome</vt:lpstr>
      <vt:lpstr>PowerPoint Presentation</vt:lpstr>
      <vt:lpstr>Auxiliary Telecommunications</vt:lpstr>
      <vt:lpstr>Welcome</vt:lpstr>
      <vt:lpstr>Ground Rules</vt:lpstr>
      <vt:lpstr>Risk Management</vt:lpstr>
      <vt:lpstr>What Do You Need to Do?</vt:lpstr>
      <vt:lpstr>What is Risk Management</vt:lpstr>
      <vt:lpstr>Risk Management</vt:lpstr>
      <vt:lpstr>Risk Management- cont.</vt:lpstr>
      <vt:lpstr>Risk Management for Communicators</vt:lpstr>
      <vt:lpstr>Risk Management As A Way Of Life</vt:lpstr>
      <vt:lpstr>Risk Management As A Way Of Life – cont.</vt:lpstr>
      <vt:lpstr>Providing First Aid - CPR</vt:lpstr>
      <vt:lpstr>Mishap Reporting</vt:lpstr>
      <vt:lpstr>Policies &amp; Procedures</vt:lpstr>
      <vt:lpstr>Communications Governance</vt:lpstr>
      <vt:lpstr>Concept Of Operations</vt:lpstr>
      <vt:lpstr>Authorized Operation of Radio Facilities</vt:lpstr>
      <vt:lpstr>Authorized Operation of Radio Facilities - Cont.</vt:lpstr>
      <vt:lpstr>PowerPoint Presentation</vt:lpstr>
      <vt:lpstr>PowerPoint Presentation</vt:lpstr>
      <vt:lpstr>Authorized Radio Operators</vt:lpstr>
      <vt:lpstr>Radio Basics</vt:lpstr>
      <vt:lpstr>Radio Basics - Cont.</vt:lpstr>
      <vt:lpstr>Radio Basics - Cont.</vt:lpstr>
      <vt:lpstr>Marine Channel 16</vt:lpstr>
      <vt:lpstr>Programs &amp; Missions</vt:lpstr>
      <vt:lpstr>Who is in Charge?</vt:lpstr>
      <vt:lpstr>Communications Operations</vt:lpstr>
      <vt:lpstr>  VHF Communications  </vt:lpstr>
      <vt:lpstr>VHF Communications - Cont.</vt:lpstr>
      <vt:lpstr>VHF Repeaters</vt:lpstr>
      <vt:lpstr>CG Station Radio Watchstanding</vt:lpstr>
      <vt:lpstr>Coast Guard Watch Standing</vt:lpstr>
      <vt:lpstr>Watch Standing Requirements</vt:lpstr>
      <vt:lpstr>Watch Standing Recruitment</vt:lpstr>
      <vt:lpstr>Auxiliary Station Watchstander</vt:lpstr>
      <vt:lpstr>Vessel &amp; Aircraft Guard</vt:lpstr>
      <vt:lpstr>Holding Guard</vt:lpstr>
      <vt:lpstr>Radio Communications Procedure-1</vt:lpstr>
      <vt:lpstr>Radio Communications Procedure-2</vt:lpstr>
      <vt:lpstr>Radio Communications Procedure-3</vt:lpstr>
      <vt:lpstr>High Frequency (HF) Communications</vt:lpstr>
      <vt:lpstr>HF Communications – Radio Facilities</vt:lpstr>
      <vt:lpstr>HF Contingency Nets</vt:lpstr>
      <vt:lpstr>AUXMON</vt:lpstr>
      <vt:lpstr>AUGCOM MISSION</vt:lpstr>
      <vt:lpstr>SHARES (Shared Resources)</vt:lpstr>
      <vt:lpstr>Rescue 21 Contingency Support</vt:lpstr>
      <vt:lpstr>Rescue 21 Contingency Support - cont.</vt:lpstr>
      <vt:lpstr>Auxiliary Radio Facilities</vt:lpstr>
      <vt:lpstr>What Is A Facility?</vt:lpstr>
      <vt:lpstr>Facility Acceptance</vt:lpstr>
      <vt:lpstr> Facility Approval Flow</vt:lpstr>
      <vt:lpstr>Facility Inspection</vt:lpstr>
      <vt:lpstr>Facility Inspection Requirements</vt:lpstr>
      <vt:lpstr>Facility Detail</vt:lpstr>
      <vt:lpstr>Facility Call Sign Issuance</vt:lpstr>
      <vt:lpstr>Facility Call Signs</vt:lpstr>
      <vt:lpstr>Facility Land Facilities</vt:lpstr>
      <vt:lpstr>Mobile Radio Facilities</vt:lpstr>
      <vt:lpstr>Transportable Radio Facilities</vt:lpstr>
      <vt:lpstr>Operations Under Orders</vt:lpstr>
      <vt:lpstr>OIA Considerations</vt:lpstr>
      <vt:lpstr>AUXSCOUT</vt:lpstr>
      <vt:lpstr>National Contact Information</vt:lpstr>
      <vt:lpstr>References</vt:lpstr>
      <vt:lpstr>Responder Articles</vt:lpstr>
      <vt:lpstr>Operations Workshop Debrief</vt:lpstr>
      <vt:lpstr>Thank You For Your Participation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Shelomo Alfassa</dc:creator>
  <cp:lastModifiedBy>Bruce</cp:lastModifiedBy>
  <cp:revision>123</cp:revision>
  <dcterms:created xsi:type="dcterms:W3CDTF">2021-05-23T04:04:23Z</dcterms:created>
  <dcterms:modified xsi:type="dcterms:W3CDTF">2022-01-27T20:53:03Z</dcterms:modified>
</cp:coreProperties>
</file>