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0" r:id="rId20"/>
    <p:sldId id="274" r:id="rId21"/>
    <p:sldId id="297" r:id="rId22"/>
    <p:sldId id="275" r:id="rId23"/>
    <p:sldId id="301" r:id="rId24"/>
    <p:sldId id="298" r:id="rId25"/>
    <p:sldId id="299" r:id="rId26"/>
    <p:sldId id="302" r:id="rId27"/>
    <p:sldId id="276" r:id="rId28"/>
    <p:sldId id="277" r:id="rId29"/>
    <p:sldId id="308" r:id="rId30"/>
    <p:sldId id="278" r:id="rId31"/>
    <p:sldId id="279" r:id="rId32"/>
    <p:sldId id="280" r:id="rId33"/>
    <p:sldId id="281" r:id="rId34"/>
    <p:sldId id="282" r:id="rId35"/>
    <p:sldId id="283"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12192000" cy="6858000"/>
  <p:notesSz cx="6858000" cy="9144000"/>
  <p:embeddedFontLst>
    <p:embeddedFont>
      <p:font typeface="Helvetica Neue" panose="020B0604020202020204" charset="0"/>
      <p:regular r:id="rId50"/>
      <p:bold r:id="rId51"/>
      <p:italic r:id="rId52"/>
      <p:boldItalic r:id="rId53"/>
    </p:embeddedFont>
    <p:embeddedFont>
      <p:font typeface="ＭＳ Ｐゴシック" panose="020B0600070205080204" pitchFamily="34" charset="-128"/>
      <p:regular r:id="rId54"/>
    </p:embeddedFont>
    <p:embeddedFont>
      <p:font typeface="comic sans ms" panose="030F0702030302020204" pitchFamily="66"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Verdana" panose="020B0604030504040204" pitchFamily="34" charset="0"/>
      <p:regular r:id="rId63"/>
      <p:bold r:id="rId64"/>
      <p:italic r:id="rId65"/>
      <p:boldItalic r:id="rId66"/>
    </p:embeddedFont>
    <p:embeddedFont>
      <p:font typeface="Calibri Light" panose="020F0302020204030204" pitchFamily="34" charset="0"/>
      <p:regular r:id="rId67"/>
      <p: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hl1moSJIuue47kzF6ZiIguYjIR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D5B0672-365F-4368-829F-2CF969EBFFC7}">
  <a:tblStyle styleId="{2D5B0672-365F-4368-829F-2CF969EBFFC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52" autoAdjust="0"/>
  </p:normalViewPr>
  <p:slideViewPr>
    <p:cSldViewPr snapToGrid="0">
      <p:cViewPr>
        <p:scale>
          <a:sx n="84" d="100"/>
          <a:sy n="84" d="100"/>
        </p:scale>
        <p:origin x="1644"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63050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For online presentations, use this slide as the “waiting” screen as members “sign in.”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Enter your specific information (name, phone number and email) in the third bullet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If this is done in a classroom setting you can skip this slide.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Consider every mission a training mission and learn from it. Instructors should STRONGLY encourage “Proficiency” </a:t>
            </a:r>
            <a:endParaRPr dirty="0"/>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t>Discussion</a:t>
            </a:r>
            <a:r>
              <a:rPr lang="en-US"/>
              <a:t>: Coxswains must be prepared for any eventuality during a patrol. When planning a patrol and selecting crew, Coxswains should consider whether minimum crew is sufficient crew to perform mandatory functions, (Forward Watch, Aft Watch, Radio Watch, and Helmsman, and …?) and whether the crew is sufficiently experienced and trained to react professionally and safely to unforeseen circumstances (MOB, crew illness, towing evolutions, SAR events, etc.).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Helvetica Neue"/>
              <a:buNone/>
            </a:pPr>
            <a:r>
              <a:rPr lang="en-US">
                <a:latin typeface="Helvetica Neue"/>
                <a:ea typeface="Helvetica Neue"/>
                <a:cs typeface="Helvetica Neue"/>
                <a:sym typeface="Helvetica Neue"/>
              </a:rPr>
              <a:t>In addition to the items mentioned on the slide or previously discussed. How will assignments change in the event the OPFAC has to conduct a tow? Is the single crew member able to handle all four lines during a tow? How can the Coxswain help with this? How will lookout duties be impacted while attaching a vessel for an alongside tow? Who is watching the navigation picture? Planning for these contingencies </a:t>
            </a:r>
            <a:r>
              <a:rPr lang="en-US" b="1">
                <a:latin typeface="Helvetica Neue"/>
                <a:ea typeface="Helvetica Neue"/>
                <a:cs typeface="Helvetica Neue"/>
                <a:sym typeface="Helvetica Neue"/>
              </a:rPr>
              <a:t>MUST BE A PART OF THE PRE-UNDERWAY SAFETY BRIEF.</a:t>
            </a:r>
            <a:endParaRPr>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Everyone on the mission should go through this I’m Safe list and answer these questions </a:t>
            </a:r>
            <a:r>
              <a:rPr lang="en-US" b="1"/>
              <a:t>HONESTLY</a:t>
            </a:r>
            <a:r>
              <a:rPr lang="en-US"/>
              <a:t>.</a:t>
            </a:r>
            <a:endParaRPr/>
          </a:p>
          <a:p>
            <a:pPr marL="0" lvl="0" indent="0" algn="l" rtl="0">
              <a:spcBef>
                <a:spcPts val="0"/>
              </a:spcBef>
              <a:spcAft>
                <a:spcPts val="0"/>
              </a:spcAft>
              <a:buClr>
                <a:schemeClr val="dk1"/>
              </a:buClr>
              <a:buSzPts val="1400"/>
              <a:buFont typeface="Arial"/>
              <a:buNone/>
            </a:pPr>
            <a:r>
              <a:rPr lang="en-US" sz="1400" b="1"/>
              <a:t>According to the OPS Policy Manual the Coxswain should evaluate himself/herself and each member of the crew. ALL crew member should be evaluating themselves AND their crewmates</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Federal Law is very clear. Coast Guard members are </a:t>
            </a:r>
            <a:r>
              <a:rPr lang="en-US" b="1" u="sng"/>
              <a:t>prohibited</a:t>
            </a:r>
            <a:r>
              <a:rPr lang="en-US"/>
              <a:t> from using products, made or derived, from hemp, including cannabinoids (ALCOAST 308/20). The Federal prohibition is not impacted by any state or local laws allowing for the use of medicinal or recreational cannabinoids.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DISCUSS SYMPTOMS THAT MIGHT BE OBSERVED; DRUGS TAKEN AND ANY WEATHER/SUN CONSIDERATIONS/SENSITIVITIES; DRUGS INCLUDES CANNABINOIDS.</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When was your last physical?</a:t>
            </a:r>
            <a:endParaRPr/>
          </a:p>
          <a:p>
            <a:pPr marL="0" lvl="0" indent="0" algn="l" rtl="0">
              <a:spcBef>
                <a:spcPts val="0"/>
              </a:spcBef>
              <a:spcAft>
                <a:spcPts val="0"/>
              </a:spcAft>
              <a:buClr>
                <a:schemeClr val="dk1"/>
              </a:buClr>
              <a:buSzPts val="1200"/>
              <a:buFont typeface="Calibri"/>
              <a:buNone/>
            </a:pPr>
            <a:r>
              <a:rPr lang="en-US"/>
              <a:t>If you were thrown overboard and injured – would your crew mates be able to rescue you?</a:t>
            </a:r>
            <a:endParaRPr/>
          </a:p>
          <a:p>
            <a:pPr marL="0" lvl="0" indent="0" algn="l" rtl="0">
              <a:spcBef>
                <a:spcPts val="0"/>
              </a:spcBef>
              <a:spcAft>
                <a:spcPts val="0"/>
              </a:spcAft>
              <a:buClr>
                <a:schemeClr val="dk1"/>
              </a:buClr>
              <a:buSzPts val="1200"/>
              <a:buFont typeface="Calibri"/>
              <a:buNone/>
            </a:pPr>
            <a:r>
              <a:rPr lang="en-US"/>
              <a:t>Without injuring themselves or others?</a:t>
            </a:r>
            <a:endParaRPr/>
          </a:p>
          <a:p>
            <a:pPr marL="0" lvl="0" indent="0" algn="l" rtl="0">
              <a:spcBef>
                <a:spcPts val="0"/>
              </a:spcBef>
              <a:spcAft>
                <a:spcPts val="0"/>
              </a:spcAft>
              <a:buClr>
                <a:schemeClr val="dk1"/>
              </a:buClr>
              <a:buSzPts val="1200"/>
              <a:buFont typeface="Calibri"/>
              <a:buNone/>
            </a:pPr>
            <a:r>
              <a:rPr lang="en-US"/>
              <a:t>Is the success of the mission being put in jeopardy?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omic sans ms"/>
              <a:buNone/>
            </a:pPr>
            <a:r>
              <a:rPr lang="en-US">
                <a:latin typeface="comic sans ms"/>
                <a:ea typeface="comic sans ms"/>
                <a:cs typeface="comic sans ms"/>
                <a:sym typeface="comic sans ms"/>
              </a:rPr>
              <a:t>Due to COVID it has been a long time since many of us have been out on the water, so we may be a bit rusty. We should do some training during our first few times back on the water.</a:t>
            </a:r>
            <a:endParaRPr/>
          </a:p>
          <a:p>
            <a:pPr marL="0" marR="0" lvl="0" indent="0" algn="l" rtl="0">
              <a:lnSpc>
                <a:spcPct val="100000"/>
              </a:lnSpc>
              <a:spcBef>
                <a:spcPts val="0"/>
              </a:spcBef>
              <a:spcAft>
                <a:spcPts val="0"/>
              </a:spcAft>
              <a:buClr>
                <a:schemeClr val="dk1"/>
              </a:buClr>
              <a:buSzPts val="1200"/>
              <a:buFont typeface="Calibri"/>
              <a:buNone/>
            </a:pPr>
            <a:endParaRPr>
              <a:latin typeface="comic sans ms"/>
              <a:ea typeface="comic sans ms"/>
              <a:cs typeface="comic sans ms"/>
              <a:sym typeface="comic sans ms"/>
            </a:endParaRPr>
          </a:p>
          <a:p>
            <a:pPr marL="0" lvl="0" indent="0" algn="l" rtl="0">
              <a:spcBef>
                <a:spcPts val="0"/>
              </a:spcBef>
              <a:spcAft>
                <a:spcPts val="0"/>
              </a:spcAft>
              <a:buClr>
                <a:schemeClr val="dk1"/>
              </a:buClr>
              <a:buSzPts val="1200"/>
              <a:buFont typeface="Calibri"/>
              <a:buNone/>
            </a:pPr>
            <a:r>
              <a:rPr lang="en-US"/>
              <a:t>You could chart a course and have the helmsman execute it.</a:t>
            </a:r>
            <a:endParaRPr/>
          </a:p>
          <a:p>
            <a:pPr marL="0" lvl="0" indent="0" algn="l" rtl="0">
              <a:spcBef>
                <a:spcPts val="0"/>
              </a:spcBef>
              <a:spcAft>
                <a:spcPts val="0"/>
              </a:spcAft>
              <a:buClr>
                <a:schemeClr val="dk1"/>
              </a:buClr>
              <a:buSzPts val="1200"/>
              <a:buFont typeface="Calibri"/>
              <a:buNone/>
            </a:pPr>
            <a:r>
              <a:rPr lang="en-US"/>
              <a:t>How close to the end point did the helmsman come?</a:t>
            </a:r>
            <a:endParaRPr/>
          </a:p>
          <a:p>
            <a:pPr marL="0" lvl="0" indent="0" algn="l" rtl="0">
              <a:spcBef>
                <a:spcPts val="0"/>
              </a:spcBef>
              <a:spcAft>
                <a:spcPts val="0"/>
              </a:spcAft>
              <a:buClr>
                <a:schemeClr val="dk1"/>
              </a:buClr>
              <a:buSzPts val="1200"/>
              <a:buFont typeface="Calibri"/>
              <a:buNone/>
            </a:pPr>
            <a:r>
              <a:rPr lang="en-US"/>
              <a:t>How close to the estimated time did the helmsman come?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Ask the members if the remaining crew can deal with the Coxswain’s problem and get the facility back to base safely. This is especially important during Coxswain plus 1 crew.</a:t>
            </a:r>
            <a:endParaRPr dirty="0"/>
          </a:p>
        </p:txBody>
      </p:sp>
    </p:spTree>
    <p:extLst>
      <p:ext uri="{BB962C8B-B14F-4D97-AF65-F5344CB8AC3E}">
        <p14:creationId xmlns:p14="http://schemas.microsoft.com/office/powerpoint/2010/main" val="267066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the class read the regulation.</a:t>
            </a:r>
            <a:endParaRPr/>
          </a:p>
          <a:p>
            <a:pPr marL="0" lvl="0" indent="0" algn="l" rtl="0">
              <a:spcBef>
                <a:spcPts val="0"/>
              </a:spcBef>
              <a:spcAft>
                <a:spcPts val="0"/>
              </a:spcAft>
              <a:buNone/>
            </a:pPr>
            <a:endParaRPr/>
          </a:p>
          <a:p>
            <a:pPr marL="0" lvl="0" indent="0" algn="l" rtl="0">
              <a:spcBef>
                <a:spcPts val="0"/>
              </a:spcBef>
              <a:spcAft>
                <a:spcPts val="0"/>
              </a:spcAft>
              <a:buNone/>
            </a:pPr>
            <a:r>
              <a:rPr lang="en-US"/>
              <a:t>If we read this, we see </a:t>
            </a:r>
            <a:r>
              <a:rPr lang="en-US" b="1"/>
              <a:t>“</a:t>
            </a:r>
            <a:r>
              <a:rPr lang="en-US" sz="1200" b="1">
                <a:latin typeface="Calibri"/>
                <a:ea typeface="Calibri"/>
                <a:cs typeface="Calibri"/>
                <a:sym typeface="Calibri"/>
              </a:rPr>
              <a:t>First aid training (beyond a basic awareness of emergency situations) is not a part of the Auxiliary boat or air crew qualification process”  </a:t>
            </a:r>
            <a:r>
              <a:rPr lang="en-US" sz="1200">
                <a:latin typeface="Calibri"/>
                <a:ea typeface="Calibri"/>
                <a:cs typeface="Calibri"/>
                <a:sym typeface="Calibri"/>
              </a:rPr>
              <a:t>and we “</a:t>
            </a:r>
            <a:r>
              <a:rPr lang="en-US" sz="1200" b="1">
                <a:latin typeface="Calibri"/>
                <a:ea typeface="Calibri"/>
                <a:cs typeface="Calibri"/>
                <a:sym typeface="Calibri"/>
              </a:rPr>
              <a:t>may only provide first aid they are trained to give”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a:t>Per COMDTINST_M5100.47.pdf - a Mishap is “</a:t>
            </a:r>
            <a:r>
              <a:rPr lang="en-US" sz="1200">
                <a:latin typeface="Arial"/>
                <a:ea typeface="Arial"/>
                <a:cs typeface="Arial"/>
                <a:sym typeface="Arial"/>
              </a:rPr>
              <a:t>An unplanned, unexpected, or undesirable event or series of events resulting in death, injury, occupational illness, or damage to or loss of  materiel.“  Any event that has the potential to embarrass the Organization. </a:t>
            </a:r>
            <a:endParaRPr sz="1200"/>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en-US" sz="1200"/>
              <a:t>A mishap, while underway, is a</a:t>
            </a:r>
            <a:r>
              <a:rPr lang="en-US" sz="1200">
                <a:solidFill>
                  <a:srgbClr val="1037E8"/>
                </a:solidFill>
              </a:rPr>
              <a:t>nything causing an unplanned stop is potentially reportable.  Any medical, mechanical, or maintenance issues should be reported.  Anything you expect to be reimbursed for should be reported. It is better to over report than under report.  Nobody will be criticized for reporting too much. </a:t>
            </a:r>
            <a:r>
              <a:rPr lang="en-US" sz="1200"/>
              <a:t> When in doubt report it.</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en-US" sz="1200"/>
              <a:t>Operations Policy Manual requires those with firsthand knowledge of a mishap to report it.</a:t>
            </a:r>
            <a:endParaRPr/>
          </a:p>
          <a:p>
            <a:pPr marL="0" lvl="0" indent="0" algn="l" rtl="0">
              <a:spcBef>
                <a:spcPts val="0"/>
              </a:spcBef>
              <a:spcAft>
                <a:spcPts val="0"/>
              </a:spcAft>
              <a:buClr>
                <a:schemeClr val="dk1"/>
              </a:buClr>
              <a:buSzPts val="1200"/>
              <a:buFont typeface="Calibri"/>
              <a:buNone/>
            </a:pPr>
            <a:r>
              <a:rPr lang="en-US" sz="1200"/>
              <a:t>If you are confident the principal parties are reporting to the Organization, you are not required to report the incident, redundant reporting is needed only if requested.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Source is CG-1131 Office of Safety and </a:t>
            </a:r>
            <a:r>
              <a:rPr lang="en-US"/>
              <a:t>Environmental Health</a:t>
            </a:r>
            <a:endParaRPr dirty="0"/>
          </a:p>
        </p:txBody>
      </p:sp>
    </p:spTree>
    <p:extLst>
      <p:ext uri="{BB962C8B-B14F-4D97-AF65-F5344CB8AC3E}">
        <p14:creationId xmlns:p14="http://schemas.microsoft.com/office/powerpoint/2010/main" val="2997609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a:t>Per COMDTINST_M5100.47.pdf - a Mishap is “</a:t>
            </a:r>
            <a:r>
              <a:rPr lang="en-US" sz="1200">
                <a:latin typeface="Arial"/>
                <a:ea typeface="Arial"/>
                <a:cs typeface="Arial"/>
                <a:sym typeface="Arial"/>
              </a:rPr>
              <a:t>An unplanned, unexpected, or undesirable event or series of events resulting in death, injury, occupational illness, or damage to or loss of  materiel.“  Any event that has the potential to embarrass the Organization. </a:t>
            </a:r>
            <a:endParaRPr sz="1200"/>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en-US" sz="1200"/>
              <a:t>A mishap, while underway, is a</a:t>
            </a:r>
            <a:r>
              <a:rPr lang="en-US" sz="1200">
                <a:solidFill>
                  <a:srgbClr val="1037E8"/>
                </a:solidFill>
              </a:rPr>
              <a:t>nything causing an unplanned stop is potentially reportable.  Any medical, mechanical, or maintenance issues should be reported.  Anything you expect to be reimbursed for should be reported. It is better to over report than under report.  Nobody will be criticized for reporting too much. </a:t>
            </a:r>
            <a:r>
              <a:rPr lang="en-US" sz="1200"/>
              <a:t> When in doubt report it.</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en-US" sz="1200"/>
              <a:t>Operations Policy Manual requires those with firsthand knowledge of a mishap to report it.</a:t>
            </a:r>
            <a:endParaRPr/>
          </a:p>
          <a:p>
            <a:pPr marL="0" lvl="0" indent="0" algn="l" rtl="0">
              <a:spcBef>
                <a:spcPts val="0"/>
              </a:spcBef>
              <a:spcAft>
                <a:spcPts val="0"/>
              </a:spcAft>
              <a:buClr>
                <a:schemeClr val="dk1"/>
              </a:buClr>
              <a:buSzPts val="1200"/>
              <a:buFont typeface="Calibri"/>
              <a:buNone/>
            </a:pPr>
            <a:r>
              <a:rPr lang="en-US" sz="1200"/>
              <a:t>If you are confident the principal parties are reporting to the Organization, you are not required to report the incident, redundant reporting is needed only if requested.</a:t>
            </a:r>
            <a:endParaRPr/>
          </a:p>
        </p:txBody>
      </p:sp>
    </p:spTree>
    <p:extLst>
      <p:ext uri="{BB962C8B-B14F-4D97-AF65-F5344CB8AC3E}">
        <p14:creationId xmlns:p14="http://schemas.microsoft.com/office/powerpoint/2010/main" val="2142416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a:t>Per COMDTINST_M5100.47.pdf - a Mishap is “</a:t>
            </a:r>
            <a:r>
              <a:rPr lang="en-US" sz="1200">
                <a:latin typeface="Arial"/>
                <a:ea typeface="Arial"/>
                <a:cs typeface="Arial"/>
                <a:sym typeface="Arial"/>
              </a:rPr>
              <a:t>An unplanned, unexpected, or undesirable event or series of events resulting in death, injury, occupational illness, or damage to or loss of  materiel.“  Any event that has the potential to embarrass the Organization. </a:t>
            </a:r>
            <a:endParaRPr sz="1200"/>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en-US" sz="1200"/>
              <a:t>A mishap, while underway, is a</a:t>
            </a:r>
            <a:r>
              <a:rPr lang="en-US" sz="1200">
                <a:solidFill>
                  <a:srgbClr val="1037E8"/>
                </a:solidFill>
              </a:rPr>
              <a:t>nything causing an unplanned stop is potentially reportable.  Any medical, mechanical, or maintenance issues should be reported.  Anything you expect to be reimbursed for should be reported. It is better to over report than under report.  Nobody will be criticized for reporting too much. </a:t>
            </a:r>
            <a:r>
              <a:rPr lang="en-US" sz="1200"/>
              <a:t> When in doubt report it.</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en-US" sz="1200"/>
              <a:t>Operations Policy Manual requires those with firsthand knowledge of a mishap to report it.</a:t>
            </a:r>
            <a:endParaRPr/>
          </a:p>
          <a:p>
            <a:pPr marL="0" lvl="0" indent="0" algn="l" rtl="0">
              <a:spcBef>
                <a:spcPts val="0"/>
              </a:spcBef>
              <a:spcAft>
                <a:spcPts val="0"/>
              </a:spcAft>
              <a:buClr>
                <a:schemeClr val="dk1"/>
              </a:buClr>
              <a:buSzPts val="1200"/>
              <a:buFont typeface="Calibri"/>
              <a:buNone/>
            </a:pPr>
            <a:r>
              <a:rPr lang="en-US" sz="1200"/>
              <a:t>If you are confident the principal parties are reporting to the Organization, you are not required to report the incident, redundant reporting is needed only if requested.</a:t>
            </a:r>
            <a:endParaRPr/>
          </a:p>
        </p:txBody>
      </p:sp>
    </p:spTree>
    <p:extLst>
      <p:ext uri="{BB962C8B-B14F-4D97-AF65-F5344CB8AC3E}">
        <p14:creationId xmlns:p14="http://schemas.microsoft.com/office/powerpoint/2010/main" val="1157648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26</a:t>
            </a:fld>
            <a:endParaRPr lang="en-US" altLang="en-US" dirty="0">
              <a:solidFill>
                <a:prstClr val="black"/>
              </a:solidFill>
            </a:endParaRPr>
          </a:p>
        </p:txBody>
      </p:sp>
    </p:spTree>
    <p:extLst>
      <p:ext uri="{BB962C8B-B14F-4D97-AF65-F5344CB8AC3E}">
        <p14:creationId xmlns:p14="http://schemas.microsoft.com/office/powerpoint/2010/main" val="4107414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27</a:t>
            </a:fld>
            <a:endParaRPr lang="en-US" altLang="en-US" dirty="0">
              <a:solidFill>
                <a:prstClr val="black"/>
              </a:solidFill>
            </a:endParaRPr>
          </a:p>
        </p:txBody>
      </p:sp>
    </p:spTree>
    <p:extLst>
      <p:ext uri="{BB962C8B-B14F-4D97-AF65-F5344CB8AC3E}">
        <p14:creationId xmlns:p14="http://schemas.microsoft.com/office/powerpoint/2010/main" val="2833025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3387004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B4F3D-7D37-4D42-A414-7EE53A09A065}" type="slidenum">
              <a:rPr lang="en-US" smtClean="0"/>
              <a:t>29</a:t>
            </a:fld>
            <a:endParaRPr lang="en-US" dirty="0"/>
          </a:p>
        </p:txBody>
      </p:sp>
    </p:spTree>
    <p:extLst>
      <p:ext uri="{BB962C8B-B14F-4D97-AF65-F5344CB8AC3E}">
        <p14:creationId xmlns:p14="http://schemas.microsoft.com/office/powerpoint/2010/main" val="1882205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Each assigned member should be clearly identified to the other members of the crew.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DSOs-OP may make District / AOR specific changes as appropriate. Please provide the DVC-RS</a:t>
            </a:r>
            <a:r>
              <a:rPr lang="en-US">
                <a:solidFill>
                  <a:srgbClr val="FF0000"/>
                </a:solidFill>
              </a:rPr>
              <a:t> </a:t>
            </a:r>
            <a:r>
              <a:rPr lang="en-US"/>
              <a:t>with your revised slide deck for archival purposes.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Ensure lookouts understand their responsibilities to report to the helmsman. Maintaining a proper lookout is not only required for safe operations it is the law per the Navigation Rule 5.  Do not just ASSUME everyone will pay attention and lookout for dangers.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Common sense should be utilized when the Coxswain is considering a  change of position (e.g., head calls).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Watchstander to monitor channel 16 and Operational Channels (AOR specific);  Conduct OPS/POS reports to guarding station as required.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Coxswain must monitor crew fatigue, as it is critical to the GAR score and may shorten or cancel the patrol entirely.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Ensure lookouts understand their responsibilities to report to the helmsman. Maintaining a proper lookout is not only required for safe operations it is the law per the Navigation Rule 5.  Do not just ASSUME everyone will pay attention and lookout for dangers.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Common sense should be utilized when the Coxswain is considering a  change of position (e.g., head calls).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Watchstander to monitor channel 16 and Operational Channels (AOR specific);  Conduct OPS/POS reports to guarding station as required.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Coxswain must monitor crew fatigue, as it is critical to the GAR score and shorten or cancel the patrol entirely.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Operational Risk Management (ORM) is all about a continuous review of changing conditions that may influence the “Risk” of a mission.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If a crew member is using a mobile device, the coxswain shall ensure there is a proper lookout posted.</a:t>
            </a:r>
            <a:endParaRPr/>
          </a:p>
          <a:p>
            <a:pPr marL="0" lvl="0" indent="0" algn="l" rtl="0">
              <a:spcBef>
                <a:spcPts val="0"/>
              </a:spcBef>
              <a:spcAft>
                <a:spcPts val="0"/>
              </a:spcAft>
              <a:buClr>
                <a:schemeClr val="dk1"/>
              </a:buClr>
              <a:buSzPts val="1200"/>
              <a:buFont typeface="Calibri"/>
              <a:buNone/>
            </a:pPr>
            <a:endParaRPr/>
          </a:p>
          <a:p>
            <a:pPr marL="0" lvl="0" indent="0" algn="l" rtl="0">
              <a:spcBef>
                <a:spcPts val="360"/>
              </a:spcBef>
              <a:spcAft>
                <a:spcPts val="0"/>
              </a:spcAft>
              <a:buClr>
                <a:schemeClr val="dk1"/>
              </a:buClr>
              <a:buSzPts val="1200"/>
              <a:buFont typeface="Calibri"/>
              <a:buNone/>
            </a:pPr>
            <a:r>
              <a:rPr lang="en-US"/>
              <a:t>Important - </a:t>
            </a:r>
            <a:r>
              <a:rPr lang="en-US">
                <a:latin typeface="Arial"/>
                <a:ea typeface="Arial"/>
                <a:cs typeface="Arial"/>
                <a:sym typeface="Arial"/>
              </a:rPr>
              <a:t>cell phones can </a:t>
            </a:r>
            <a:r>
              <a:rPr lang="en-US" b="1">
                <a:latin typeface="Arial"/>
                <a:ea typeface="Arial"/>
                <a:cs typeface="Arial"/>
                <a:sym typeface="Arial"/>
              </a:rPr>
              <a:t>neve</a:t>
            </a:r>
            <a:r>
              <a:rPr lang="en-US">
                <a:latin typeface="Arial"/>
                <a:ea typeface="Arial"/>
                <a:cs typeface="Arial"/>
                <a:sym typeface="Arial"/>
              </a:rPr>
              <a:t>r be used by the person at the helm even if at dead stop because they need to be able to immediately react. It is suggested that the coxswain not use a mobile device while the vessel is moving to be able to maintain full situational awareness.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NAVRULES require all vessels to maintain a listening watch on VHF 16 (unless under positive VTS control) whenever they are not using (meaning “transmitting”) the radio.  AOR specifics must be considered when deciding listening watch channels. We recommend all facilities have two VHF radios, typically one installed and one hand-held), with one on VHF 16 always and the other used for operational control. If you only have one, then use Dual-Watch or scan when not actively talking on it.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PLBs are required for coxswain and crew. All other persons aboard the vessel, such as non-crew AVs, non-crew photographers, etc., are only required to wear proper PPE.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b="0" i="0">
                <a:solidFill>
                  <a:srgbClr val="000000"/>
                </a:solidFill>
                <a:latin typeface="Verdana"/>
                <a:ea typeface="Verdana"/>
                <a:cs typeface="Verdana"/>
                <a:sym typeface="Verdana"/>
              </a:rPr>
              <a:t> Incorrect use of Mission Code 22B is causing difficulties and could possibly result in late entry or loss of credit for underway patrol hours.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r>
              <a:rPr lang="en-US"/>
              <a:t>Instructors are reminded to manage the presentation to ensure that all attendees remain engaged, and that the presentation keeps, as closely as possible to the advertised time frame.</a:t>
            </a:r>
            <a:endParaRPr/>
          </a:p>
        </p:txBody>
      </p:sp>
      <p:sp>
        <p:nvSpPr>
          <p:cNvPr id="91" name="Google Shape;91;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Refs: ALAUX 017-18/ALAUX 020-18/Operations Policy Manual, Chapter 4.E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Instructors should discuss fatigue time and how the different mission codes/durations contribute to the fatigue time calculation.</a:t>
            </a:r>
            <a:endParaRPr/>
          </a:p>
          <a:p>
            <a:pPr marL="0" lvl="0" indent="0" algn="l" rtl="0">
              <a:spcBef>
                <a:spcPts val="0"/>
              </a:spcBef>
              <a:spcAft>
                <a:spcPts val="0"/>
              </a:spcAft>
              <a:buClr>
                <a:schemeClr val="dk1"/>
              </a:buClr>
              <a:buSzPts val="1200"/>
              <a:buFont typeface="Calibri"/>
              <a:buNone/>
            </a:pPr>
            <a:r>
              <a:rPr lang="en-US"/>
              <a:t>(01D, 01B, 23A = 50% of accumulated activity duration toward crew fatigue time limits, all other patrol order mission codes = 100% towards fatigue time calculation)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Since April 1</a:t>
            </a:r>
            <a:r>
              <a:rPr lang="en-US" baseline="30000"/>
              <a:t>st</a:t>
            </a:r>
            <a:r>
              <a:rPr lang="en-US"/>
              <a:t>, there have 29 patrols where the crews exceeded fatigue time.  Facility operators must request a fatigue waiver from the OIA with an updated RM assessment if the patrol will exceed the established fatigue time.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Provide an example to highlight the fatigue time calculation.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Impress on the members timely and accurate reporting is extremely critical.</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This needs to be the new mantra: The patrol is not completed until the patrol order is accurately filled out, signed, marked Completed for the OIA.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Also, the CG is moving to a new Financial Management System in late 2021 and there will be tighter controls on the timeliness of patrol order completion.  Operators MUST ensure patrol orders are completed as soon as possible after the mission ends.  There were many instances in 2020 where facility operators failed to complete timely patrol order claim submissions.  This required an inordinate amount of extra work by the OTOs and BSX to ensure FY2020 patrol orders were closed out.  As of January 2021, there were still outstanding patrol orders from September 2020 that still haven’t been routed to the OIA for submission to FINCEN.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Meals are claimed on the Crew section of the patrol order.  Meals may only be claimed if the patrol activities occur during one or more of the standard mealtimes.  Only claim meals if the crew member was present during that portion of the patrol.</a:t>
            </a:r>
            <a:endParaRPr/>
          </a:p>
          <a:p>
            <a:pPr marL="0" lvl="0" indent="0" algn="l" rtl="0">
              <a:spcBef>
                <a:spcPts val="0"/>
              </a:spcBef>
              <a:spcAft>
                <a:spcPts val="0"/>
              </a:spcAft>
              <a:buNone/>
            </a:pPr>
            <a:endParaRPr/>
          </a:p>
          <a:p>
            <a:pPr marL="0" lvl="0" indent="0" algn="l" rtl="0">
              <a:spcBef>
                <a:spcPts val="0"/>
              </a:spcBef>
              <a:spcAft>
                <a:spcPts val="0"/>
              </a:spcAft>
              <a:buNone/>
            </a:pPr>
            <a:r>
              <a:rPr lang="en-US"/>
              <a:t>The current reimbursement rates are:</a:t>
            </a:r>
            <a:endParaRPr/>
          </a:p>
          <a:p>
            <a:pPr marL="0" lvl="0" indent="0" algn="l" rtl="0">
              <a:spcBef>
                <a:spcPts val="0"/>
              </a:spcBef>
              <a:spcAft>
                <a:spcPts val="0"/>
              </a:spcAft>
              <a:buNone/>
            </a:pPr>
            <a:endParaRPr/>
          </a:p>
          <a:p>
            <a:pPr marL="0" lvl="0" indent="0" algn="l" rtl="0">
              <a:spcBef>
                <a:spcPts val="0"/>
              </a:spcBef>
              <a:spcAft>
                <a:spcPts val="0"/>
              </a:spcAft>
              <a:buNone/>
            </a:pPr>
            <a:r>
              <a:rPr lang="en-US"/>
              <a:t>Breakfast (0600-0759)	$2.55</a:t>
            </a:r>
            <a:endParaRPr/>
          </a:p>
          <a:p>
            <a:pPr marL="0" lvl="0" indent="0" algn="l" rtl="0">
              <a:spcBef>
                <a:spcPts val="0"/>
              </a:spcBef>
              <a:spcAft>
                <a:spcPts val="0"/>
              </a:spcAft>
              <a:buNone/>
            </a:pPr>
            <a:r>
              <a:rPr lang="en-US"/>
              <a:t>Lunch (1100-1259) 	$4.65	</a:t>
            </a:r>
            <a:endParaRPr/>
          </a:p>
          <a:p>
            <a:pPr marL="0" lvl="0" indent="0" algn="l" rtl="0">
              <a:spcBef>
                <a:spcPts val="0"/>
              </a:spcBef>
              <a:spcAft>
                <a:spcPts val="0"/>
              </a:spcAft>
              <a:buNone/>
            </a:pPr>
            <a:r>
              <a:rPr lang="en-US"/>
              <a:t>Dinner (1600-1759)	$4.65</a:t>
            </a:r>
            <a:endParaRPr/>
          </a:p>
          <a:p>
            <a:pPr marL="0" lvl="0" indent="0" algn="l" rtl="0">
              <a:spcBef>
                <a:spcPts val="0"/>
              </a:spcBef>
              <a:spcAft>
                <a:spcPts val="0"/>
              </a:spcAft>
              <a:buNone/>
            </a:pPr>
            <a:r>
              <a:rPr lang="en-US"/>
              <a:t>Mid-Rations (2300-2359)	$2.55</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While training is identified as “annual” members may have 15 months to accomplish their refreshers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All risk profile changes shall be reported to the OIA immediately, subject to the safe operation during the increased risk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1200"/>
              <a:buFont typeface="Calibri"/>
              <a:buNone/>
            </a:pPr>
            <a:r>
              <a:rPr lang="en-US" dirty="0">
                <a:solidFill>
                  <a:srgbClr val="FF0000"/>
                </a:solidFill>
              </a:rPr>
              <a:t>You can never eliminate all risk, but you can always take steps to reduce risk</a:t>
            </a:r>
            <a:endParaRPr dirty="0"/>
          </a:p>
          <a:p>
            <a:pPr marL="0" lvl="0" indent="0" algn="l" rtl="0">
              <a:spcBef>
                <a:spcPts val="0"/>
              </a:spcBef>
              <a:spcAft>
                <a:spcPts val="0"/>
              </a:spcAft>
              <a:buClr>
                <a:schemeClr val="dk1"/>
              </a:buClr>
              <a:buSzPts val="1200"/>
              <a:buFont typeface="Calibri"/>
              <a:buNone/>
            </a:pPr>
            <a:endParaRPr dirty="0">
              <a:solidFill>
                <a:srgbClr val="FF0000"/>
              </a:solidFill>
            </a:endParaRPr>
          </a:p>
          <a:p>
            <a:pPr marL="342900" lvl="0" indent="-342900" algn="l" rtl="0">
              <a:lnSpc>
                <a:spcPct val="80000"/>
              </a:lnSpc>
              <a:spcBef>
                <a:spcPts val="700"/>
              </a:spcBef>
              <a:spcAft>
                <a:spcPts val="0"/>
              </a:spcAft>
              <a:buNone/>
            </a:pPr>
            <a:r>
              <a:rPr lang="en-US" sz="1200" dirty="0"/>
              <a:t>The PEACE model is used to identify risk</a:t>
            </a:r>
            <a:endParaRPr dirty="0"/>
          </a:p>
          <a:p>
            <a:pPr marL="342900" lvl="0" indent="-342900" algn="l" rtl="0">
              <a:lnSpc>
                <a:spcPct val="80000"/>
              </a:lnSpc>
              <a:spcBef>
                <a:spcPts val="700"/>
              </a:spcBef>
              <a:spcAft>
                <a:spcPts val="0"/>
              </a:spcAft>
              <a:buNone/>
            </a:pPr>
            <a:endParaRPr sz="1200" dirty="0"/>
          </a:p>
          <a:p>
            <a:pPr marL="342900" lvl="0" indent="-342900" algn="l" rtl="0">
              <a:lnSpc>
                <a:spcPct val="80000"/>
              </a:lnSpc>
              <a:spcBef>
                <a:spcPts val="700"/>
              </a:spcBef>
              <a:spcAft>
                <a:spcPts val="0"/>
              </a:spcAft>
              <a:buNone/>
            </a:pPr>
            <a:r>
              <a:rPr lang="en-US" dirty="0"/>
              <a:t>P</a:t>
            </a:r>
            <a:r>
              <a:rPr lang="en-US" b="0" dirty="0"/>
              <a:t>lanning</a:t>
            </a:r>
            <a:endParaRPr sz="1200" dirty="0"/>
          </a:p>
          <a:p>
            <a:pPr marL="342900" lvl="0" indent="-342900" algn="l" rtl="0">
              <a:lnSpc>
                <a:spcPct val="80000"/>
              </a:lnSpc>
              <a:spcBef>
                <a:spcPts val="700"/>
              </a:spcBef>
              <a:spcAft>
                <a:spcPts val="0"/>
              </a:spcAft>
              <a:buNone/>
            </a:pPr>
            <a:r>
              <a:rPr lang="en-US" dirty="0"/>
              <a:t>E</a:t>
            </a:r>
            <a:r>
              <a:rPr lang="en-US" b="0" dirty="0"/>
              <a:t>vent Complexity</a:t>
            </a:r>
            <a:endParaRPr sz="1200" dirty="0"/>
          </a:p>
          <a:p>
            <a:pPr marL="342900" lvl="0" indent="-342900" algn="l" rtl="0">
              <a:lnSpc>
                <a:spcPct val="80000"/>
              </a:lnSpc>
              <a:spcBef>
                <a:spcPts val="700"/>
              </a:spcBef>
              <a:spcAft>
                <a:spcPts val="0"/>
              </a:spcAft>
              <a:buNone/>
            </a:pPr>
            <a:r>
              <a:rPr lang="en-US" dirty="0"/>
              <a:t>A</a:t>
            </a:r>
            <a:r>
              <a:rPr lang="en-US" b="0" dirty="0"/>
              <a:t>ssets</a:t>
            </a:r>
            <a:endParaRPr sz="1200" dirty="0"/>
          </a:p>
          <a:p>
            <a:pPr marL="342900" lvl="0" indent="-342900" algn="l" rtl="0">
              <a:lnSpc>
                <a:spcPct val="80000"/>
              </a:lnSpc>
              <a:spcBef>
                <a:spcPts val="700"/>
              </a:spcBef>
              <a:spcAft>
                <a:spcPts val="0"/>
              </a:spcAft>
              <a:buNone/>
            </a:pPr>
            <a:r>
              <a:rPr lang="en-US" dirty="0"/>
              <a:t>C</a:t>
            </a:r>
            <a:r>
              <a:rPr lang="en-US" b="0" dirty="0"/>
              <a:t>ommunication and Supervision</a:t>
            </a:r>
            <a:endParaRPr sz="1200" dirty="0"/>
          </a:p>
          <a:p>
            <a:pPr marL="342900" lvl="0" indent="-342900" algn="l" rtl="0">
              <a:lnSpc>
                <a:spcPct val="80000"/>
              </a:lnSpc>
              <a:spcBef>
                <a:spcPts val="700"/>
              </a:spcBef>
              <a:spcAft>
                <a:spcPts val="0"/>
              </a:spcAft>
              <a:buNone/>
            </a:pPr>
            <a:r>
              <a:rPr lang="en-US" dirty="0"/>
              <a:t>E</a:t>
            </a:r>
            <a:r>
              <a:rPr lang="en-US" b="0" dirty="0"/>
              <a:t>nvironment</a:t>
            </a:r>
            <a:endParaRPr sz="1200" dirty="0"/>
          </a:p>
          <a:p>
            <a:pPr marL="342900" lvl="0" indent="-342900" algn="l" rtl="0">
              <a:lnSpc>
                <a:spcPct val="80000"/>
              </a:lnSpc>
              <a:spcBef>
                <a:spcPts val="700"/>
              </a:spcBef>
              <a:spcAft>
                <a:spcPts val="0"/>
              </a:spcAft>
              <a:buNone/>
            </a:pPr>
            <a:endParaRPr sz="1200" dirty="0"/>
          </a:p>
          <a:p>
            <a:pPr marL="342900" lvl="0" indent="-342900" algn="l" rtl="0">
              <a:lnSpc>
                <a:spcPct val="80000"/>
              </a:lnSpc>
              <a:spcBef>
                <a:spcPts val="700"/>
              </a:spcBef>
              <a:spcAft>
                <a:spcPts val="0"/>
              </a:spcAft>
              <a:buNone/>
            </a:pPr>
            <a:r>
              <a:rPr lang="en-US" sz="1200" b="1" dirty="0"/>
              <a:t>The STAAR model helps identify mitigation options </a:t>
            </a:r>
            <a:endParaRPr dirty="0"/>
          </a:p>
          <a:p>
            <a:pPr marL="342900" lvl="0" indent="-342900" algn="l" rtl="0">
              <a:lnSpc>
                <a:spcPct val="80000"/>
              </a:lnSpc>
              <a:spcBef>
                <a:spcPts val="700"/>
              </a:spcBef>
              <a:spcAft>
                <a:spcPts val="0"/>
              </a:spcAft>
              <a:buNone/>
            </a:pPr>
            <a:endParaRPr sz="1200" dirty="0"/>
          </a:p>
          <a:p>
            <a:pPr marL="342900" lvl="0" indent="-342900" algn="l" rtl="0">
              <a:lnSpc>
                <a:spcPct val="80000"/>
              </a:lnSpc>
              <a:spcBef>
                <a:spcPts val="700"/>
              </a:spcBef>
              <a:spcAft>
                <a:spcPts val="0"/>
              </a:spcAft>
              <a:buNone/>
            </a:pPr>
            <a:r>
              <a:rPr lang="en-US" dirty="0"/>
              <a:t>S</a:t>
            </a:r>
            <a:r>
              <a:rPr lang="en-US" b="0" dirty="0"/>
              <a:t>pread out</a:t>
            </a:r>
            <a:endParaRPr sz="1200" dirty="0"/>
          </a:p>
          <a:p>
            <a:pPr marL="342900" lvl="0" indent="-342900" algn="l" rtl="0">
              <a:lnSpc>
                <a:spcPct val="80000"/>
              </a:lnSpc>
              <a:spcBef>
                <a:spcPts val="700"/>
              </a:spcBef>
              <a:spcAft>
                <a:spcPts val="0"/>
              </a:spcAft>
              <a:buNone/>
            </a:pPr>
            <a:r>
              <a:rPr lang="en-US" dirty="0"/>
              <a:t>T</a:t>
            </a:r>
            <a:r>
              <a:rPr lang="en-US" b="0" dirty="0"/>
              <a:t>ransfer</a:t>
            </a:r>
            <a:endParaRPr sz="1200" dirty="0"/>
          </a:p>
          <a:p>
            <a:pPr marL="342900" lvl="0" indent="-342900" algn="l" rtl="0">
              <a:lnSpc>
                <a:spcPct val="80000"/>
              </a:lnSpc>
              <a:spcBef>
                <a:spcPts val="700"/>
              </a:spcBef>
              <a:spcAft>
                <a:spcPts val="0"/>
              </a:spcAft>
              <a:buNone/>
            </a:pPr>
            <a:r>
              <a:rPr lang="en-US" dirty="0"/>
              <a:t>A</a:t>
            </a:r>
            <a:r>
              <a:rPr lang="en-US" b="0" dirty="0"/>
              <a:t>void</a:t>
            </a:r>
            <a:endParaRPr sz="1200" dirty="0"/>
          </a:p>
          <a:p>
            <a:pPr marL="342900" lvl="0" indent="-342900" algn="l" rtl="0">
              <a:lnSpc>
                <a:spcPct val="80000"/>
              </a:lnSpc>
              <a:spcBef>
                <a:spcPts val="700"/>
              </a:spcBef>
              <a:spcAft>
                <a:spcPts val="0"/>
              </a:spcAft>
              <a:buNone/>
            </a:pPr>
            <a:r>
              <a:rPr lang="en-US" dirty="0"/>
              <a:t>A</a:t>
            </a:r>
            <a:r>
              <a:rPr lang="en-US" b="0" dirty="0"/>
              <a:t>ccept</a:t>
            </a:r>
            <a:endParaRPr sz="1200" dirty="0"/>
          </a:p>
          <a:p>
            <a:pPr marL="342900" lvl="0" indent="-342900" algn="l" rtl="0">
              <a:lnSpc>
                <a:spcPct val="80000"/>
              </a:lnSpc>
              <a:spcBef>
                <a:spcPts val="700"/>
              </a:spcBef>
              <a:spcAft>
                <a:spcPts val="0"/>
              </a:spcAft>
              <a:buNone/>
            </a:pPr>
            <a:r>
              <a:rPr lang="en-US" dirty="0"/>
              <a:t>R</a:t>
            </a:r>
            <a:r>
              <a:rPr lang="en-US" b="0" dirty="0"/>
              <a:t>educe</a:t>
            </a:r>
            <a:endParaRPr sz="1200" dirty="0"/>
          </a:p>
          <a:p>
            <a:pPr marL="0" lvl="0" indent="0" algn="l" rtl="0">
              <a:spcBef>
                <a:spcPts val="0"/>
              </a:spcBef>
              <a:spcAft>
                <a:spcPts val="0"/>
              </a:spcAft>
              <a:buClr>
                <a:schemeClr val="dk1"/>
              </a:buClr>
              <a:buSzPts val="1200"/>
              <a:buFont typeface="Calibri"/>
              <a:buNone/>
            </a:pPr>
            <a:endParaRPr dirty="0">
              <a:solidFill>
                <a:srgbClr val="FF0000"/>
              </a:solidFill>
            </a:endParaRPr>
          </a:p>
          <a:p>
            <a:pPr marL="0" lvl="0" indent="0" algn="l" rtl="0">
              <a:spcBef>
                <a:spcPts val="0"/>
              </a:spcBef>
              <a:spcAft>
                <a:spcPts val="0"/>
              </a:spcAft>
              <a:buClr>
                <a:srgbClr val="FF0000"/>
              </a:buClr>
              <a:buSzPts val="1200"/>
              <a:buFont typeface="Calibri"/>
              <a:buNone/>
            </a:pPr>
            <a:r>
              <a:rPr lang="en-US" dirty="0">
                <a:solidFill>
                  <a:srgbClr val="FF0000"/>
                </a:solidFill>
              </a:rPr>
              <a:t>Discussion  Point , probe for input.  Some item could include </a:t>
            </a:r>
            <a:endParaRPr dirty="0"/>
          </a:p>
          <a:p>
            <a:pPr marL="0" lvl="0" indent="0" algn="l" rtl="0">
              <a:spcBef>
                <a:spcPts val="0"/>
              </a:spcBef>
              <a:spcAft>
                <a:spcPts val="0"/>
              </a:spcAft>
              <a:buClr>
                <a:srgbClr val="FF0000"/>
              </a:buClr>
              <a:buSzPts val="1200"/>
              <a:buFont typeface="Calibri"/>
              <a:buNone/>
            </a:pPr>
            <a:r>
              <a:rPr lang="en-US" dirty="0">
                <a:solidFill>
                  <a:srgbClr val="FF0000"/>
                </a:solidFill>
              </a:rPr>
              <a:t>When you should </a:t>
            </a:r>
            <a:r>
              <a:rPr lang="en-US" sz="1200" dirty="0">
                <a:solidFill>
                  <a:srgbClr val="FF0000"/>
                </a:solidFill>
              </a:rPr>
              <a:t>reassess or modify your GAR</a:t>
            </a:r>
            <a:endParaRPr dirty="0"/>
          </a:p>
          <a:p>
            <a:pPr marL="171450" lvl="0" indent="-171450" algn="l" rtl="0">
              <a:spcBef>
                <a:spcPts val="0"/>
              </a:spcBef>
              <a:spcAft>
                <a:spcPts val="0"/>
              </a:spcAft>
              <a:buClr>
                <a:srgbClr val="FF0000"/>
              </a:buClr>
              <a:buSzPts val="1200"/>
              <a:buFont typeface="Arial"/>
              <a:buChar char="•"/>
            </a:pPr>
            <a:r>
              <a:rPr lang="en-US" sz="1200" dirty="0">
                <a:solidFill>
                  <a:srgbClr val="FF0000"/>
                </a:solidFill>
              </a:rPr>
              <a:t>Start of mission </a:t>
            </a:r>
            <a:endParaRPr dirty="0"/>
          </a:p>
          <a:p>
            <a:pPr marL="171450" lvl="0" indent="-171450" algn="l" rtl="0">
              <a:spcBef>
                <a:spcPts val="0"/>
              </a:spcBef>
              <a:spcAft>
                <a:spcPts val="0"/>
              </a:spcAft>
              <a:buClr>
                <a:srgbClr val="FF0000"/>
              </a:buClr>
              <a:buSzPts val="1200"/>
              <a:buFont typeface="Arial"/>
              <a:buChar char="•"/>
            </a:pPr>
            <a:r>
              <a:rPr lang="en-US" sz="1200" dirty="0">
                <a:solidFill>
                  <a:srgbClr val="FF0000"/>
                </a:solidFill>
              </a:rPr>
              <a:t>Change of  conditions (weather, time)</a:t>
            </a:r>
            <a:endParaRPr dirty="0"/>
          </a:p>
          <a:p>
            <a:pPr marL="171450" lvl="0" indent="-171450" algn="l" rtl="0">
              <a:spcBef>
                <a:spcPts val="0"/>
              </a:spcBef>
              <a:spcAft>
                <a:spcPts val="0"/>
              </a:spcAft>
              <a:buClr>
                <a:srgbClr val="FF0000"/>
              </a:buClr>
              <a:buSzPts val="1200"/>
              <a:buFont typeface="Arial"/>
              <a:buChar char="•"/>
            </a:pPr>
            <a:r>
              <a:rPr lang="en-US" sz="1200" dirty="0">
                <a:solidFill>
                  <a:srgbClr val="FF0000"/>
                </a:solidFill>
              </a:rPr>
              <a:t>Change in physical condition of crew</a:t>
            </a:r>
            <a:endParaRPr dirty="0"/>
          </a:p>
          <a:p>
            <a:pPr marL="171450" lvl="0" indent="-171450" algn="l" rtl="0">
              <a:spcBef>
                <a:spcPts val="0"/>
              </a:spcBef>
              <a:spcAft>
                <a:spcPts val="0"/>
              </a:spcAft>
              <a:buClr>
                <a:srgbClr val="FF0000"/>
              </a:buClr>
              <a:buSzPts val="1200"/>
              <a:buFont typeface="Arial"/>
              <a:buChar char="•"/>
            </a:pPr>
            <a:r>
              <a:rPr lang="en-US" sz="1200" dirty="0">
                <a:solidFill>
                  <a:srgbClr val="FF0000"/>
                </a:solidFill>
              </a:rPr>
              <a:t>Change in mission </a:t>
            </a:r>
            <a:endParaRPr dirty="0"/>
          </a:p>
          <a:p>
            <a:pPr marL="171450" lvl="0" indent="-171450" algn="l" rtl="0">
              <a:spcBef>
                <a:spcPts val="0"/>
              </a:spcBef>
              <a:spcAft>
                <a:spcPts val="0"/>
              </a:spcAft>
              <a:buClr>
                <a:srgbClr val="FF0000"/>
              </a:buClr>
              <a:buSzPts val="1200"/>
              <a:buFont typeface="Arial"/>
              <a:buChar char="•"/>
            </a:pPr>
            <a:r>
              <a:rPr lang="en-US" sz="1200" dirty="0">
                <a:solidFill>
                  <a:srgbClr val="FF0000"/>
                </a:solidFill>
              </a:rPr>
              <a:t>Mechanical problems</a:t>
            </a:r>
            <a:endParaRPr dirty="0"/>
          </a:p>
          <a:p>
            <a:pPr marL="171450" lvl="0" indent="-171450" algn="l" rtl="0">
              <a:spcBef>
                <a:spcPts val="0"/>
              </a:spcBef>
              <a:spcAft>
                <a:spcPts val="0"/>
              </a:spcAft>
              <a:buClr>
                <a:srgbClr val="FF0000"/>
              </a:buClr>
              <a:buSzPts val="1200"/>
              <a:buFont typeface="Arial"/>
              <a:buChar char="•"/>
            </a:pPr>
            <a:r>
              <a:rPr lang="en-US" sz="1200" dirty="0">
                <a:solidFill>
                  <a:srgbClr val="FF0000"/>
                </a:solidFill>
              </a:rPr>
              <a:t>Communication issues </a:t>
            </a:r>
            <a:endParaRPr dirty="0"/>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Discussion - Remind everyone that </a:t>
            </a:r>
            <a:r>
              <a:rPr lang="en-US" b="1"/>
              <a:t>anyone </a:t>
            </a:r>
            <a:r>
              <a:rPr lang="en-US" b="0"/>
              <a:t>may</a:t>
            </a:r>
            <a:r>
              <a:rPr lang="en-US"/>
              <a:t> question the risk associated with a mission (or phase of) and op-out if they are uncomfortable. If the person is a required crew member, then the mission must be cancelled.  The crew should discuss the persons concerns and act accordingly. Ultimately the Coxswain has the responsibility for the safety and success of the mission and the final decision is his/hers – respecting the rights for crew to opt out. Everyone on board must continually assess their own physical condition and their fellow crew members.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Please emphasize that safety is the top priority, and if the environment or other factors increase the rise. Reassess the risk, using GAR 2.0, to determine what should be done to reduce the risk to an appropriate level. This includes aborting the mission, if necessary.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5496"/>
              </a:buClr>
              <a:buSzPts val="2800"/>
              <a:buChar char="•"/>
              <a:defRPr>
                <a:solidFill>
                  <a:srgbClr val="2F5496"/>
                </a:solidFill>
              </a:defRPr>
            </a:lvl1pPr>
            <a:lvl2pPr marL="914400" lvl="1" indent="-381000" algn="l">
              <a:lnSpc>
                <a:spcPct val="90000"/>
              </a:lnSpc>
              <a:spcBef>
                <a:spcPts val="500"/>
              </a:spcBef>
              <a:spcAft>
                <a:spcPts val="0"/>
              </a:spcAft>
              <a:buClr>
                <a:srgbClr val="2F5496"/>
              </a:buClr>
              <a:buSzPts val="2400"/>
              <a:buChar char="•"/>
              <a:defRPr>
                <a:solidFill>
                  <a:srgbClr val="2F5496"/>
                </a:solidFill>
              </a:defRPr>
            </a:lvl2pPr>
            <a:lvl3pPr marL="1371600" lvl="2" indent="-355600" algn="l">
              <a:lnSpc>
                <a:spcPct val="90000"/>
              </a:lnSpc>
              <a:spcBef>
                <a:spcPts val="500"/>
              </a:spcBef>
              <a:spcAft>
                <a:spcPts val="0"/>
              </a:spcAft>
              <a:buClr>
                <a:srgbClr val="2F5496"/>
              </a:buClr>
              <a:buSzPts val="2000"/>
              <a:buChar char="•"/>
              <a:defRPr>
                <a:solidFill>
                  <a:srgbClr val="2F5496"/>
                </a:solidFill>
              </a:defRPr>
            </a:lvl3pPr>
            <a:lvl4pPr marL="1828800" lvl="3" indent="-342900" algn="l">
              <a:lnSpc>
                <a:spcPct val="90000"/>
              </a:lnSpc>
              <a:spcBef>
                <a:spcPts val="500"/>
              </a:spcBef>
              <a:spcAft>
                <a:spcPts val="0"/>
              </a:spcAft>
              <a:buClr>
                <a:srgbClr val="2F5496"/>
              </a:buClr>
              <a:buSzPts val="1800"/>
              <a:buChar char="•"/>
              <a:defRPr>
                <a:solidFill>
                  <a:srgbClr val="2F5496"/>
                </a:solidFill>
              </a:defRPr>
            </a:lvl4pPr>
            <a:lvl5pPr marL="2286000" lvl="4" indent="-342900" algn="l">
              <a:lnSpc>
                <a:spcPct val="90000"/>
              </a:lnSpc>
              <a:spcBef>
                <a:spcPts val="500"/>
              </a:spcBef>
              <a:spcAft>
                <a:spcPts val="0"/>
              </a:spcAft>
              <a:buClr>
                <a:srgbClr val="2F5496"/>
              </a:buClr>
              <a:buSzPts val="1800"/>
              <a:buChar char="•"/>
              <a:defRPr>
                <a:solidFill>
                  <a:srgbClr val="2F549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3"/>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000">
                <a:solidFill>
                  <a:srgbClr val="2F5496"/>
                </a:solidFill>
                <a:latin typeface="Calibri"/>
                <a:ea typeface="Calibri"/>
                <a:cs typeface="Calibri"/>
                <a:sym typeface="Calibri"/>
              </a:defRPr>
            </a:lvl1pPr>
            <a:lvl2pPr marL="0" marR="0" lvl="1" indent="0" algn="r">
              <a:spcBef>
                <a:spcPts val="0"/>
              </a:spcBef>
              <a:buNone/>
              <a:defRPr sz="1000">
                <a:solidFill>
                  <a:srgbClr val="2F5496"/>
                </a:solidFill>
                <a:latin typeface="Calibri"/>
                <a:ea typeface="Calibri"/>
                <a:cs typeface="Calibri"/>
                <a:sym typeface="Calibri"/>
              </a:defRPr>
            </a:lvl2pPr>
            <a:lvl3pPr marL="0" marR="0" lvl="2" indent="0" algn="r">
              <a:spcBef>
                <a:spcPts val="0"/>
              </a:spcBef>
              <a:buNone/>
              <a:defRPr sz="1000">
                <a:solidFill>
                  <a:srgbClr val="2F5496"/>
                </a:solidFill>
                <a:latin typeface="Calibri"/>
                <a:ea typeface="Calibri"/>
                <a:cs typeface="Calibri"/>
                <a:sym typeface="Calibri"/>
              </a:defRPr>
            </a:lvl3pPr>
            <a:lvl4pPr marL="0" marR="0" lvl="3" indent="0" algn="r">
              <a:spcBef>
                <a:spcPts val="0"/>
              </a:spcBef>
              <a:buNone/>
              <a:defRPr sz="1000">
                <a:solidFill>
                  <a:srgbClr val="2F5496"/>
                </a:solidFill>
                <a:latin typeface="Calibri"/>
                <a:ea typeface="Calibri"/>
                <a:cs typeface="Calibri"/>
                <a:sym typeface="Calibri"/>
              </a:defRPr>
            </a:lvl4pPr>
            <a:lvl5pPr marL="0" marR="0" lvl="4" indent="0" algn="r">
              <a:spcBef>
                <a:spcPts val="0"/>
              </a:spcBef>
              <a:buNone/>
              <a:defRPr sz="1000">
                <a:solidFill>
                  <a:srgbClr val="2F5496"/>
                </a:solidFill>
                <a:latin typeface="Calibri"/>
                <a:ea typeface="Calibri"/>
                <a:cs typeface="Calibri"/>
                <a:sym typeface="Calibri"/>
              </a:defRPr>
            </a:lvl5pPr>
            <a:lvl6pPr marL="0" marR="0" lvl="5" indent="0" algn="r">
              <a:spcBef>
                <a:spcPts val="0"/>
              </a:spcBef>
              <a:buNone/>
              <a:defRPr sz="1000">
                <a:solidFill>
                  <a:srgbClr val="2F5496"/>
                </a:solidFill>
                <a:latin typeface="Calibri"/>
                <a:ea typeface="Calibri"/>
                <a:cs typeface="Calibri"/>
                <a:sym typeface="Calibri"/>
              </a:defRPr>
            </a:lvl6pPr>
            <a:lvl7pPr marL="0" marR="0" lvl="6" indent="0" algn="r">
              <a:spcBef>
                <a:spcPts val="0"/>
              </a:spcBef>
              <a:buNone/>
              <a:defRPr sz="1000">
                <a:solidFill>
                  <a:srgbClr val="2F5496"/>
                </a:solidFill>
                <a:latin typeface="Calibri"/>
                <a:ea typeface="Calibri"/>
                <a:cs typeface="Calibri"/>
                <a:sym typeface="Calibri"/>
              </a:defRPr>
            </a:lvl7pPr>
            <a:lvl8pPr marL="0" marR="0" lvl="7" indent="0" algn="r">
              <a:spcBef>
                <a:spcPts val="0"/>
              </a:spcBef>
              <a:buNone/>
              <a:defRPr sz="1000">
                <a:solidFill>
                  <a:srgbClr val="2F5496"/>
                </a:solidFill>
                <a:latin typeface="Calibri"/>
                <a:ea typeface="Calibri"/>
                <a:cs typeface="Calibri"/>
                <a:sym typeface="Calibri"/>
              </a:defRPr>
            </a:lvl8pPr>
            <a:lvl9pPr marL="0" marR="0" lvl="8" indent="0" algn="r">
              <a:spcBef>
                <a:spcPts val="0"/>
              </a:spcBef>
              <a:buNone/>
              <a:defRPr sz="1000">
                <a:solidFill>
                  <a:srgbClr val="2F549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3"/>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400">
                <a:solidFill>
                  <a:srgbClr val="2F549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52"/>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000">
                <a:solidFill>
                  <a:srgbClr val="2F5496"/>
                </a:solidFill>
                <a:latin typeface="Calibri"/>
                <a:ea typeface="Calibri"/>
                <a:cs typeface="Calibri"/>
                <a:sym typeface="Calibri"/>
              </a:defRPr>
            </a:lvl1pPr>
            <a:lvl2pPr marL="0" marR="0" lvl="1" indent="0" algn="r">
              <a:spcBef>
                <a:spcPts val="0"/>
              </a:spcBef>
              <a:buNone/>
              <a:defRPr sz="1000">
                <a:solidFill>
                  <a:srgbClr val="2F5496"/>
                </a:solidFill>
                <a:latin typeface="Calibri"/>
                <a:ea typeface="Calibri"/>
                <a:cs typeface="Calibri"/>
                <a:sym typeface="Calibri"/>
              </a:defRPr>
            </a:lvl2pPr>
            <a:lvl3pPr marL="0" marR="0" lvl="2" indent="0" algn="r">
              <a:spcBef>
                <a:spcPts val="0"/>
              </a:spcBef>
              <a:buNone/>
              <a:defRPr sz="1000">
                <a:solidFill>
                  <a:srgbClr val="2F5496"/>
                </a:solidFill>
                <a:latin typeface="Calibri"/>
                <a:ea typeface="Calibri"/>
                <a:cs typeface="Calibri"/>
                <a:sym typeface="Calibri"/>
              </a:defRPr>
            </a:lvl3pPr>
            <a:lvl4pPr marL="0" marR="0" lvl="3" indent="0" algn="r">
              <a:spcBef>
                <a:spcPts val="0"/>
              </a:spcBef>
              <a:buNone/>
              <a:defRPr sz="1000">
                <a:solidFill>
                  <a:srgbClr val="2F5496"/>
                </a:solidFill>
                <a:latin typeface="Calibri"/>
                <a:ea typeface="Calibri"/>
                <a:cs typeface="Calibri"/>
                <a:sym typeface="Calibri"/>
              </a:defRPr>
            </a:lvl4pPr>
            <a:lvl5pPr marL="0" marR="0" lvl="4" indent="0" algn="r">
              <a:spcBef>
                <a:spcPts val="0"/>
              </a:spcBef>
              <a:buNone/>
              <a:defRPr sz="1000">
                <a:solidFill>
                  <a:srgbClr val="2F5496"/>
                </a:solidFill>
                <a:latin typeface="Calibri"/>
                <a:ea typeface="Calibri"/>
                <a:cs typeface="Calibri"/>
                <a:sym typeface="Calibri"/>
              </a:defRPr>
            </a:lvl5pPr>
            <a:lvl6pPr marL="0" marR="0" lvl="5" indent="0" algn="r">
              <a:spcBef>
                <a:spcPts val="0"/>
              </a:spcBef>
              <a:buNone/>
              <a:defRPr sz="1000">
                <a:solidFill>
                  <a:srgbClr val="2F5496"/>
                </a:solidFill>
                <a:latin typeface="Calibri"/>
                <a:ea typeface="Calibri"/>
                <a:cs typeface="Calibri"/>
                <a:sym typeface="Calibri"/>
              </a:defRPr>
            </a:lvl6pPr>
            <a:lvl7pPr marL="0" marR="0" lvl="6" indent="0" algn="r">
              <a:spcBef>
                <a:spcPts val="0"/>
              </a:spcBef>
              <a:buNone/>
              <a:defRPr sz="1000">
                <a:solidFill>
                  <a:srgbClr val="2F5496"/>
                </a:solidFill>
                <a:latin typeface="Calibri"/>
                <a:ea typeface="Calibri"/>
                <a:cs typeface="Calibri"/>
                <a:sym typeface="Calibri"/>
              </a:defRPr>
            </a:lvl7pPr>
            <a:lvl8pPr marL="0" marR="0" lvl="7" indent="0" algn="r">
              <a:spcBef>
                <a:spcPts val="0"/>
              </a:spcBef>
              <a:buNone/>
              <a:defRPr sz="1000">
                <a:solidFill>
                  <a:srgbClr val="2F5496"/>
                </a:solidFill>
                <a:latin typeface="Calibri"/>
                <a:ea typeface="Calibri"/>
                <a:cs typeface="Calibri"/>
                <a:sym typeface="Calibri"/>
              </a:defRPr>
            </a:lvl8pPr>
            <a:lvl9pPr marL="0" marR="0" lvl="8" indent="0" algn="r">
              <a:spcBef>
                <a:spcPts val="0"/>
              </a:spcBef>
              <a:buNone/>
              <a:defRPr sz="1000">
                <a:solidFill>
                  <a:srgbClr val="2F549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52"/>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400">
                <a:solidFill>
                  <a:srgbClr val="2F549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alibri"/>
              <a:buNone/>
              <a:defRPr sz="6000">
                <a:solidFill>
                  <a:srgbClr val="1F38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2F5496"/>
              </a:buClr>
              <a:buSzPts val="2400"/>
              <a:buNone/>
              <a:defRPr sz="2400">
                <a:solidFill>
                  <a:srgbClr val="2F549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45"/>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000">
                <a:solidFill>
                  <a:srgbClr val="2F5496"/>
                </a:solidFill>
                <a:latin typeface="Calibri"/>
                <a:ea typeface="Calibri"/>
                <a:cs typeface="Calibri"/>
                <a:sym typeface="Calibri"/>
              </a:defRPr>
            </a:lvl1pPr>
            <a:lvl2pPr marL="0" marR="0" lvl="1" indent="0" algn="r">
              <a:spcBef>
                <a:spcPts val="0"/>
              </a:spcBef>
              <a:buNone/>
              <a:defRPr sz="1000">
                <a:solidFill>
                  <a:srgbClr val="2F5496"/>
                </a:solidFill>
                <a:latin typeface="Calibri"/>
                <a:ea typeface="Calibri"/>
                <a:cs typeface="Calibri"/>
                <a:sym typeface="Calibri"/>
              </a:defRPr>
            </a:lvl2pPr>
            <a:lvl3pPr marL="0" marR="0" lvl="2" indent="0" algn="r">
              <a:spcBef>
                <a:spcPts val="0"/>
              </a:spcBef>
              <a:buNone/>
              <a:defRPr sz="1000">
                <a:solidFill>
                  <a:srgbClr val="2F5496"/>
                </a:solidFill>
                <a:latin typeface="Calibri"/>
                <a:ea typeface="Calibri"/>
                <a:cs typeface="Calibri"/>
                <a:sym typeface="Calibri"/>
              </a:defRPr>
            </a:lvl3pPr>
            <a:lvl4pPr marL="0" marR="0" lvl="3" indent="0" algn="r">
              <a:spcBef>
                <a:spcPts val="0"/>
              </a:spcBef>
              <a:buNone/>
              <a:defRPr sz="1000">
                <a:solidFill>
                  <a:srgbClr val="2F5496"/>
                </a:solidFill>
                <a:latin typeface="Calibri"/>
                <a:ea typeface="Calibri"/>
                <a:cs typeface="Calibri"/>
                <a:sym typeface="Calibri"/>
              </a:defRPr>
            </a:lvl4pPr>
            <a:lvl5pPr marL="0" marR="0" lvl="4" indent="0" algn="r">
              <a:spcBef>
                <a:spcPts val="0"/>
              </a:spcBef>
              <a:buNone/>
              <a:defRPr sz="1000">
                <a:solidFill>
                  <a:srgbClr val="2F5496"/>
                </a:solidFill>
                <a:latin typeface="Calibri"/>
                <a:ea typeface="Calibri"/>
                <a:cs typeface="Calibri"/>
                <a:sym typeface="Calibri"/>
              </a:defRPr>
            </a:lvl5pPr>
            <a:lvl6pPr marL="0" marR="0" lvl="5" indent="0" algn="r">
              <a:spcBef>
                <a:spcPts val="0"/>
              </a:spcBef>
              <a:buNone/>
              <a:defRPr sz="1000">
                <a:solidFill>
                  <a:srgbClr val="2F5496"/>
                </a:solidFill>
                <a:latin typeface="Calibri"/>
                <a:ea typeface="Calibri"/>
                <a:cs typeface="Calibri"/>
                <a:sym typeface="Calibri"/>
              </a:defRPr>
            </a:lvl6pPr>
            <a:lvl7pPr marL="0" marR="0" lvl="6" indent="0" algn="r">
              <a:spcBef>
                <a:spcPts val="0"/>
              </a:spcBef>
              <a:buNone/>
              <a:defRPr sz="1000">
                <a:solidFill>
                  <a:srgbClr val="2F5496"/>
                </a:solidFill>
                <a:latin typeface="Calibri"/>
                <a:ea typeface="Calibri"/>
                <a:cs typeface="Calibri"/>
                <a:sym typeface="Calibri"/>
              </a:defRPr>
            </a:lvl7pPr>
            <a:lvl8pPr marL="0" marR="0" lvl="7" indent="0" algn="r">
              <a:spcBef>
                <a:spcPts val="0"/>
              </a:spcBef>
              <a:buNone/>
              <a:defRPr sz="1000">
                <a:solidFill>
                  <a:srgbClr val="2F5496"/>
                </a:solidFill>
                <a:latin typeface="Calibri"/>
                <a:ea typeface="Calibri"/>
                <a:cs typeface="Calibri"/>
                <a:sym typeface="Calibri"/>
              </a:defRPr>
            </a:lvl8pPr>
            <a:lvl9pPr marL="0" marR="0" lvl="8" indent="0" algn="r">
              <a:spcBef>
                <a:spcPts val="0"/>
              </a:spcBef>
              <a:buNone/>
              <a:defRPr sz="1000">
                <a:solidFill>
                  <a:srgbClr val="2F549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5"/>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400">
                <a:solidFill>
                  <a:srgbClr val="2F549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5496"/>
              </a:buClr>
              <a:buSzPts val="2800"/>
              <a:buChar char="•"/>
              <a:defRPr>
                <a:solidFill>
                  <a:srgbClr val="2F549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F5496"/>
              </a:buClr>
              <a:buSzPts val="2800"/>
              <a:buChar char="•"/>
              <a:defRPr>
                <a:solidFill>
                  <a:srgbClr val="2F549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6"/>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000">
                <a:solidFill>
                  <a:srgbClr val="2F5496"/>
                </a:solidFill>
                <a:latin typeface="Calibri"/>
                <a:ea typeface="Calibri"/>
                <a:cs typeface="Calibri"/>
                <a:sym typeface="Calibri"/>
              </a:defRPr>
            </a:lvl1pPr>
            <a:lvl2pPr marL="0" marR="0" lvl="1" indent="0" algn="r">
              <a:spcBef>
                <a:spcPts val="0"/>
              </a:spcBef>
              <a:buNone/>
              <a:defRPr sz="1000">
                <a:solidFill>
                  <a:srgbClr val="2F5496"/>
                </a:solidFill>
                <a:latin typeface="Calibri"/>
                <a:ea typeface="Calibri"/>
                <a:cs typeface="Calibri"/>
                <a:sym typeface="Calibri"/>
              </a:defRPr>
            </a:lvl2pPr>
            <a:lvl3pPr marL="0" marR="0" lvl="2" indent="0" algn="r">
              <a:spcBef>
                <a:spcPts val="0"/>
              </a:spcBef>
              <a:buNone/>
              <a:defRPr sz="1000">
                <a:solidFill>
                  <a:srgbClr val="2F5496"/>
                </a:solidFill>
                <a:latin typeface="Calibri"/>
                <a:ea typeface="Calibri"/>
                <a:cs typeface="Calibri"/>
                <a:sym typeface="Calibri"/>
              </a:defRPr>
            </a:lvl3pPr>
            <a:lvl4pPr marL="0" marR="0" lvl="3" indent="0" algn="r">
              <a:spcBef>
                <a:spcPts val="0"/>
              </a:spcBef>
              <a:buNone/>
              <a:defRPr sz="1000">
                <a:solidFill>
                  <a:srgbClr val="2F5496"/>
                </a:solidFill>
                <a:latin typeface="Calibri"/>
                <a:ea typeface="Calibri"/>
                <a:cs typeface="Calibri"/>
                <a:sym typeface="Calibri"/>
              </a:defRPr>
            </a:lvl4pPr>
            <a:lvl5pPr marL="0" marR="0" lvl="4" indent="0" algn="r">
              <a:spcBef>
                <a:spcPts val="0"/>
              </a:spcBef>
              <a:buNone/>
              <a:defRPr sz="1000">
                <a:solidFill>
                  <a:srgbClr val="2F5496"/>
                </a:solidFill>
                <a:latin typeface="Calibri"/>
                <a:ea typeface="Calibri"/>
                <a:cs typeface="Calibri"/>
                <a:sym typeface="Calibri"/>
              </a:defRPr>
            </a:lvl5pPr>
            <a:lvl6pPr marL="0" marR="0" lvl="5" indent="0" algn="r">
              <a:spcBef>
                <a:spcPts val="0"/>
              </a:spcBef>
              <a:buNone/>
              <a:defRPr sz="1000">
                <a:solidFill>
                  <a:srgbClr val="2F5496"/>
                </a:solidFill>
                <a:latin typeface="Calibri"/>
                <a:ea typeface="Calibri"/>
                <a:cs typeface="Calibri"/>
                <a:sym typeface="Calibri"/>
              </a:defRPr>
            </a:lvl6pPr>
            <a:lvl7pPr marL="0" marR="0" lvl="6" indent="0" algn="r">
              <a:spcBef>
                <a:spcPts val="0"/>
              </a:spcBef>
              <a:buNone/>
              <a:defRPr sz="1000">
                <a:solidFill>
                  <a:srgbClr val="2F5496"/>
                </a:solidFill>
                <a:latin typeface="Calibri"/>
                <a:ea typeface="Calibri"/>
                <a:cs typeface="Calibri"/>
                <a:sym typeface="Calibri"/>
              </a:defRPr>
            </a:lvl7pPr>
            <a:lvl8pPr marL="0" marR="0" lvl="7" indent="0" algn="r">
              <a:spcBef>
                <a:spcPts val="0"/>
              </a:spcBef>
              <a:buNone/>
              <a:defRPr sz="1000">
                <a:solidFill>
                  <a:srgbClr val="2F5496"/>
                </a:solidFill>
                <a:latin typeface="Calibri"/>
                <a:ea typeface="Calibri"/>
                <a:cs typeface="Calibri"/>
                <a:sym typeface="Calibri"/>
              </a:defRPr>
            </a:lvl8pPr>
            <a:lvl9pPr marL="0" marR="0" lvl="8" indent="0" algn="r">
              <a:spcBef>
                <a:spcPts val="0"/>
              </a:spcBef>
              <a:buNone/>
              <a:defRPr sz="1000">
                <a:solidFill>
                  <a:srgbClr val="2F549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46"/>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400">
                <a:solidFill>
                  <a:srgbClr val="2F549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7"/>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000">
                <a:solidFill>
                  <a:srgbClr val="2F5496"/>
                </a:solidFill>
                <a:latin typeface="Calibri"/>
                <a:ea typeface="Calibri"/>
                <a:cs typeface="Calibri"/>
                <a:sym typeface="Calibri"/>
              </a:defRPr>
            </a:lvl1pPr>
            <a:lvl2pPr marL="0" marR="0" lvl="1" indent="0" algn="r">
              <a:spcBef>
                <a:spcPts val="0"/>
              </a:spcBef>
              <a:buNone/>
              <a:defRPr sz="1000">
                <a:solidFill>
                  <a:srgbClr val="2F5496"/>
                </a:solidFill>
                <a:latin typeface="Calibri"/>
                <a:ea typeface="Calibri"/>
                <a:cs typeface="Calibri"/>
                <a:sym typeface="Calibri"/>
              </a:defRPr>
            </a:lvl2pPr>
            <a:lvl3pPr marL="0" marR="0" lvl="2" indent="0" algn="r">
              <a:spcBef>
                <a:spcPts val="0"/>
              </a:spcBef>
              <a:buNone/>
              <a:defRPr sz="1000">
                <a:solidFill>
                  <a:srgbClr val="2F5496"/>
                </a:solidFill>
                <a:latin typeface="Calibri"/>
                <a:ea typeface="Calibri"/>
                <a:cs typeface="Calibri"/>
                <a:sym typeface="Calibri"/>
              </a:defRPr>
            </a:lvl3pPr>
            <a:lvl4pPr marL="0" marR="0" lvl="3" indent="0" algn="r">
              <a:spcBef>
                <a:spcPts val="0"/>
              </a:spcBef>
              <a:buNone/>
              <a:defRPr sz="1000">
                <a:solidFill>
                  <a:srgbClr val="2F5496"/>
                </a:solidFill>
                <a:latin typeface="Calibri"/>
                <a:ea typeface="Calibri"/>
                <a:cs typeface="Calibri"/>
                <a:sym typeface="Calibri"/>
              </a:defRPr>
            </a:lvl4pPr>
            <a:lvl5pPr marL="0" marR="0" lvl="4" indent="0" algn="r">
              <a:spcBef>
                <a:spcPts val="0"/>
              </a:spcBef>
              <a:buNone/>
              <a:defRPr sz="1000">
                <a:solidFill>
                  <a:srgbClr val="2F5496"/>
                </a:solidFill>
                <a:latin typeface="Calibri"/>
                <a:ea typeface="Calibri"/>
                <a:cs typeface="Calibri"/>
                <a:sym typeface="Calibri"/>
              </a:defRPr>
            </a:lvl5pPr>
            <a:lvl6pPr marL="0" marR="0" lvl="5" indent="0" algn="r">
              <a:spcBef>
                <a:spcPts val="0"/>
              </a:spcBef>
              <a:buNone/>
              <a:defRPr sz="1000">
                <a:solidFill>
                  <a:srgbClr val="2F5496"/>
                </a:solidFill>
                <a:latin typeface="Calibri"/>
                <a:ea typeface="Calibri"/>
                <a:cs typeface="Calibri"/>
                <a:sym typeface="Calibri"/>
              </a:defRPr>
            </a:lvl6pPr>
            <a:lvl7pPr marL="0" marR="0" lvl="6" indent="0" algn="r">
              <a:spcBef>
                <a:spcPts val="0"/>
              </a:spcBef>
              <a:buNone/>
              <a:defRPr sz="1000">
                <a:solidFill>
                  <a:srgbClr val="2F5496"/>
                </a:solidFill>
                <a:latin typeface="Calibri"/>
                <a:ea typeface="Calibri"/>
                <a:cs typeface="Calibri"/>
                <a:sym typeface="Calibri"/>
              </a:defRPr>
            </a:lvl7pPr>
            <a:lvl8pPr marL="0" marR="0" lvl="7" indent="0" algn="r">
              <a:spcBef>
                <a:spcPts val="0"/>
              </a:spcBef>
              <a:buNone/>
              <a:defRPr sz="1000">
                <a:solidFill>
                  <a:srgbClr val="2F5496"/>
                </a:solidFill>
                <a:latin typeface="Calibri"/>
                <a:ea typeface="Calibri"/>
                <a:cs typeface="Calibri"/>
                <a:sym typeface="Calibri"/>
              </a:defRPr>
            </a:lvl8pPr>
            <a:lvl9pPr marL="0" marR="0" lvl="8" indent="0" algn="r">
              <a:spcBef>
                <a:spcPts val="0"/>
              </a:spcBef>
              <a:buNone/>
              <a:defRPr sz="1000">
                <a:solidFill>
                  <a:srgbClr val="2F549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47"/>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400">
                <a:solidFill>
                  <a:srgbClr val="2F549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48"/>
          <p:cNvSpPr/>
          <p:nvPr/>
        </p:nvSpPr>
        <p:spPr>
          <a:xfrm>
            <a:off x="0" y="0"/>
            <a:ext cx="12192000" cy="257695"/>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48"/>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000">
                <a:solidFill>
                  <a:srgbClr val="2F5496"/>
                </a:solidFill>
                <a:latin typeface="Calibri"/>
                <a:ea typeface="Calibri"/>
                <a:cs typeface="Calibri"/>
                <a:sym typeface="Calibri"/>
              </a:defRPr>
            </a:lvl1pPr>
            <a:lvl2pPr marL="0" marR="0" lvl="1" indent="0" algn="r">
              <a:spcBef>
                <a:spcPts val="0"/>
              </a:spcBef>
              <a:buNone/>
              <a:defRPr sz="1000">
                <a:solidFill>
                  <a:srgbClr val="2F5496"/>
                </a:solidFill>
                <a:latin typeface="Calibri"/>
                <a:ea typeface="Calibri"/>
                <a:cs typeface="Calibri"/>
                <a:sym typeface="Calibri"/>
              </a:defRPr>
            </a:lvl2pPr>
            <a:lvl3pPr marL="0" marR="0" lvl="2" indent="0" algn="r">
              <a:spcBef>
                <a:spcPts val="0"/>
              </a:spcBef>
              <a:buNone/>
              <a:defRPr sz="1000">
                <a:solidFill>
                  <a:srgbClr val="2F5496"/>
                </a:solidFill>
                <a:latin typeface="Calibri"/>
                <a:ea typeface="Calibri"/>
                <a:cs typeface="Calibri"/>
                <a:sym typeface="Calibri"/>
              </a:defRPr>
            </a:lvl3pPr>
            <a:lvl4pPr marL="0" marR="0" lvl="3" indent="0" algn="r">
              <a:spcBef>
                <a:spcPts val="0"/>
              </a:spcBef>
              <a:buNone/>
              <a:defRPr sz="1000">
                <a:solidFill>
                  <a:srgbClr val="2F5496"/>
                </a:solidFill>
                <a:latin typeface="Calibri"/>
                <a:ea typeface="Calibri"/>
                <a:cs typeface="Calibri"/>
                <a:sym typeface="Calibri"/>
              </a:defRPr>
            </a:lvl4pPr>
            <a:lvl5pPr marL="0" marR="0" lvl="4" indent="0" algn="r">
              <a:spcBef>
                <a:spcPts val="0"/>
              </a:spcBef>
              <a:buNone/>
              <a:defRPr sz="1000">
                <a:solidFill>
                  <a:srgbClr val="2F5496"/>
                </a:solidFill>
                <a:latin typeface="Calibri"/>
                <a:ea typeface="Calibri"/>
                <a:cs typeface="Calibri"/>
                <a:sym typeface="Calibri"/>
              </a:defRPr>
            </a:lvl5pPr>
            <a:lvl6pPr marL="0" marR="0" lvl="5" indent="0" algn="r">
              <a:spcBef>
                <a:spcPts val="0"/>
              </a:spcBef>
              <a:buNone/>
              <a:defRPr sz="1000">
                <a:solidFill>
                  <a:srgbClr val="2F5496"/>
                </a:solidFill>
                <a:latin typeface="Calibri"/>
                <a:ea typeface="Calibri"/>
                <a:cs typeface="Calibri"/>
                <a:sym typeface="Calibri"/>
              </a:defRPr>
            </a:lvl6pPr>
            <a:lvl7pPr marL="0" marR="0" lvl="6" indent="0" algn="r">
              <a:spcBef>
                <a:spcPts val="0"/>
              </a:spcBef>
              <a:buNone/>
              <a:defRPr sz="1000">
                <a:solidFill>
                  <a:srgbClr val="2F5496"/>
                </a:solidFill>
                <a:latin typeface="Calibri"/>
                <a:ea typeface="Calibri"/>
                <a:cs typeface="Calibri"/>
                <a:sym typeface="Calibri"/>
              </a:defRPr>
            </a:lvl7pPr>
            <a:lvl8pPr marL="0" marR="0" lvl="7" indent="0" algn="r">
              <a:spcBef>
                <a:spcPts val="0"/>
              </a:spcBef>
              <a:buNone/>
              <a:defRPr sz="1000">
                <a:solidFill>
                  <a:srgbClr val="2F5496"/>
                </a:solidFill>
                <a:latin typeface="Calibri"/>
                <a:ea typeface="Calibri"/>
                <a:cs typeface="Calibri"/>
                <a:sym typeface="Calibri"/>
              </a:defRPr>
            </a:lvl8pPr>
            <a:lvl9pPr marL="0" marR="0" lvl="8" indent="0" algn="r">
              <a:spcBef>
                <a:spcPts val="0"/>
              </a:spcBef>
              <a:buNone/>
              <a:defRPr sz="1000">
                <a:solidFill>
                  <a:srgbClr val="2F549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48"/>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400">
                <a:solidFill>
                  <a:srgbClr val="2F549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49"/>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000">
                <a:solidFill>
                  <a:srgbClr val="2F5496"/>
                </a:solidFill>
                <a:latin typeface="Calibri"/>
                <a:ea typeface="Calibri"/>
                <a:cs typeface="Calibri"/>
                <a:sym typeface="Calibri"/>
              </a:defRPr>
            </a:lvl1pPr>
            <a:lvl2pPr marL="0" marR="0" lvl="1" indent="0" algn="r">
              <a:spcBef>
                <a:spcPts val="0"/>
              </a:spcBef>
              <a:buNone/>
              <a:defRPr sz="1000">
                <a:solidFill>
                  <a:srgbClr val="2F5496"/>
                </a:solidFill>
                <a:latin typeface="Calibri"/>
                <a:ea typeface="Calibri"/>
                <a:cs typeface="Calibri"/>
                <a:sym typeface="Calibri"/>
              </a:defRPr>
            </a:lvl2pPr>
            <a:lvl3pPr marL="0" marR="0" lvl="2" indent="0" algn="r">
              <a:spcBef>
                <a:spcPts val="0"/>
              </a:spcBef>
              <a:buNone/>
              <a:defRPr sz="1000">
                <a:solidFill>
                  <a:srgbClr val="2F5496"/>
                </a:solidFill>
                <a:latin typeface="Calibri"/>
                <a:ea typeface="Calibri"/>
                <a:cs typeface="Calibri"/>
                <a:sym typeface="Calibri"/>
              </a:defRPr>
            </a:lvl3pPr>
            <a:lvl4pPr marL="0" marR="0" lvl="3" indent="0" algn="r">
              <a:spcBef>
                <a:spcPts val="0"/>
              </a:spcBef>
              <a:buNone/>
              <a:defRPr sz="1000">
                <a:solidFill>
                  <a:srgbClr val="2F5496"/>
                </a:solidFill>
                <a:latin typeface="Calibri"/>
                <a:ea typeface="Calibri"/>
                <a:cs typeface="Calibri"/>
                <a:sym typeface="Calibri"/>
              </a:defRPr>
            </a:lvl4pPr>
            <a:lvl5pPr marL="0" marR="0" lvl="4" indent="0" algn="r">
              <a:spcBef>
                <a:spcPts val="0"/>
              </a:spcBef>
              <a:buNone/>
              <a:defRPr sz="1000">
                <a:solidFill>
                  <a:srgbClr val="2F5496"/>
                </a:solidFill>
                <a:latin typeface="Calibri"/>
                <a:ea typeface="Calibri"/>
                <a:cs typeface="Calibri"/>
                <a:sym typeface="Calibri"/>
              </a:defRPr>
            </a:lvl5pPr>
            <a:lvl6pPr marL="0" marR="0" lvl="5" indent="0" algn="r">
              <a:spcBef>
                <a:spcPts val="0"/>
              </a:spcBef>
              <a:buNone/>
              <a:defRPr sz="1000">
                <a:solidFill>
                  <a:srgbClr val="2F5496"/>
                </a:solidFill>
                <a:latin typeface="Calibri"/>
                <a:ea typeface="Calibri"/>
                <a:cs typeface="Calibri"/>
                <a:sym typeface="Calibri"/>
              </a:defRPr>
            </a:lvl6pPr>
            <a:lvl7pPr marL="0" marR="0" lvl="6" indent="0" algn="r">
              <a:spcBef>
                <a:spcPts val="0"/>
              </a:spcBef>
              <a:buNone/>
              <a:defRPr sz="1000">
                <a:solidFill>
                  <a:srgbClr val="2F5496"/>
                </a:solidFill>
                <a:latin typeface="Calibri"/>
                <a:ea typeface="Calibri"/>
                <a:cs typeface="Calibri"/>
                <a:sym typeface="Calibri"/>
              </a:defRPr>
            </a:lvl7pPr>
            <a:lvl8pPr marL="0" marR="0" lvl="7" indent="0" algn="r">
              <a:spcBef>
                <a:spcPts val="0"/>
              </a:spcBef>
              <a:buNone/>
              <a:defRPr sz="1000">
                <a:solidFill>
                  <a:srgbClr val="2F5496"/>
                </a:solidFill>
                <a:latin typeface="Calibri"/>
                <a:ea typeface="Calibri"/>
                <a:cs typeface="Calibri"/>
                <a:sym typeface="Calibri"/>
              </a:defRPr>
            </a:lvl8pPr>
            <a:lvl9pPr marL="0" marR="0" lvl="8" indent="0" algn="r">
              <a:spcBef>
                <a:spcPts val="0"/>
              </a:spcBef>
              <a:buNone/>
              <a:defRPr sz="1000">
                <a:solidFill>
                  <a:srgbClr val="2F549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49"/>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400">
                <a:solidFill>
                  <a:srgbClr val="2F549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0"/>
          <p:cNvSpPr>
            <a:spLocks noGrp="1"/>
          </p:cNvSpPr>
          <p:nvPr>
            <p:ph type="pic" idx="2"/>
          </p:nvPr>
        </p:nvSpPr>
        <p:spPr>
          <a:xfrm>
            <a:off x="5183188" y="987425"/>
            <a:ext cx="6172200" cy="4873625"/>
          </a:xfrm>
          <a:prstGeom prst="rect">
            <a:avLst/>
          </a:prstGeom>
          <a:noFill/>
          <a:ln>
            <a:noFill/>
          </a:ln>
        </p:spPr>
      </p:sp>
      <p:sp>
        <p:nvSpPr>
          <p:cNvPr id="56" name="Google Shape;56;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50"/>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000">
                <a:solidFill>
                  <a:srgbClr val="2F5496"/>
                </a:solidFill>
                <a:latin typeface="Calibri"/>
                <a:ea typeface="Calibri"/>
                <a:cs typeface="Calibri"/>
                <a:sym typeface="Calibri"/>
              </a:defRPr>
            </a:lvl1pPr>
            <a:lvl2pPr marL="0" marR="0" lvl="1" indent="0" algn="r">
              <a:spcBef>
                <a:spcPts val="0"/>
              </a:spcBef>
              <a:buNone/>
              <a:defRPr sz="1000">
                <a:solidFill>
                  <a:srgbClr val="2F5496"/>
                </a:solidFill>
                <a:latin typeface="Calibri"/>
                <a:ea typeface="Calibri"/>
                <a:cs typeface="Calibri"/>
                <a:sym typeface="Calibri"/>
              </a:defRPr>
            </a:lvl2pPr>
            <a:lvl3pPr marL="0" marR="0" lvl="2" indent="0" algn="r">
              <a:spcBef>
                <a:spcPts val="0"/>
              </a:spcBef>
              <a:buNone/>
              <a:defRPr sz="1000">
                <a:solidFill>
                  <a:srgbClr val="2F5496"/>
                </a:solidFill>
                <a:latin typeface="Calibri"/>
                <a:ea typeface="Calibri"/>
                <a:cs typeface="Calibri"/>
                <a:sym typeface="Calibri"/>
              </a:defRPr>
            </a:lvl3pPr>
            <a:lvl4pPr marL="0" marR="0" lvl="3" indent="0" algn="r">
              <a:spcBef>
                <a:spcPts val="0"/>
              </a:spcBef>
              <a:buNone/>
              <a:defRPr sz="1000">
                <a:solidFill>
                  <a:srgbClr val="2F5496"/>
                </a:solidFill>
                <a:latin typeface="Calibri"/>
                <a:ea typeface="Calibri"/>
                <a:cs typeface="Calibri"/>
                <a:sym typeface="Calibri"/>
              </a:defRPr>
            </a:lvl4pPr>
            <a:lvl5pPr marL="0" marR="0" lvl="4" indent="0" algn="r">
              <a:spcBef>
                <a:spcPts val="0"/>
              </a:spcBef>
              <a:buNone/>
              <a:defRPr sz="1000">
                <a:solidFill>
                  <a:srgbClr val="2F5496"/>
                </a:solidFill>
                <a:latin typeface="Calibri"/>
                <a:ea typeface="Calibri"/>
                <a:cs typeface="Calibri"/>
                <a:sym typeface="Calibri"/>
              </a:defRPr>
            </a:lvl5pPr>
            <a:lvl6pPr marL="0" marR="0" lvl="5" indent="0" algn="r">
              <a:spcBef>
                <a:spcPts val="0"/>
              </a:spcBef>
              <a:buNone/>
              <a:defRPr sz="1000">
                <a:solidFill>
                  <a:srgbClr val="2F5496"/>
                </a:solidFill>
                <a:latin typeface="Calibri"/>
                <a:ea typeface="Calibri"/>
                <a:cs typeface="Calibri"/>
                <a:sym typeface="Calibri"/>
              </a:defRPr>
            </a:lvl6pPr>
            <a:lvl7pPr marL="0" marR="0" lvl="6" indent="0" algn="r">
              <a:spcBef>
                <a:spcPts val="0"/>
              </a:spcBef>
              <a:buNone/>
              <a:defRPr sz="1000">
                <a:solidFill>
                  <a:srgbClr val="2F5496"/>
                </a:solidFill>
                <a:latin typeface="Calibri"/>
                <a:ea typeface="Calibri"/>
                <a:cs typeface="Calibri"/>
                <a:sym typeface="Calibri"/>
              </a:defRPr>
            </a:lvl7pPr>
            <a:lvl8pPr marL="0" marR="0" lvl="7" indent="0" algn="r">
              <a:spcBef>
                <a:spcPts val="0"/>
              </a:spcBef>
              <a:buNone/>
              <a:defRPr sz="1000">
                <a:solidFill>
                  <a:srgbClr val="2F5496"/>
                </a:solidFill>
                <a:latin typeface="Calibri"/>
                <a:ea typeface="Calibri"/>
                <a:cs typeface="Calibri"/>
                <a:sym typeface="Calibri"/>
              </a:defRPr>
            </a:lvl8pPr>
            <a:lvl9pPr marL="0" marR="0" lvl="8" indent="0" algn="r">
              <a:spcBef>
                <a:spcPts val="0"/>
              </a:spcBef>
              <a:buNone/>
              <a:defRPr sz="1000">
                <a:solidFill>
                  <a:srgbClr val="2F549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50"/>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400">
                <a:solidFill>
                  <a:srgbClr val="2F549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1"/>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000">
                <a:solidFill>
                  <a:srgbClr val="2F5496"/>
                </a:solidFill>
                <a:latin typeface="Calibri"/>
                <a:ea typeface="Calibri"/>
                <a:cs typeface="Calibri"/>
                <a:sym typeface="Calibri"/>
              </a:defRPr>
            </a:lvl1pPr>
            <a:lvl2pPr marL="0" marR="0" lvl="1" indent="0" algn="r">
              <a:spcBef>
                <a:spcPts val="0"/>
              </a:spcBef>
              <a:buNone/>
              <a:defRPr sz="1000">
                <a:solidFill>
                  <a:srgbClr val="2F5496"/>
                </a:solidFill>
                <a:latin typeface="Calibri"/>
                <a:ea typeface="Calibri"/>
                <a:cs typeface="Calibri"/>
                <a:sym typeface="Calibri"/>
              </a:defRPr>
            </a:lvl2pPr>
            <a:lvl3pPr marL="0" marR="0" lvl="2" indent="0" algn="r">
              <a:spcBef>
                <a:spcPts val="0"/>
              </a:spcBef>
              <a:buNone/>
              <a:defRPr sz="1000">
                <a:solidFill>
                  <a:srgbClr val="2F5496"/>
                </a:solidFill>
                <a:latin typeface="Calibri"/>
                <a:ea typeface="Calibri"/>
                <a:cs typeface="Calibri"/>
                <a:sym typeface="Calibri"/>
              </a:defRPr>
            </a:lvl3pPr>
            <a:lvl4pPr marL="0" marR="0" lvl="3" indent="0" algn="r">
              <a:spcBef>
                <a:spcPts val="0"/>
              </a:spcBef>
              <a:buNone/>
              <a:defRPr sz="1000">
                <a:solidFill>
                  <a:srgbClr val="2F5496"/>
                </a:solidFill>
                <a:latin typeface="Calibri"/>
                <a:ea typeface="Calibri"/>
                <a:cs typeface="Calibri"/>
                <a:sym typeface="Calibri"/>
              </a:defRPr>
            </a:lvl4pPr>
            <a:lvl5pPr marL="0" marR="0" lvl="4" indent="0" algn="r">
              <a:spcBef>
                <a:spcPts val="0"/>
              </a:spcBef>
              <a:buNone/>
              <a:defRPr sz="1000">
                <a:solidFill>
                  <a:srgbClr val="2F5496"/>
                </a:solidFill>
                <a:latin typeface="Calibri"/>
                <a:ea typeface="Calibri"/>
                <a:cs typeface="Calibri"/>
                <a:sym typeface="Calibri"/>
              </a:defRPr>
            </a:lvl5pPr>
            <a:lvl6pPr marL="0" marR="0" lvl="5" indent="0" algn="r">
              <a:spcBef>
                <a:spcPts val="0"/>
              </a:spcBef>
              <a:buNone/>
              <a:defRPr sz="1000">
                <a:solidFill>
                  <a:srgbClr val="2F5496"/>
                </a:solidFill>
                <a:latin typeface="Calibri"/>
                <a:ea typeface="Calibri"/>
                <a:cs typeface="Calibri"/>
                <a:sym typeface="Calibri"/>
              </a:defRPr>
            </a:lvl6pPr>
            <a:lvl7pPr marL="0" marR="0" lvl="6" indent="0" algn="r">
              <a:spcBef>
                <a:spcPts val="0"/>
              </a:spcBef>
              <a:buNone/>
              <a:defRPr sz="1000">
                <a:solidFill>
                  <a:srgbClr val="2F5496"/>
                </a:solidFill>
                <a:latin typeface="Calibri"/>
                <a:ea typeface="Calibri"/>
                <a:cs typeface="Calibri"/>
                <a:sym typeface="Calibri"/>
              </a:defRPr>
            </a:lvl7pPr>
            <a:lvl8pPr marL="0" marR="0" lvl="7" indent="0" algn="r">
              <a:spcBef>
                <a:spcPts val="0"/>
              </a:spcBef>
              <a:buNone/>
              <a:defRPr sz="1000">
                <a:solidFill>
                  <a:srgbClr val="2F5496"/>
                </a:solidFill>
                <a:latin typeface="Calibri"/>
                <a:ea typeface="Calibri"/>
                <a:cs typeface="Calibri"/>
                <a:sym typeface="Calibri"/>
              </a:defRPr>
            </a:lvl8pPr>
            <a:lvl9pPr marL="0" marR="0" lvl="8" indent="0" algn="r">
              <a:spcBef>
                <a:spcPts val="0"/>
              </a:spcBef>
              <a:buNone/>
              <a:defRPr sz="1000">
                <a:solidFill>
                  <a:srgbClr val="2F549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51"/>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400">
                <a:solidFill>
                  <a:srgbClr val="2F549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p:nvPr/>
        </p:nvSpPr>
        <p:spPr>
          <a:xfrm>
            <a:off x="0" y="0"/>
            <a:ext cx="12192000" cy="257695"/>
          </a:xfrm>
          <a:prstGeom prst="rect">
            <a:avLst/>
          </a:prstGeom>
          <a:solidFill>
            <a:srgbClr val="003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42"/>
          <p:cNvSpPr/>
          <p:nvPr/>
        </p:nvSpPr>
        <p:spPr>
          <a:xfrm>
            <a:off x="0" y="257695"/>
            <a:ext cx="12192000" cy="45719"/>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00000"/>
              </a:solidFill>
              <a:latin typeface="Calibri"/>
              <a:ea typeface="Calibri"/>
              <a:cs typeface="Calibri"/>
              <a:sym typeface="Calibri"/>
            </a:endParaRPr>
          </a:p>
        </p:txBody>
      </p:sp>
      <p:pic>
        <p:nvPicPr>
          <p:cNvPr id="14" name="Google Shape;14;p42" descr="A picture containing text&#10;&#10;Description automatically generated"/>
          <p:cNvPicPr preferRelativeResize="0"/>
          <p:nvPr/>
        </p:nvPicPr>
        <p:blipFill rotWithShape="1">
          <a:blip r:embed="rId12">
            <a:alphaModFix/>
          </a:blip>
          <a:srcRect/>
          <a:stretch/>
        </p:blipFill>
        <p:spPr>
          <a:xfrm>
            <a:off x="240958" y="6357977"/>
            <a:ext cx="1194484" cy="373276"/>
          </a:xfrm>
          <a:prstGeom prst="rect">
            <a:avLst/>
          </a:prstGeom>
          <a:noFill/>
          <a:ln>
            <a:noFill/>
          </a:ln>
        </p:spPr>
      </p:pic>
      <p:sp>
        <p:nvSpPr>
          <p:cNvPr id="15" name="Google Shape;15;p42"/>
          <p:cNvSpPr txBox="1"/>
          <p:nvPr/>
        </p:nvSpPr>
        <p:spPr>
          <a:xfrm>
            <a:off x="8509447" y="6485032"/>
            <a:ext cx="259398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rgbClr val="2F5496"/>
                </a:solidFill>
                <a:latin typeface="Calibri"/>
                <a:ea typeface="Calibri"/>
                <a:cs typeface="Calibri"/>
                <a:sym typeface="Calibri"/>
              </a:rPr>
              <a:t>U.S COAST GUARD AUXILIARY  - UNCLASSIFIED</a:t>
            </a:r>
            <a:endParaRPr/>
          </a:p>
        </p:txBody>
      </p:sp>
      <p:pic>
        <p:nvPicPr>
          <p:cNvPr id="16" name="Google Shape;16;p42" descr="Logo&#10;&#10;Description automatically generated"/>
          <p:cNvPicPr preferRelativeResize="0"/>
          <p:nvPr/>
        </p:nvPicPr>
        <p:blipFill rotWithShape="1">
          <a:blip r:embed="rId13">
            <a:alphaModFix/>
          </a:blip>
          <a:srcRect/>
          <a:stretch/>
        </p:blipFill>
        <p:spPr>
          <a:xfrm>
            <a:off x="1427130" y="6357976"/>
            <a:ext cx="651065" cy="373277"/>
          </a:xfrm>
          <a:prstGeom prst="rect">
            <a:avLst/>
          </a:prstGeom>
          <a:noFill/>
          <a:ln>
            <a:noFill/>
          </a:ln>
        </p:spPr>
      </p:pic>
      <p:pic>
        <p:nvPicPr>
          <p:cNvPr id="17" name="Google Shape;17;p42" descr="Logo&#10;&#10;Description automatically generated"/>
          <p:cNvPicPr preferRelativeResize="0"/>
          <p:nvPr/>
        </p:nvPicPr>
        <p:blipFill rotWithShape="1">
          <a:blip r:embed="rId14">
            <a:alphaModFix/>
          </a:blip>
          <a:srcRect/>
          <a:stretch/>
        </p:blipFill>
        <p:spPr>
          <a:xfrm>
            <a:off x="10832839" y="436803"/>
            <a:ext cx="1182206" cy="1182206"/>
          </a:xfrm>
          <a:prstGeom prst="rect">
            <a:avLst/>
          </a:prstGeom>
          <a:noFill/>
          <a:ln>
            <a:noFill/>
          </a:ln>
        </p:spPr>
      </p:pic>
      <p:sp>
        <p:nvSpPr>
          <p:cNvPr id="18" name="Google Shape;18;p42"/>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0" u="none">
                <a:solidFill>
                  <a:srgbClr val="2F5496"/>
                </a:solidFill>
                <a:latin typeface="Calibri"/>
                <a:ea typeface="Calibri"/>
                <a:cs typeface="Calibri"/>
                <a:sym typeface="Calibri"/>
              </a:defRPr>
            </a:lvl1pPr>
            <a:lvl2pPr marL="0" marR="0" lvl="1" indent="0" algn="r" rtl="0">
              <a:spcBef>
                <a:spcPts val="0"/>
              </a:spcBef>
              <a:buNone/>
              <a:defRPr sz="1000" b="0" u="none">
                <a:solidFill>
                  <a:srgbClr val="2F5496"/>
                </a:solidFill>
                <a:latin typeface="Calibri"/>
                <a:ea typeface="Calibri"/>
                <a:cs typeface="Calibri"/>
                <a:sym typeface="Calibri"/>
              </a:defRPr>
            </a:lvl2pPr>
            <a:lvl3pPr marL="0" marR="0" lvl="2" indent="0" algn="r" rtl="0">
              <a:spcBef>
                <a:spcPts val="0"/>
              </a:spcBef>
              <a:buNone/>
              <a:defRPr sz="1000" b="0" u="none">
                <a:solidFill>
                  <a:srgbClr val="2F5496"/>
                </a:solidFill>
                <a:latin typeface="Calibri"/>
                <a:ea typeface="Calibri"/>
                <a:cs typeface="Calibri"/>
                <a:sym typeface="Calibri"/>
              </a:defRPr>
            </a:lvl3pPr>
            <a:lvl4pPr marL="0" marR="0" lvl="3" indent="0" algn="r" rtl="0">
              <a:spcBef>
                <a:spcPts val="0"/>
              </a:spcBef>
              <a:buNone/>
              <a:defRPr sz="1000" b="0" u="none">
                <a:solidFill>
                  <a:srgbClr val="2F5496"/>
                </a:solidFill>
                <a:latin typeface="Calibri"/>
                <a:ea typeface="Calibri"/>
                <a:cs typeface="Calibri"/>
                <a:sym typeface="Calibri"/>
              </a:defRPr>
            </a:lvl4pPr>
            <a:lvl5pPr marL="0" marR="0" lvl="4" indent="0" algn="r" rtl="0">
              <a:spcBef>
                <a:spcPts val="0"/>
              </a:spcBef>
              <a:buNone/>
              <a:defRPr sz="1000" b="0" u="none">
                <a:solidFill>
                  <a:srgbClr val="2F5496"/>
                </a:solidFill>
                <a:latin typeface="Calibri"/>
                <a:ea typeface="Calibri"/>
                <a:cs typeface="Calibri"/>
                <a:sym typeface="Calibri"/>
              </a:defRPr>
            </a:lvl5pPr>
            <a:lvl6pPr marL="0" marR="0" lvl="5" indent="0" algn="r" rtl="0">
              <a:spcBef>
                <a:spcPts val="0"/>
              </a:spcBef>
              <a:buNone/>
              <a:defRPr sz="1000" b="0" u="none">
                <a:solidFill>
                  <a:srgbClr val="2F5496"/>
                </a:solidFill>
                <a:latin typeface="Calibri"/>
                <a:ea typeface="Calibri"/>
                <a:cs typeface="Calibri"/>
                <a:sym typeface="Calibri"/>
              </a:defRPr>
            </a:lvl6pPr>
            <a:lvl7pPr marL="0" marR="0" lvl="6" indent="0" algn="r" rtl="0">
              <a:spcBef>
                <a:spcPts val="0"/>
              </a:spcBef>
              <a:buNone/>
              <a:defRPr sz="1000" b="0" u="none">
                <a:solidFill>
                  <a:srgbClr val="2F5496"/>
                </a:solidFill>
                <a:latin typeface="Calibri"/>
                <a:ea typeface="Calibri"/>
                <a:cs typeface="Calibri"/>
                <a:sym typeface="Calibri"/>
              </a:defRPr>
            </a:lvl7pPr>
            <a:lvl8pPr marL="0" marR="0" lvl="7" indent="0" algn="r" rtl="0">
              <a:spcBef>
                <a:spcPts val="0"/>
              </a:spcBef>
              <a:buNone/>
              <a:defRPr sz="1000" b="0" u="none">
                <a:solidFill>
                  <a:srgbClr val="2F5496"/>
                </a:solidFill>
                <a:latin typeface="Calibri"/>
                <a:ea typeface="Calibri"/>
                <a:cs typeface="Calibri"/>
                <a:sym typeface="Calibri"/>
              </a:defRPr>
            </a:lvl8pPr>
            <a:lvl9pPr marL="0" marR="0" lvl="8" indent="0" algn="r" rtl="0">
              <a:spcBef>
                <a:spcPts val="0"/>
              </a:spcBef>
              <a:buNone/>
              <a:defRPr sz="1000" b="0" u="none">
                <a:solidFill>
                  <a:srgbClr val="2F549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42"/>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400">
                <a:solidFill>
                  <a:srgbClr val="2F5496"/>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mail@isp.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beaconregistration.noaa.gov/"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ow.uscgaux.info/content.php?unit=R-DEPT&amp;category=the-responder"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title"/>
          </p:nvPr>
        </p:nvSpPr>
        <p:spPr>
          <a:xfrm>
            <a:off x="520046" y="160336"/>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Welcome</a:t>
            </a:r>
            <a:endParaRPr dirty="0"/>
          </a:p>
        </p:txBody>
      </p:sp>
      <p:sp>
        <p:nvSpPr>
          <p:cNvPr id="74" name="Google Shape;74;p1"/>
          <p:cNvSpPr txBox="1">
            <a:spLocks noGrp="1"/>
          </p:cNvSpPr>
          <p:nvPr>
            <p:ph type="body" idx="1"/>
          </p:nvPr>
        </p:nvSpPr>
        <p:spPr>
          <a:xfrm>
            <a:off x="1981200" y="1524001"/>
            <a:ext cx="8382000" cy="4602163"/>
          </a:xfrm>
          <a:prstGeom prst="rect">
            <a:avLst/>
          </a:prstGeom>
          <a:noFill/>
          <a:ln>
            <a:noFill/>
          </a:ln>
        </p:spPr>
        <p:txBody>
          <a:bodyPr spcFirstLastPara="1" wrap="square" lIns="91425" tIns="45700" rIns="91425" bIns="45700" anchor="t" anchorCtr="0">
            <a:normAutofit fontScale="92500" lnSpcReduction="10000"/>
          </a:bodyPr>
          <a:lstStyle/>
          <a:p>
            <a:pPr marL="342891" lvl="0" indent="-342891" algn="l" rtl="0">
              <a:lnSpc>
                <a:spcPct val="90000"/>
              </a:lnSpc>
              <a:spcBef>
                <a:spcPts val="0"/>
              </a:spcBef>
              <a:spcAft>
                <a:spcPts val="0"/>
              </a:spcAft>
              <a:buClr>
                <a:srgbClr val="000000"/>
              </a:buClr>
              <a:buSzPct val="108108"/>
              <a:buFont typeface="Arial"/>
              <a:buChar char="•"/>
            </a:pPr>
            <a:r>
              <a:rPr lang="en-US">
                <a:solidFill>
                  <a:srgbClr val="000000"/>
                </a:solidFill>
                <a:latin typeface="Calibri"/>
                <a:ea typeface="Calibri"/>
                <a:cs typeface="Calibri"/>
                <a:sym typeface="Calibri"/>
              </a:rPr>
              <a:t>Welcome to the 2022 online Surface Workshop – we will start on time</a:t>
            </a:r>
            <a:endParaRPr/>
          </a:p>
          <a:p>
            <a:pPr marL="342891" lvl="0" indent="-165090" algn="l" rtl="0">
              <a:lnSpc>
                <a:spcPct val="90000"/>
              </a:lnSpc>
              <a:spcBef>
                <a:spcPts val="1000"/>
              </a:spcBef>
              <a:spcAft>
                <a:spcPts val="0"/>
              </a:spcAft>
              <a:buClr>
                <a:srgbClr val="000000"/>
              </a:buClr>
              <a:buSzPct val="108108"/>
              <a:buFont typeface="Arial"/>
              <a:buNone/>
            </a:pPr>
            <a:endParaRPr>
              <a:solidFill>
                <a:srgbClr val="000000"/>
              </a:solidFill>
              <a:latin typeface="Calibri"/>
              <a:ea typeface="Calibri"/>
              <a:cs typeface="Calibri"/>
              <a:sym typeface="Calibri"/>
            </a:endParaRPr>
          </a:p>
          <a:p>
            <a:pPr marL="342891" lvl="0" indent="-342891" algn="l" rtl="0">
              <a:lnSpc>
                <a:spcPct val="90000"/>
              </a:lnSpc>
              <a:spcBef>
                <a:spcPts val="700"/>
              </a:spcBef>
              <a:spcAft>
                <a:spcPts val="0"/>
              </a:spcAft>
              <a:buClr>
                <a:srgbClr val="000000"/>
              </a:buClr>
              <a:buSzPct val="108108"/>
              <a:buFont typeface="Arial"/>
              <a:buChar char="•"/>
            </a:pPr>
            <a:r>
              <a:rPr lang="en-US">
                <a:solidFill>
                  <a:srgbClr val="000000"/>
                </a:solidFill>
                <a:latin typeface="Calibri"/>
                <a:ea typeface="Calibri"/>
                <a:cs typeface="Calibri"/>
                <a:sym typeface="Calibri"/>
              </a:rPr>
              <a:t>Meanwhile, un-mute your microphone, turn your camera on and say hello to the rest of the group</a:t>
            </a:r>
            <a:endParaRPr/>
          </a:p>
          <a:p>
            <a:pPr marL="342891" lvl="0" indent="-165090" algn="l" rtl="0">
              <a:lnSpc>
                <a:spcPct val="90000"/>
              </a:lnSpc>
              <a:spcBef>
                <a:spcPts val="700"/>
              </a:spcBef>
              <a:spcAft>
                <a:spcPts val="0"/>
              </a:spcAft>
              <a:buClr>
                <a:srgbClr val="000000"/>
              </a:buClr>
              <a:buSzPct val="108108"/>
              <a:buFont typeface="Arial"/>
              <a:buNone/>
            </a:pPr>
            <a:endParaRPr>
              <a:solidFill>
                <a:srgbClr val="000000"/>
              </a:solidFill>
              <a:latin typeface="Calibri"/>
              <a:ea typeface="Calibri"/>
              <a:cs typeface="Calibri"/>
              <a:sym typeface="Calibri"/>
            </a:endParaRPr>
          </a:p>
          <a:p>
            <a:pPr marL="342891" lvl="0" indent="-342891" algn="l" rtl="0">
              <a:lnSpc>
                <a:spcPct val="90000"/>
              </a:lnSpc>
              <a:spcBef>
                <a:spcPts val="700"/>
              </a:spcBef>
              <a:spcAft>
                <a:spcPts val="0"/>
              </a:spcAft>
              <a:buClr>
                <a:srgbClr val="000000"/>
              </a:buClr>
              <a:buSzPct val="108108"/>
              <a:buFont typeface="Arial"/>
              <a:buChar char="•"/>
            </a:pPr>
            <a:r>
              <a:rPr lang="en-US">
                <a:solidFill>
                  <a:srgbClr val="000000"/>
                </a:solidFill>
                <a:latin typeface="Calibri"/>
                <a:ea typeface="Calibri"/>
                <a:cs typeface="Calibri"/>
                <a:sym typeface="Calibri"/>
              </a:rPr>
              <a:t>If you have any problems please call, text, or Email  the course facilitator, </a:t>
            </a:r>
            <a:r>
              <a:rPr lang="en-US">
                <a:solidFill>
                  <a:srgbClr val="00B0F0"/>
                </a:solidFill>
                <a:latin typeface="Calibri"/>
                <a:ea typeface="Calibri"/>
                <a:cs typeface="Calibri"/>
                <a:sym typeface="Calibri"/>
              </a:rPr>
              <a:t>(insert name)  </a:t>
            </a:r>
            <a:r>
              <a:rPr lang="en-US">
                <a:solidFill>
                  <a:srgbClr val="000000"/>
                </a:solidFill>
                <a:latin typeface="Calibri"/>
                <a:ea typeface="Calibri"/>
                <a:cs typeface="Calibri"/>
                <a:sym typeface="Calibri"/>
              </a:rPr>
              <a:t>at </a:t>
            </a:r>
            <a:r>
              <a:rPr lang="en-US">
                <a:solidFill>
                  <a:srgbClr val="00B0F0"/>
                </a:solidFill>
                <a:latin typeface="Calibri"/>
                <a:ea typeface="Calibri"/>
                <a:cs typeface="Calibri"/>
                <a:sym typeface="Calibri"/>
              </a:rPr>
              <a:t>555.555.1212</a:t>
            </a:r>
            <a:r>
              <a:rPr lang="en-US">
                <a:solidFill>
                  <a:srgbClr val="000000"/>
                </a:solidFill>
                <a:latin typeface="Calibri"/>
                <a:ea typeface="Calibri"/>
                <a:cs typeface="Calibri"/>
                <a:sym typeface="Calibri"/>
              </a:rPr>
              <a:t> or </a:t>
            </a:r>
            <a:r>
              <a:rPr lang="en-US" u="sng">
                <a:solidFill>
                  <a:srgbClr val="00B0F0"/>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email@isp.com</a:t>
            </a:r>
            <a:endParaRPr>
              <a:solidFill>
                <a:srgbClr val="00B0F0"/>
              </a:solidFill>
              <a:latin typeface="Calibri"/>
              <a:ea typeface="Calibri"/>
              <a:cs typeface="Calibri"/>
              <a:sym typeface="Calibri"/>
            </a:endParaRPr>
          </a:p>
          <a:p>
            <a:pPr marL="342891" lvl="0" indent="-165090" algn="l" rtl="0">
              <a:lnSpc>
                <a:spcPct val="90000"/>
              </a:lnSpc>
              <a:spcBef>
                <a:spcPts val="700"/>
              </a:spcBef>
              <a:spcAft>
                <a:spcPts val="0"/>
              </a:spcAft>
              <a:buClr>
                <a:srgbClr val="000000"/>
              </a:buClr>
              <a:buSzPct val="108108"/>
              <a:buFont typeface="Arial"/>
              <a:buNone/>
            </a:pPr>
            <a:endParaRPr>
              <a:solidFill>
                <a:srgbClr val="00B0F0"/>
              </a:solidFill>
              <a:latin typeface="Calibri"/>
              <a:ea typeface="Calibri"/>
              <a:cs typeface="Calibri"/>
              <a:sym typeface="Calibri"/>
            </a:endParaRPr>
          </a:p>
          <a:p>
            <a:pPr marL="342891" lvl="0" indent="-342891" algn="l" rtl="0">
              <a:lnSpc>
                <a:spcPct val="90000"/>
              </a:lnSpc>
              <a:spcBef>
                <a:spcPts val="700"/>
              </a:spcBef>
              <a:spcAft>
                <a:spcPts val="0"/>
              </a:spcAft>
              <a:buClr>
                <a:srgbClr val="000000"/>
              </a:buClr>
              <a:buSzPct val="108108"/>
              <a:buFont typeface="Arial"/>
              <a:buChar char="•"/>
            </a:pPr>
            <a:r>
              <a:rPr lang="en-US">
                <a:solidFill>
                  <a:srgbClr val="000000"/>
                </a:solidFill>
                <a:latin typeface="Calibri"/>
                <a:ea typeface="Calibri"/>
                <a:cs typeface="Calibri"/>
                <a:sym typeface="Calibri"/>
              </a:rPr>
              <a:t>If you lose connectivity during the session, we suggest you restart your computer before re-entering the session</a:t>
            </a:r>
            <a:endParaRPr>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Training for Safety and Proficiency</a:t>
            </a:r>
            <a:endParaRPr dirty="0"/>
          </a:p>
        </p:txBody>
      </p:sp>
      <p:sp>
        <p:nvSpPr>
          <p:cNvPr id="142" name="Google Shape;142;p10"/>
          <p:cNvSpPr txBox="1">
            <a:spLocks noGrp="1"/>
          </p:cNvSpPr>
          <p:nvPr>
            <p:ph type="body" idx="1"/>
          </p:nvPr>
        </p:nvSpPr>
        <p:spPr>
          <a:xfrm>
            <a:off x="919779" y="1600200"/>
            <a:ext cx="10183648" cy="4381500"/>
          </a:xfrm>
          <a:prstGeom prst="rect">
            <a:avLst/>
          </a:prstGeom>
          <a:noFill/>
          <a:ln>
            <a:noFill/>
          </a:ln>
        </p:spPr>
        <p:txBody>
          <a:bodyPr spcFirstLastPara="1" wrap="square" lIns="91425" tIns="45700" rIns="91425" bIns="45700" anchor="t" anchorCtr="0">
            <a:normAutofit fontScale="92500" lnSpcReduction="10000"/>
          </a:bodyPr>
          <a:lstStyle/>
          <a:p>
            <a:pPr marL="1344252" lvl="0" indent="0" algn="ctr" rtl="0">
              <a:lnSpc>
                <a:spcPct val="90000"/>
              </a:lnSpc>
              <a:spcBef>
                <a:spcPts val="0"/>
              </a:spcBef>
              <a:spcAft>
                <a:spcPts val="0"/>
              </a:spcAft>
              <a:buClr>
                <a:srgbClr val="000000"/>
              </a:buClr>
              <a:buSzPct val="100000"/>
              <a:buNone/>
            </a:pPr>
            <a:r>
              <a:rPr lang="en-US" sz="3800" b="1" dirty="0"/>
              <a:t>Keys to Achieving Safety and Proficiency</a:t>
            </a:r>
            <a:endParaRPr dirty="0"/>
          </a:p>
          <a:p>
            <a:pPr marL="1344252" lvl="0" indent="0" algn="ctr" rtl="0">
              <a:lnSpc>
                <a:spcPct val="90000"/>
              </a:lnSpc>
              <a:spcBef>
                <a:spcPts val="1000"/>
              </a:spcBef>
              <a:spcAft>
                <a:spcPts val="0"/>
              </a:spcAft>
              <a:buClr>
                <a:srgbClr val="000000"/>
              </a:buClr>
              <a:buSzPct val="100000"/>
              <a:buNone/>
            </a:pPr>
            <a:endParaRPr sz="3800" dirty="0"/>
          </a:p>
          <a:p>
            <a:pPr marL="469888" lvl="0" indent="-457188" algn="l" rtl="0">
              <a:lnSpc>
                <a:spcPct val="90000"/>
              </a:lnSpc>
              <a:spcBef>
                <a:spcPts val="771"/>
              </a:spcBef>
              <a:spcAft>
                <a:spcPts val="0"/>
              </a:spcAft>
              <a:buClr>
                <a:srgbClr val="000000"/>
              </a:buClr>
              <a:buSzPct val="114081"/>
              <a:buFont typeface="Arial"/>
              <a:buChar char="•"/>
            </a:pPr>
            <a:r>
              <a:rPr lang="en-US" sz="3300" dirty="0"/>
              <a:t>Training/Crew Qualifications</a:t>
            </a:r>
            <a:endParaRPr dirty="0"/>
          </a:p>
          <a:p>
            <a:pPr marL="910759" lvl="1" indent="-457189" algn="l" rtl="0">
              <a:lnSpc>
                <a:spcPct val="90000"/>
              </a:lnSpc>
              <a:spcBef>
                <a:spcPts val="771"/>
              </a:spcBef>
              <a:spcAft>
                <a:spcPts val="0"/>
              </a:spcAft>
              <a:buClr>
                <a:srgbClr val="000000"/>
              </a:buClr>
              <a:buSzPct val="117647"/>
              <a:buFont typeface="Arial"/>
              <a:buChar char="•"/>
            </a:pPr>
            <a:r>
              <a:rPr lang="en-US" sz="3200" dirty="0"/>
              <a:t>Striving for excellence must be a part of our culture</a:t>
            </a:r>
            <a:endParaRPr dirty="0"/>
          </a:p>
          <a:p>
            <a:pPr marL="910759" lvl="1" indent="-457189" algn="l" rtl="0">
              <a:lnSpc>
                <a:spcPct val="90000"/>
              </a:lnSpc>
              <a:spcBef>
                <a:spcPts val="771"/>
              </a:spcBef>
              <a:spcAft>
                <a:spcPts val="0"/>
              </a:spcAft>
              <a:buClr>
                <a:srgbClr val="000000"/>
              </a:buClr>
              <a:buSzPct val="121442"/>
              <a:buFont typeface="Arial"/>
              <a:buChar char="•"/>
            </a:pPr>
            <a:r>
              <a:rPr lang="en-US" sz="3100" dirty="0"/>
              <a:t>Train for proficiency - because your entire crew wants to be better</a:t>
            </a:r>
            <a:endParaRPr dirty="0"/>
          </a:p>
          <a:p>
            <a:pPr marL="910759" lvl="1" indent="-457189" algn="l" rtl="0">
              <a:lnSpc>
                <a:spcPct val="90000"/>
              </a:lnSpc>
              <a:spcBef>
                <a:spcPts val="771"/>
              </a:spcBef>
              <a:spcAft>
                <a:spcPts val="0"/>
              </a:spcAft>
              <a:buClr>
                <a:srgbClr val="000000"/>
              </a:buClr>
              <a:buSzPct val="121442"/>
              <a:buFont typeface="Arial"/>
              <a:buChar char="•"/>
            </a:pPr>
            <a:r>
              <a:rPr lang="en-US" sz="3100" dirty="0"/>
              <a:t>Train for safety</a:t>
            </a:r>
            <a:endParaRPr dirty="0"/>
          </a:p>
          <a:p>
            <a:pPr marL="910759" lvl="1" indent="-457189" algn="l" rtl="0">
              <a:lnSpc>
                <a:spcPct val="90000"/>
              </a:lnSpc>
              <a:spcBef>
                <a:spcPts val="771"/>
              </a:spcBef>
              <a:spcAft>
                <a:spcPts val="0"/>
              </a:spcAft>
              <a:buClr>
                <a:srgbClr val="000000"/>
              </a:buClr>
              <a:buSzPct val="121442"/>
              <a:buFont typeface="Arial"/>
              <a:buChar char="•"/>
            </a:pPr>
            <a:r>
              <a:rPr lang="en-US" sz="3100" dirty="0"/>
              <a:t>Not just to “qualify” or “re-qualify”</a:t>
            </a:r>
            <a:r>
              <a:rPr lang="en-US" dirty="0"/>
              <a:t> </a:t>
            </a:r>
            <a:endParaRPr sz="3300" dirty="0"/>
          </a:p>
          <a:p>
            <a:pPr marL="927088" lvl="1" indent="-457200" algn="l" rtl="0">
              <a:lnSpc>
                <a:spcPct val="90000"/>
              </a:lnSpc>
              <a:spcBef>
                <a:spcPts val="765"/>
              </a:spcBef>
              <a:spcAft>
                <a:spcPts val="0"/>
              </a:spcAft>
              <a:buClr>
                <a:srgbClr val="000000"/>
              </a:buClr>
              <a:buSzPct val="121442"/>
              <a:buChar char="•"/>
            </a:pPr>
            <a:r>
              <a:rPr lang="en-US" sz="3100" dirty="0"/>
              <a:t>Always strive to exceed the minimum</a:t>
            </a:r>
            <a:endParaRPr dirty="0"/>
          </a:p>
        </p:txBody>
      </p:sp>
      <p:sp>
        <p:nvSpPr>
          <p:cNvPr id="143" name="Google Shape;143;p10"/>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44" name="Google Shape;144;p10"/>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469888" lvl="0" indent="-457188" algn="l" rtl="0">
              <a:lnSpc>
                <a:spcPct val="90000"/>
              </a:lnSpc>
              <a:spcBef>
                <a:spcPts val="0"/>
              </a:spcBef>
              <a:spcAft>
                <a:spcPts val="0"/>
              </a:spcAft>
              <a:buClr>
                <a:srgbClr val="000000"/>
              </a:buClr>
              <a:buSzPct val="104832"/>
              <a:buFont typeface="Arial"/>
              <a:buChar char="•"/>
            </a:pPr>
            <a:r>
              <a:rPr lang="en-US" sz="3000" dirty="0"/>
              <a:t>All patrols should include a training component based on the needs of the crew</a:t>
            </a:r>
            <a:endParaRPr sz="3000" dirty="0"/>
          </a:p>
          <a:p>
            <a:pPr marL="927088" lvl="1" indent="-457200" algn="l" rtl="0">
              <a:lnSpc>
                <a:spcPct val="90000"/>
              </a:lnSpc>
              <a:spcBef>
                <a:spcPts val="765"/>
              </a:spcBef>
              <a:spcAft>
                <a:spcPts val="0"/>
              </a:spcAft>
              <a:buClr>
                <a:srgbClr val="000000"/>
              </a:buClr>
              <a:buSzPct val="111595"/>
              <a:buChar char="•"/>
            </a:pPr>
            <a:r>
              <a:rPr lang="en-US" sz="2600" dirty="0"/>
              <a:t>Utilize the Active-Duty “Drill Sheets” posted on the response website: </a:t>
            </a:r>
            <a:endParaRPr sz="2600" dirty="0"/>
          </a:p>
          <a:p>
            <a:pPr marL="469888" lvl="1" indent="0" algn="l" rtl="0">
              <a:lnSpc>
                <a:spcPct val="90000"/>
              </a:lnSpc>
              <a:spcBef>
                <a:spcPts val="765"/>
              </a:spcBef>
              <a:spcAft>
                <a:spcPts val="0"/>
              </a:spcAft>
              <a:buClr>
                <a:srgbClr val="000000"/>
              </a:buClr>
              <a:buSzPct val="172972"/>
              <a:buNone/>
            </a:pPr>
            <a:r>
              <a:rPr lang="en-US" sz="2000" dirty="0"/>
              <a:t>http://wow.uscgaux.info/content.php?unit=R-DEPT&amp;category=training-guides</a:t>
            </a:r>
            <a:r>
              <a:rPr lang="en-US" sz="3100" dirty="0"/>
              <a:t> </a:t>
            </a:r>
            <a:endParaRPr dirty="0"/>
          </a:p>
          <a:p>
            <a:pPr marL="469888" lvl="1" indent="0" algn="l" rtl="0">
              <a:lnSpc>
                <a:spcPct val="90000"/>
              </a:lnSpc>
              <a:spcBef>
                <a:spcPts val="765"/>
              </a:spcBef>
              <a:spcAft>
                <a:spcPts val="0"/>
              </a:spcAft>
              <a:buClr>
                <a:srgbClr val="000000"/>
              </a:buClr>
              <a:buSzPct val="144144"/>
              <a:buNone/>
            </a:pPr>
            <a:r>
              <a:rPr lang="en-US" sz="2400" dirty="0">
                <a:solidFill>
                  <a:srgbClr val="003399"/>
                </a:solidFill>
              </a:rPr>
              <a:t>Towing</a:t>
            </a:r>
            <a:br>
              <a:rPr lang="en-US" sz="2400" dirty="0">
                <a:solidFill>
                  <a:srgbClr val="003399"/>
                </a:solidFill>
              </a:rPr>
            </a:br>
            <a:r>
              <a:rPr lang="en-US" sz="2400" dirty="0">
                <a:solidFill>
                  <a:srgbClr val="003399"/>
                </a:solidFill>
              </a:rPr>
              <a:t>Search Patterns (Precision)</a:t>
            </a:r>
            <a:br>
              <a:rPr lang="en-US" sz="2400" dirty="0">
                <a:solidFill>
                  <a:srgbClr val="003399"/>
                </a:solidFill>
              </a:rPr>
            </a:br>
            <a:r>
              <a:rPr lang="en-US" sz="2400" dirty="0">
                <a:solidFill>
                  <a:srgbClr val="003399"/>
                </a:solidFill>
              </a:rPr>
              <a:t>Search Patterns (Drifting)</a:t>
            </a:r>
            <a:br>
              <a:rPr lang="en-US" sz="2400" dirty="0">
                <a:solidFill>
                  <a:srgbClr val="003399"/>
                </a:solidFill>
              </a:rPr>
            </a:br>
            <a:r>
              <a:rPr lang="en-US" sz="2400" dirty="0">
                <a:solidFill>
                  <a:srgbClr val="003399"/>
                </a:solidFill>
              </a:rPr>
              <a:t>Restricted Visibility Navigation</a:t>
            </a:r>
            <a:br>
              <a:rPr lang="en-US" sz="2400" dirty="0">
                <a:solidFill>
                  <a:srgbClr val="003399"/>
                </a:solidFill>
              </a:rPr>
            </a:br>
            <a:r>
              <a:rPr lang="en-US" sz="2400" dirty="0">
                <a:solidFill>
                  <a:srgbClr val="003399"/>
                </a:solidFill>
              </a:rPr>
              <a:t>Manual Plotting</a:t>
            </a:r>
            <a:br>
              <a:rPr lang="en-US" sz="2400" dirty="0">
                <a:solidFill>
                  <a:srgbClr val="003399"/>
                </a:solidFill>
              </a:rPr>
            </a:br>
            <a:r>
              <a:rPr lang="en-US" sz="2400" dirty="0">
                <a:solidFill>
                  <a:srgbClr val="003399"/>
                </a:solidFill>
              </a:rPr>
              <a:t>Man Overboard (MOB) Recovery</a:t>
            </a:r>
            <a:br>
              <a:rPr lang="en-US" sz="2400" dirty="0">
                <a:solidFill>
                  <a:srgbClr val="003399"/>
                </a:solidFill>
              </a:rPr>
            </a:br>
            <a:r>
              <a:rPr lang="en-US" sz="2400" dirty="0">
                <a:solidFill>
                  <a:srgbClr val="003399"/>
                </a:solidFill>
              </a:rPr>
              <a:t>Automated Plotting</a:t>
            </a:r>
            <a:br>
              <a:rPr lang="en-US" sz="2400" dirty="0">
                <a:solidFill>
                  <a:srgbClr val="003399"/>
                </a:solidFill>
              </a:rPr>
            </a:br>
            <a:endParaRPr sz="3100" dirty="0">
              <a:solidFill>
                <a:srgbClr val="003399"/>
              </a:solidFill>
            </a:endParaRPr>
          </a:p>
          <a:p>
            <a:pPr marL="228600" lvl="0" indent="-64135" algn="l" rtl="0">
              <a:lnSpc>
                <a:spcPct val="90000"/>
              </a:lnSpc>
              <a:spcBef>
                <a:spcPts val="1000"/>
              </a:spcBef>
              <a:spcAft>
                <a:spcPts val="0"/>
              </a:spcAft>
              <a:buClr>
                <a:srgbClr val="2F5496"/>
              </a:buClr>
              <a:buSzPct val="100000"/>
              <a:buNone/>
            </a:pPr>
            <a:endParaRPr dirty="0"/>
          </a:p>
        </p:txBody>
      </p:sp>
      <p:sp>
        <p:nvSpPr>
          <p:cNvPr id="150" name="Google Shape;150;p11"/>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151" name="Google Shape;151;p11"/>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52" name="Google Shape;15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Training for Safety and Proficiency – cont.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800"/>
              <a:buChar char="•"/>
            </a:pPr>
            <a:r>
              <a:rPr lang="en-US" dirty="0"/>
              <a:t>Even though there are only 2 members on board, they must still perform the full workload</a:t>
            </a:r>
            <a:endParaRPr dirty="0"/>
          </a:p>
          <a:p>
            <a:pPr marL="228600" lvl="0" indent="-50800" algn="l" rtl="0">
              <a:lnSpc>
                <a:spcPct val="90000"/>
              </a:lnSpc>
              <a:spcBef>
                <a:spcPts val="1000"/>
              </a:spcBef>
              <a:spcAft>
                <a:spcPts val="0"/>
              </a:spcAft>
              <a:buClr>
                <a:srgbClr val="000000"/>
              </a:buClr>
              <a:buSzPts val="2800"/>
              <a:buNone/>
            </a:pPr>
            <a:endParaRPr dirty="0"/>
          </a:p>
          <a:p>
            <a:pPr marL="349049" lvl="0" indent="-320032" algn="l" rtl="0">
              <a:lnSpc>
                <a:spcPct val="90000"/>
              </a:lnSpc>
              <a:spcBef>
                <a:spcPts val="675"/>
              </a:spcBef>
              <a:spcAft>
                <a:spcPts val="0"/>
              </a:spcAft>
              <a:buClr>
                <a:srgbClr val="000000"/>
              </a:buClr>
              <a:buSzPts val="3200"/>
              <a:buFont typeface="Arial"/>
              <a:buChar char="•"/>
            </a:pPr>
            <a:r>
              <a:rPr lang="en-US" dirty="0"/>
              <a:t>Coxswains should evaluate risk based on the additional workload of covering all required task with limited crew members. Including emergency situations.</a:t>
            </a:r>
            <a:endParaRPr dirty="0"/>
          </a:p>
          <a:p>
            <a:pPr marL="29017" lvl="0" indent="0" algn="l" rtl="0">
              <a:lnSpc>
                <a:spcPct val="90000"/>
              </a:lnSpc>
              <a:spcBef>
                <a:spcPts val="675"/>
              </a:spcBef>
              <a:spcAft>
                <a:spcPts val="0"/>
              </a:spcAft>
              <a:buClr>
                <a:srgbClr val="000000"/>
              </a:buClr>
              <a:buSzPts val="3200"/>
              <a:buNone/>
            </a:pPr>
            <a:endParaRPr dirty="0"/>
          </a:p>
          <a:p>
            <a:pPr marL="349049" lvl="0" indent="-116831" algn="l" rtl="0">
              <a:lnSpc>
                <a:spcPct val="90000"/>
              </a:lnSpc>
              <a:spcBef>
                <a:spcPts val="675"/>
              </a:spcBef>
              <a:spcAft>
                <a:spcPts val="0"/>
              </a:spcAft>
              <a:buClr>
                <a:srgbClr val="000000"/>
              </a:buClr>
              <a:buSzPts val="3200"/>
              <a:buFont typeface="Arial"/>
              <a:buNone/>
            </a:pPr>
            <a:endParaRPr dirty="0"/>
          </a:p>
          <a:p>
            <a:pPr marL="349049" lvl="0" indent="-116831" algn="l" rtl="0">
              <a:lnSpc>
                <a:spcPct val="90000"/>
              </a:lnSpc>
              <a:spcBef>
                <a:spcPts val="671"/>
              </a:spcBef>
              <a:spcAft>
                <a:spcPts val="0"/>
              </a:spcAft>
              <a:buClr>
                <a:srgbClr val="000000"/>
              </a:buClr>
              <a:buSzPts val="3200"/>
              <a:buFont typeface="Arial"/>
              <a:buNone/>
            </a:pPr>
            <a:endParaRPr sz="2600" dirty="0">
              <a:solidFill>
                <a:srgbClr val="000000"/>
              </a:solidFill>
            </a:endParaRPr>
          </a:p>
        </p:txBody>
      </p:sp>
      <p:sp>
        <p:nvSpPr>
          <p:cNvPr id="158" name="Google Shape;15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Coxswain Plus 1 Crew</a:t>
            </a:r>
            <a:endParaRPr dirty="0"/>
          </a:p>
        </p:txBody>
      </p:sp>
      <p:sp>
        <p:nvSpPr>
          <p:cNvPr id="159" name="Google Shape;159;p12"/>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60" name="Google Shape;160;p12"/>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body" idx="1"/>
          </p:nvPr>
        </p:nvSpPr>
        <p:spPr>
          <a:xfrm>
            <a:off x="838200" y="1615418"/>
            <a:ext cx="10515600" cy="4351338"/>
          </a:xfrm>
          <a:prstGeom prst="rect">
            <a:avLst/>
          </a:prstGeom>
          <a:noFill/>
          <a:ln>
            <a:noFill/>
          </a:ln>
        </p:spPr>
        <p:txBody>
          <a:bodyPr spcFirstLastPara="1" wrap="square" lIns="91425" tIns="45700" rIns="91425" bIns="45700" anchor="t" anchorCtr="0">
            <a:noAutofit/>
          </a:bodyPr>
          <a:lstStyle/>
          <a:p>
            <a:pPr marL="349049" lvl="0" indent="-320032" algn="l" rtl="0">
              <a:lnSpc>
                <a:spcPct val="90000"/>
              </a:lnSpc>
              <a:spcBef>
                <a:spcPts val="0"/>
              </a:spcBef>
              <a:spcAft>
                <a:spcPts val="0"/>
              </a:spcAft>
              <a:buClr>
                <a:srgbClr val="000000"/>
              </a:buClr>
              <a:buSzPts val="3200"/>
              <a:buFont typeface="Arial"/>
              <a:buChar char="•"/>
            </a:pPr>
            <a:r>
              <a:rPr lang="en-US" sz="3200" dirty="0"/>
              <a:t>On a two person OPFAC team (one crew member with a Coxswain)</a:t>
            </a:r>
            <a:endParaRPr dirty="0"/>
          </a:p>
          <a:p>
            <a:pPr marL="789920" lvl="1" indent="-320032" algn="l" rtl="0">
              <a:lnSpc>
                <a:spcPct val="90000"/>
              </a:lnSpc>
              <a:spcBef>
                <a:spcPts val="675"/>
              </a:spcBef>
              <a:spcAft>
                <a:spcPts val="0"/>
              </a:spcAft>
              <a:buClr>
                <a:srgbClr val="000000"/>
              </a:buClr>
              <a:buSzPts val="3200"/>
              <a:buFont typeface="Arial"/>
              <a:buChar char="•"/>
            </a:pPr>
            <a:r>
              <a:rPr lang="en-US" sz="3200" dirty="0"/>
              <a:t>Which person will act as lookout, helmsman, radio watch?</a:t>
            </a:r>
            <a:endParaRPr dirty="0"/>
          </a:p>
          <a:p>
            <a:pPr marL="789920" lvl="1" indent="-320032" algn="l" rtl="0">
              <a:lnSpc>
                <a:spcPct val="90000"/>
              </a:lnSpc>
              <a:spcBef>
                <a:spcPts val="675"/>
              </a:spcBef>
              <a:spcAft>
                <a:spcPts val="0"/>
              </a:spcAft>
              <a:buClr>
                <a:srgbClr val="000000"/>
              </a:buClr>
              <a:buSzPts val="3200"/>
              <a:buFont typeface="Arial"/>
              <a:buChar char="•"/>
            </a:pPr>
            <a:r>
              <a:rPr lang="en-US" sz="3200" dirty="0"/>
              <a:t>Who is monitoring the navigation picture?</a:t>
            </a:r>
            <a:endParaRPr dirty="0"/>
          </a:p>
          <a:p>
            <a:pPr marL="789920" lvl="1" indent="-320032" algn="l" rtl="0">
              <a:lnSpc>
                <a:spcPct val="90000"/>
              </a:lnSpc>
              <a:spcBef>
                <a:spcPts val="675"/>
              </a:spcBef>
              <a:spcAft>
                <a:spcPts val="0"/>
              </a:spcAft>
              <a:buClr>
                <a:srgbClr val="000000"/>
              </a:buClr>
              <a:buSzPts val="3200"/>
              <a:buFont typeface="Arial"/>
              <a:buChar char="•"/>
            </a:pPr>
            <a:r>
              <a:rPr lang="en-US" sz="3200" dirty="0"/>
              <a:t>Is the single crew member experienced enough to multitask?</a:t>
            </a:r>
            <a:endParaRPr dirty="0"/>
          </a:p>
          <a:p>
            <a:pPr marL="789920" lvl="1" indent="-320032" algn="l" rtl="0">
              <a:lnSpc>
                <a:spcPct val="90000"/>
              </a:lnSpc>
              <a:spcBef>
                <a:spcPts val="675"/>
              </a:spcBef>
              <a:spcAft>
                <a:spcPts val="0"/>
              </a:spcAft>
              <a:buClr>
                <a:srgbClr val="000000"/>
              </a:buClr>
              <a:buSzPts val="3200"/>
              <a:buFont typeface="Arial"/>
              <a:buChar char="•"/>
            </a:pPr>
            <a:r>
              <a:rPr lang="en-US" sz="3200" dirty="0"/>
              <a:t>Is the Coxswain?</a:t>
            </a:r>
            <a:endParaRPr dirty="0"/>
          </a:p>
          <a:p>
            <a:pPr marL="789920" lvl="1" indent="-320032" algn="l" rtl="0">
              <a:lnSpc>
                <a:spcPct val="90000"/>
              </a:lnSpc>
              <a:spcBef>
                <a:spcPts val="675"/>
              </a:spcBef>
              <a:spcAft>
                <a:spcPts val="0"/>
              </a:spcAft>
              <a:buClr>
                <a:srgbClr val="000000"/>
              </a:buClr>
              <a:buSzPts val="3200"/>
              <a:buFont typeface="Arial"/>
              <a:buChar char="•"/>
            </a:pPr>
            <a:r>
              <a:rPr lang="en-US" sz="3200" dirty="0"/>
              <a:t>Are you fully organized for the underway mission?</a:t>
            </a:r>
            <a:endParaRPr dirty="0"/>
          </a:p>
          <a:p>
            <a:pPr marL="349049" lvl="0" indent="-116831" algn="l" rtl="0">
              <a:lnSpc>
                <a:spcPct val="90000"/>
              </a:lnSpc>
              <a:spcBef>
                <a:spcPts val="675"/>
              </a:spcBef>
              <a:spcAft>
                <a:spcPts val="0"/>
              </a:spcAft>
              <a:buClr>
                <a:srgbClr val="000000"/>
              </a:buClr>
              <a:buSzPts val="3200"/>
              <a:buFont typeface="Arial"/>
              <a:buNone/>
            </a:pPr>
            <a:endParaRPr sz="3200" dirty="0"/>
          </a:p>
          <a:p>
            <a:pPr marL="349049" lvl="0" indent="-116831" algn="l" rtl="0">
              <a:lnSpc>
                <a:spcPct val="90000"/>
              </a:lnSpc>
              <a:spcBef>
                <a:spcPts val="675"/>
              </a:spcBef>
              <a:spcAft>
                <a:spcPts val="0"/>
              </a:spcAft>
              <a:buClr>
                <a:srgbClr val="000000"/>
              </a:buClr>
              <a:buSzPts val="3200"/>
              <a:buFont typeface="Arial"/>
              <a:buNone/>
            </a:pPr>
            <a:endParaRPr sz="3200" dirty="0"/>
          </a:p>
          <a:p>
            <a:pPr marL="349049" lvl="0" indent="-116831" algn="l" rtl="0">
              <a:lnSpc>
                <a:spcPct val="90000"/>
              </a:lnSpc>
              <a:spcBef>
                <a:spcPts val="671"/>
              </a:spcBef>
              <a:spcAft>
                <a:spcPts val="0"/>
              </a:spcAft>
              <a:buClr>
                <a:srgbClr val="000000"/>
              </a:buClr>
              <a:buSzPts val="3200"/>
              <a:buFont typeface="Arial"/>
              <a:buNone/>
            </a:pPr>
            <a:endParaRPr sz="3200" dirty="0">
              <a:solidFill>
                <a:srgbClr val="000000"/>
              </a:solidFill>
            </a:endParaRPr>
          </a:p>
        </p:txBody>
      </p:sp>
      <p:sp>
        <p:nvSpPr>
          <p:cNvPr id="166" name="Google Shape;16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Coxswain Plus 1 Crew - Discussion</a:t>
            </a:r>
            <a:endParaRPr dirty="0"/>
          </a:p>
        </p:txBody>
      </p:sp>
      <p:sp>
        <p:nvSpPr>
          <p:cNvPr id="167" name="Google Shape;167;p13"/>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68" name="Google Shape;168;p13"/>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“I’M SAFE“</a:t>
            </a:r>
            <a:endParaRPr dirty="0"/>
          </a:p>
        </p:txBody>
      </p:sp>
      <p:sp>
        <p:nvSpPr>
          <p:cNvPr id="174" name="Google Shape;174;p14"/>
          <p:cNvSpPr txBox="1">
            <a:spLocks noGrp="1"/>
          </p:cNvSpPr>
          <p:nvPr>
            <p:ph type="body" idx="1"/>
          </p:nvPr>
        </p:nvSpPr>
        <p:spPr>
          <a:xfrm>
            <a:off x="1634357" y="1709732"/>
            <a:ext cx="8923283" cy="466940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Clr>
                <a:srgbClr val="000000"/>
              </a:buClr>
              <a:buSzPct val="100000"/>
              <a:buNone/>
            </a:pPr>
            <a:r>
              <a:rPr lang="en-US" sz="2200" b="1" u="sng" dirty="0">
                <a:solidFill>
                  <a:srgbClr val="00B050"/>
                </a:solidFill>
              </a:rPr>
              <a:t>I</a:t>
            </a:r>
            <a:r>
              <a:rPr lang="en-US" sz="2200" b="1" u="sng" dirty="0"/>
              <a:t>	</a:t>
            </a:r>
            <a:r>
              <a:rPr lang="en-US" sz="2200" u="sng" dirty="0"/>
              <a:t>Illness</a:t>
            </a:r>
            <a:r>
              <a:rPr lang="en-US" sz="2200" dirty="0"/>
              <a:t> - Do I have an illness or symptoms of illness?</a:t>
            </a:r>
            <a:endParaRPr sz="2200" dirty="0"/>
          </a:p>
          <a:p>
            <a:pPr marL="0" marR="214624" lvl="0" indent="0" algn="l" rtl="0">
              <a:lnSpc>
                <a:spcPct val="90000"/>
              </a:lnSpc>
              <a:spcBef>
                <a:spcPts val="580"/>
              </a:spcBef>
              <a:spcAft>
                <a:spcPts val="0"/>
              </a:spcAft>
              <a:buClr>
                <a:srgbClr val="000000"/>
              </a:buClr>
              <a:buSzPct val="100000"/>
              <a:buNone/>
            </a:pPr>
            <a:r>
              <a:rPr lang="en-US" sz="2200" b="1" u="sng" dirty="0">
                <a:solidFill>
                  <a:srgbClr val="00B050"/>
                </a:solidFill>
              </a:rPr>
              <a:t>M</a:t>
            </a:r>
            <a:r>
              <a:rPr lang="en-US" sz="2200" u="sng" dirty="0">
                <a:solidFill>
                  <a:srgbClr val="000000"/>
                </a:solidFill>
              </a:rPr>
              <a:t> 	</a:t>
            </a:r>
            <a:r>
              <a:rPr lang="en-US" sz="2200" u="sng" dirty="0"/>
              <a:t>Medication</a:t>
            </a:r>
            <a:r>
              <a:rPr lang="en-US" sz="2200" dirty="0"/>
              <a:t> - Am I taking prescription or </a:t>
            </a:r>
            <a:endParaRPr sz="2200" dirty="0"/>
          </a:p>
          <a:p>
            <a:pPr marL="0" marR="214624" lvl="0" indent="0" algn="l" rtl="0">
              <a:lnSpc>
                <a:spcPct val="90000"/>
              </a:lnSpc>
              <a:spcBef>
                <a:spcPts val="580"/>
              </a:spcBef>
              <a:spcAft>
                <a:spcPts val="0"/>
              </a:spcAft>
              <a:buClr>
                <a:srgbClr val="000000"/>
              </a:buClr>
              <a:buSzPct val="100000"/>
              <a:buNone/>
            </a:pPr>
            <a:r>
              <a:rPr lang="en-US" sz="2200" dirty="0"/>
              <a:t>			over-the-counter drugs?</a:t>
            </a:r>
            <a:endParaRPr sz="2200" dirty="0"/>
          </a:p>
          <a:p>
            <a:pPr marL="0" marR="5080" lvl="0" indent="0" algn="l" rtl="0">
              <a:lnSpc>
                <a:spcPct val="90000"/>
              </a:lnSpc>
              <a:spcBef>
                <a:spcPts val="575"/>
              </a:spcBef>
              <a:spcAft>
                <a:spcPts val="0"/>
              </a:spcAft>
              <a:buClr>
                <a:srgbClr val="000000"/>
              </a:buClr>
              <a:buSzPct val="100000"/>
              <a:buNone/>
            </a:pPr>
            <a:r>
              <a:rPr lang="en-US" sz="2200" b="1" u="sng" dirty="0">
                <a:solidFill>
                  <a:srgbClr val="00B050"/>
                </a:solidFill>
              </a:rPr>
              <a:t>S</a:t>
            </a:r>
            <a:r>
              <a:rPr lang="en-US" sz="2200" u="sng" dirty="0">
                <a:solidFill>
                  <a:srgbClr val="000000"/>
                </a:solidFill>
              </a:rPr>
              <a:t>  	</a:t>
            </a:r>
            <a:r>
              <a:rPr lang="en-US" sz="2200" u="sng" dirty="0"/>
              <a:t>Stress</a:t>
            </a:r>
            <a:r>
              <a:rPr lang="en-US" sz="2200" dirty="0"/>
              <a:t> - Am I under psychological pressure from the job? </a:t>
            </a:r>
            <a:endParaRPr sz="2200" dirty="0"/>
          </a:p>
          <a:p>
            <a:pPr marL="0" marR="5080" lvl="0" indent="0" algn="l" rtl="0">
              <a:lnSpc>
                <a:spcPct val="90000"/>
              </a:lnSpc>
              <a:spcBef>
                <a:spcPts val="575"/>
              </a:spcBef>
              <a:spcAft>
                <a:spcPts val="0"/>
              </a:spcAft>
              <a:buClr>
                <a:srgbClr val="000000"/>
              </a:buClr>
              <a:buSzPct val="100000"/>
              <a:buNone/>
            </a:pPr>
            <a:r>
              <a:rPr lang="en-US" sz="2200" dirty="0"/>
              <a:t>	Worried about financial matters, health problems, or family </a:t>
            </a:r>
            <a:endParaRPr sz="2200" dirty="0"/>
          </a:p>
          <a:p>
            <a:pPr marL="0" marR="5080" lvl="0" indent="0" algn="l" rtl="0">
              <a:lnSpc>
                <a:spcPct val="90000"/>
              </a:lnSpc>
              <a:spcBef>
                <a:spcPts val="575"/>
              </a:spcBef>
              <a:spcAft>
                <a:spcPts val="0"/>
              </a:spcAft>
              <a:buClr>
                <a:srgbClr val="000000"/>
              </a:buClr>
              <a:buSzPct val="100000"/>
              <a:buNone/>
            </a:pPr>
            <a:r>
              <a:rPr lang="en-US" sz="2200" dirty="0"/>
              <a:t>	discord?</a:t>
            </a:r>
            <a:endParaRPr sz="2200" dirty="0"/>
          </a:p>
          <a:p>
            <a:pPr marL="0" marR="653398" lvl="0" indent="0" algn="l" rtl="0">
              <a:lnSpc>
                <a:spcPct val="90000"/>
              </a:lnSpc>
              <a:spcBef>
                <a:spcPts val="575"/>
              </a:spcBef>
              <a:spcAft>
                <a:spcPts val="0"/>
              </a:spcAft>
              <a:buClr>
                <a:srgbClr val="000000"/>
              </a:buClr>
              <a:buSzPct val="100000"/>
              <a:buNone/>
            </a:pPr>
            <a:r>
              <a:rPr lang="en-US" sz="2200" b="1" u="sng" dirty="0">
                <a:solidFill>
                  <a:srgbClr val="00B050"/>
                </a:solidFill>
              </a:rPr>
              <a:t>A</a:t>
            </a:r>
            <a:r>
              <a:rPr lang="en-US" sz="2200" u="sng" dirty="0">
                <a:solidFill>
                  <a:srgbClr val="000000"/>
                </a:solidFill>
              </a:rPr>
              <a:t>  	</a:t>
            </a:r>
            <a:r>
              <a:rPr lang="en-US" sz="2200" u="sng" dirty="0"/>
              <a:t>Alcohol</a:t>
            </a:r>
            <a:r>
              <a:rPr lang="en-US" sz="2200" dirty="0"/>
              <a:t> - Have I been drinking within eight hours?  	</a:t>
            </a:r>
            <a:endParaRPr sz="2200" dirty="0"/>
          </a:p>
          <a:p>
            <a:pPr marL="0" marR="653398" lvl="0" indent="0" algn="l" rtl="0">
              <a:lnSpc>
                <a:spcPct val="90000"/>
              </a:lnSpc>
              <a:spcBef>
                <a:spcPts val="575"/>
              </a:spcBef>
              <a:spcAft>
                <a:spcPts val="0"/>
              </a:spcAft>
              <a:buClr>
                <a:srgbClr val="000000"/>
              </a:buClr>
              <a:buSzPct val="100000"/>
              <a:buNone/>
            </a:pPr>
            <a:r>
              <a:rPr lang="en-US" sz="2200" dirty="0"/>
              <a:t>	Within 24 hours? </a:t>
            </a:r>
            <a:endParaRPr sz="2200" dirty="0"/>
          </a:p>
          <a:p>
            <a:pPr marL="0" marR="653398" lvl="0" indent="0" algn="l" rtl="0">
              <a:lnSpc>
                <a:spcPct val="90000"/>
              </a:lnSpc>
              <a:spcBef>
                <a:spcPts val="575"/>
              </a:spcBef>
              <a:spcAft>
                <a:spcPts val="0"/>
              </a:spcAft>
              <a:buClr>
                <a:srgbClr val="000000"/>
              </a:buClr>
              <a:buSzPct val="107692"/>
              <a:buNone/>
            </a:pPr>
            <a:r>
              <a:rPr lang="en-US" sz="2200" dirty="0"/>
              <a:t>	</a:t>
            </a:r>
            <a:r>
              <a:rPr lang="en-US" sz="2200" b="1" dirty="0"/>
              <a:t>Note:</a:t>
            </a:r>
            <a:r>
              <a:rPr lang="en-US" sz="2200" dirty="0"/>
              <a:t> Marijuana is not legal for use under federal law</a:t>
            </a:r>
            <a:endParaRPr sz="2200" dirty="0"/>
          </a:p>
          <a:p>
            <a:pPr marL="0" lvl="0" indent="0" algn="l" rtl="0">
              <a:lnSpc>
                <a:spcPct val="90000"/>
              </a:lnSpc>
              <a:spcBef>
                <a:spcPts val="580"/>
              </a:spcBef>
              <a:spcAft>
                <a:spcPts val="0"/>
              </a:spcAft>
              <a:buClr>
                <a:srgbClr val="000000"/>
              </a:buClr>
              <a:buSzPct val="100000"/>
              <a:buNone/>
            </a:pPr>
            <a:r>
              <a:rPr lang="en-US" sz="2200" b="1" u="sng" dirty="0">
                <a:solidFill>
                  <a:srgbClr val="00B050"/>
                </a:solidFill>
              </a:rPr>
              <a:t>F</a:t>
            </a:r>
            <a:r>
              <a:rPr lang="en-US" sz="2200" u="sng" dirty="0">
                <a:solidFill>
                  <a:srgbClr val="000000"/>
                </a:solidFill>
              </a:rPr>
              <a:t>  	</a:t>
            </a:r>
            <a:r>
              <a:rPr lang="en-US" sz="2200" u="sng" dirty="0"/>
              <a:t>Fatigue</a:t>
            </a:r>
            <a:r>
              <a:rPr lang="en-US" sz="2200" dirty="0"/>
              <a:t> - Am I tired and not adequately rested?</a:t>
            </a:r>
            <a:endParaRPr sz="2200" dirty="0"/>
          </a:p>
          <a:p>
            <a:pPr marL="0" lvl="0" indent="0" algn="l" rtl="0">
              <a:lnSpc>
                <a:spcPct val="90000"/>
              </a:lnSpc>
              <a:spcBef>
                <a:spcPts val="575"/>
              </a:spcBef>
              <a:spcAft>
                <a:spcPts val="0"/>
              </a:spcAft>
              <a:buClr>
                <a:srgbClr val="000000"/>
              </a:buClr>
              <a:buSzPct val="100000"/>
              <a:buNone/>
            </a:pPr>
            <a:r>
              <a:rPr lang="en-US" sz="2200" b="1" u="sng" dirty="0">
                <a:solidFill>
                  <a:srgbClr val="00B050"/>
                </a:solidFill>
              </a:rPr>
              <a:t>E</a:t>
            </a:r>
            <a:r>
              <a:rPr lang="en-US" sz="2200" u="sng" dirty="0">
                <a:solidFill>
                  <a:srgbClr val="000000"/>
                </a:solidFill>
              </a:rPr>
              <a:t>  	</a:t>
            </a:r>
            <a:r>
              <a:rPr lang="en-US" sz="2200" u="sng" dirty="0"/>
              <a:t>Eating</a:t>
            </a:r>
            <a:r>
              <a:rPr lang="en-US" sz="2200" dirty="0"/>
              <a:t> - Am I adequately nourished and hydrated?</a:t>
            </a:r>
            <a:endParaRPr sz="2200" dirty="0"/>
          </a:p>
        </p:txBody>
      </p:sp>
      <p:sp>
        <p:nvSpPr>
          <p:cNvPr id="175" name="Google Shape;175;p14"/>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76" name="Google Shape;176;p14"/>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2" name="TextBox 1">
            <a:extLst>
              <a:ext uri="{FF2B5EF4-FFF2-40B4-BE49-F238E27FC236}">
                <a16:creationId xmlns="" xmlns:a16="http://schemas.microsoft.com/office/drawing/2014/main" id="{4705DC50-9263-4558-A7CB-ACFA3BB37B90}"/>
              </a:ext>
            </a:extLst>
          </p:cNvPr>
          <p:cNvSpPr txBox="1"/>
          <p:nvPr/>
        </p:nvSpPr>
        <p:spPr>
          <a:xfrm>
            <a:off x="3489434" y="1161963"/>
            <a:ext cx="5213131" cy="461665"/>
          </a:xfrm>
          <a:prstGeom prst="rect">
            <a:avLst/>
          </a:prstGeom>
          <a:noFill/>
        </p:spPr>
        <p:txBody>
          <a:bodyPr wrap="square" rtlCol="0">
            <a:spAutoFit/>
          </a:bodyPr>
          <a:lstStyle/>
          <a:p>
            <a:pPr algn="ctr"/>
            <a:r>
              <a:rPr lang="en-US" sz="2400" b="1" u="sng" dirty="0">
                <a:solidFill>
                  <a:srgbClr val="00B050"/>
                </a:solidFill>
              </a:rPr>
              <a:t>Are you fit for your mission?</a:t>
            </a:r>
            <a:endParaRPr lang="en-US" sz="2400"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a:t>Safety - Proficiency - Professionalism</a:t>
            </a:r>
            <a:endParaRPr sz="4000" dirty="0"/>
          </a:p>
        </p:txBody>
      </p:sp>
      <p:sp>
        <p:nvSpPr>
          <p:cNvPr id="182" name="Google Shape;182;p15"/>
          <p:cNvSpPr txBox="1">
            <a:spLocks noGrp="1"/>
          </p:cNvSpPr>
          <p:nvPr>
            <p:ph type="body" idx="1"/>
          </p:nvPr>
        </p:nvSpPr>
        <p:spPr>
          <a:xfrm>
            <a:off x="1981200" y="1600200"/>
            <a:ext cx="8229600" cy="4229100"/>
          </a:xfrm>
          <a:prstGeom prst="rect">
            <a:avLst/>
          </a:prstGeom>
          <a:noFill/>
          <a:ln>
            <a:noFill/>
          </a:ln>
        </p:spPr>
        <p:txBody>
          <a:bodyPr spcFirstLastPara="1" wrap="square" lIns="91425" tIns="45700" rIns="91425" bIns="45700" anchor="t" anchorCtr="0">
            <a:normAutofit fontScale="92500" lnSpcReduction="20000"/>
          </a:bodyPr>
          <a:lstStyle/>
          <a:p>
            <a:pPr marL="469888" lvl="0" indent="-457189" algn="l" rtl="0">
              <a:lnSpc>
                <a:spcPct val="90000"/>
              </a:lnSpc>
              <a:spcBef>
                <a:spcPts val="0"/>
              </a:spcBef>
              <a:spcAft>
                <a:spcPts val="0"/>
              </a:spcAft>
              <a:buClr>
                <a:srgbClr val="000000"/>
              </a:buClr>
              <a:buSzPct val="86486"/>
              <a:buFont typeface="Arial"/>
              <a:buChar char="•"/>
            </a:pPr>
            <a:r>
              <a:rPr lang="en-US" sz="3000" b="1"/>
              <a:t>Discussion – 1 ~ Safety</a:t>
            </a:r>
            <a:endParaRPr/>
          </a:p>
          <a:p>
            <a:pPr marL="12699" lvl="0" indent="0" algn="l" rtl="0">
              <a:lnSpc>
                <a:spcPct val="90000"/>
              </a:lnSpc>
              <a:spcBef>
                <a:spcPts val="771"/>
              </a:spcBef>
              <a:spcAft>
                <a:spcPts val="0"/>
              </a:spcAft>
              <a:buClr>
                <a:srgbClr val="000000"/>
              </a:buClr>
              <a:buSzPct val="86486"/>
              <a:buNone/>
            </a:pPr>
            <a:endParaRPr sz="3000" b="1"/>
          </a:p>
          <a:p>
            <a:pPr marL="910759" lvl="1" indent="-457189" algn="l" rtl="0">
              <a:lnSpc>
                <a:spcPct val="90000"/>
              </a:lnSpc>
              <a:spcBef>
                <a:spcPts val="771"/>
              </a:spcBef>
              <a:spcAft>
                <a:spcPts val="0"/>
              </a:spcAft>
              <a:buClr>
                <a:srgbClr val="000000"/>
              </a:buClr>
              <a:buSzPct val="92664"/>
              <a:buFont typeface="Arial"/>
              <a:buChar char="•"/>
            </a:pPr>
            <a:r>
              <a:rPr lang="en-US" sz="2800"/>
              <a:t>Have you ever seen crew members who you knew had physical issues</a:t>
            </a:r>
            <a:endParaRPr/>
          </a:p>
          <a:p>
            <a:pPr marL="1346188" lvl="2" indent="-457188" algn="l" rtl="0">
              <a:lnSpc>
                <a:spcPct val="90000"/>
              </a:lnSpc>
              <a:spcBef>
                <a:spcPts val="771"/>
              </a:spcBef>
              <a:spcAft>
                <a:spcPts val="0"/>
              </a:spcAft>
              <a:buClr>
                <a:srgbClr val="000000"/>
              </a:buClr>
              <a:buSzPct val="99792"/>
              <a:buFont typeface="Arial"/>
              <a:buChar char="•"/>
            </a:pPr>
            <a:r>
              <a:rPr lang="en-US" sz="2600"/>
              <a:t>Issues boarding the facility</a:t>
            </a:r>
            <a:endParaRPr/>
          </a:p>
          <a:p>
            <a:pPr marL="1346188" lvl="2" indent="-457188" algn="l" rtl="0">
              <a:lnSpc>
                <a:spcPct val="90000"/>
              </a:lnSpc>
              <a:spcBef>
                <a:spcPts val="771"/>
              </a:spcBef>
              <a:spcAft>
                <a:spcPts val="0"/>
              </a:spcAft>
              <a:buClr>
                <a:srgbClr val="000000"/>
              </a:buClr>
              <a:buSzPct val="99792"/>
              <a:buFont typeface="Arial"/>
              <a:buChar char="•"/>
            </a:pPr>
            <a:r>
              <a:rPr lang="en-US" sz="2600"/>
              <a:t>Can not stand for periods of time</a:t>
            </a:r>
            <a:endParaRPr/>
          </a:p>
          <a:p>
            <a:pPr marL="1346188" lvl="2" indent="-457188" algn="l" rtl="0">
              <a:lnSpc>
                <a:spcPct val="90000"/>
              </a:lnSpc>
              <a:spcBef>
                <a:spcPts val="771"/>
              </a:spcBef>
              <a:spcAft>
                <a:spcPts val="0"/>
              </a:spcAft>
              <a:buClr>
                <a:srgbClr val="000000"/>
              </a:buClr>
              <a:buSzPct val="99792"/>
              <a:buFont typeface="Arial"/>
              <a:buChar char="•"/>
            </a:pPr>
            <a:r>
              <a:rPr lang="en-US" sz="2600"/>
              <a:t>Does not have to be a permanent injury</a:t>
            </a:r>
            <a:endParaRPr/>
          </a:p>
          <a:p>
            <a:pPr marL="888999" lvl="2" indent="0" algn="l" rtl="0">
              <a:lnSpc>
                <a:spcPct val="90000"/>
              </a:lnSpc>
              <a:spcBef>
                <a:spcPts val="771"/>
              </a:spcBef>
              <a:spcAft>
                <a:spcPts val="0"/>
              </a:spcAft>
              <a:buClr>
                <a:srgbClr val="000000"/>
              </a:buClr>
              <a:buSzPct val="288288"/>
              <a:buNone/>
            </a:pPr>
            <a:endParaRPr sz="900"/>
          </a:p>
          <a:p>
            <a:pPr marL="910759" lvl="1" indent="-457189" algn="l" rtl="0">
              <a:lnSpc>
                <a:spcPct val="90000"/>
              </a:lnSpc>
              <a:spcBef>
                <a:spcPts val="771"/>
              </a:spcBef>
              <a:spcAft>
                <a:spcPts val="0"/>
              </a:spcAft>
              <a:buClr>
                <a:srgbClr val="000000"/>
              </a:buClr>
              <a:buSzPct val="86486"/>
              <a:buFont typeface="Arial"/>
              <a:buChar char="•"/>
            </a:pPr>
            <a:r>
              <a:rPr lang="en-US" sz="3000"/>
              <a:t>What did you do</a:t>
            </a:r>
            <a:endParaRPr/>
          </a:p>
          <a:p>
            <a:pPr marL="910759" lvl="1" indent="-304789" algn="l" rtl="0">
              <a:lnSpc>
                <a:spcPct val="90000"/>
              </a:lnSpc>
              <a:spcBef>
                <a:spcPts val="771"/>
              </a:spcBef>
              <a:spcAft>
                <a:spcPts val="0"/>
              </a:spcAft>
              <a:buClr>
                <a:srgbClr val="000000"/>
              </a:buClr>
              <a:buSzPct val="259459"/>
              <a:buFont typeface="Arial"/>
              <a:buNone/>
            </a:pPr>
            <a:endParaRPr sz="1000"/>
          </a:p>
          <a:p>
            <a:pPr marL="910759" lvl="1" indent="-457189" algn="l" rtl="0">
              <a:lnSpc>
                <a:spcPct val="90000"/>
              </a:lnSpc>
              <a:spcBef>
                <a:spcPts val="771"/>
              </a:spcBef>
              <a:spcAft>
                <a:spcPts val="0"/>
              </a:spcAft>
              <a:buClr>
                <a:srgbClr val="000000"/>
              </a:buClr>
              <a:buSzPct val="86486"/>
              <a:buFont typeface="Arial"/>
              <a:buChar char="•"/>
            </a:pPr>
            <a:r>
              <a:rPr lang="en-US" sz="3000"/>
              <a:t>What should be done to eliminate (or reduce) these risks</a:t>
            </a:r>
            <a:endParaRPr sz="3000">
              <a:solidFill>
                <a:srgbClr val="000000"/>
              </a:solidFill>
            </a:endParaRPr>
          </a:p>
          <a:p>
            <a:pPr marL="910759" lvl="1" indent="-304789" algn="l" rtl="0">
              <a:lnSpc>
                <a:spcPct val="90000"/>
              </a:lnSpc>
              <a:spcBef>
                <a:spcPts val="771"/>
              </a:spcBef>
              <a:spcAft>
                <a:spcPts val="0"/>
              </a:spcAft>
              <a:buClr>
                <a:srgbClr val="000000"/>
              </a:buClr>
              <a:buSzPct val="92664"/>
              <a:buFont typeface="Arial"/>
              <a:buNone/>
            </a:pPr>
            <a:endParaRPr sz="2800">
              <a:solidFill>
                <a:srgbClr val="000000"/>
              </a:solidFill>
            </a:endParaRPr>
          </a:p>
          <a:p>
            <a:pPr marL="1362517" lvl="2" indent="-304800" algn="l" rtl="0">
              <a:lnSpc>
                <a:spcPct val="90000"/>
              </a:lnSpc>
              <a:spcBef>
                <a:spcPts val="771"/>
              </a:spcBef>
              <a:spcAft>
                <a:spcPts val="0"/>
              </a:spcAft>
              <a:buClr>
                <a:srgbClr val="000000"/>
              </a:buClr>
              <a:buSzPct val="92664"/>
              <a:buNone/>
            </a:pPr>
            <a:endParaRPr sz="2800">
              <a:solidFill>
                <a:srgbClr val="000000"/>
              </a:solidFill>
            </a:endParaRPr>
          </a:p>
        </p:txBody>
      </p:sp>
      <p:sp>
        <p:nvSpPr>
          <p:cNvPr id="183" name="Google Shape;183;p15"/>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84" name="Google Shape;184;p15"/>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Safety - Proficiency - Professionalism</a:t>
            </a:r>
            <a:endParaRPr dirty="0"/>
          </a:p>
        </p:txBody>
      </p:sp>
      <p:sp>
        <p:nvSpPr>
          <p:cNvPr id="190" name="Google Shape;190;p16"/>
          <p:cNvSpPr txBox="1">
            <a:spLocks noGrp="1"/>
          </p:cNvSpPr>
          <p:nvPr>
            <p:ph type="body" idx="1"/>
          </p:nvPr>
        </p:nvSpPr>
        <p:spPr>
          <a:xfrm>
            <a:off x="1981200" y="1600200"/>
            <a:ext cx="8229600" cy="4229100"/>
          </a:xfrm>
          <a:prstGeom prst="rect">
            <a:avLst/>
          </a:prstGeom>
          <a:noFill/>
          <a:ln>
            <a:noFill/>
          </a:ln>
        </p:spPr>
        <p:txBody>
          <a:bodyPr spcFirstLastPara="1" wrap="square" lIns="91425" tIns="45700" rIns="91425" bIns="45700" anchor="t" anchorCtr="0">
            <a:normAutofit lnSpcReduction="10000"/>
          </a:bodyPr>
          <a:lstStyle/>
          <a:p>
            <a:pPr marL="469888" lvl="0" indent="-457189" algn="l" rtl="0">
              <a:lnSpc>
                <a:spcPct val="90000"/>
              </a:lnSpc>
              <a:spcBef>
                <a:spcPts val="0"/>
              </a:spcBef>
              <a:spcAft>
                <a:spcPts val="0"/>
              </a:spcAft>
              <a:buClr>
                <a:srgbClr val="000000"/>
              </a:buClr>
              <a:buSzPts val="2400"/>
              <a:buFont typeface="Arial"/>
              <a:buChar char="•"/>
            </a:pPr>
            <a:r>
              <a:rPr lang="en-US" sz="3000" b="1"/>
              <a:t>Discussion – 2 ~ Proficiency</a:t>
            </a:r>
            <a:endParaRPr/>
          </a:p>
          <a:p>
            <a:pPr marL="469888" lvl="0" indent="-304789" algn="l" rtl="0">
              <a:lnSpc>
                <a:spcPct val="90000"/>
              </a:lnSpc>
              <a:spcBef>
                <a:spcPts val="771"/>
              </a:spcBef>
              <a:spcAft>
                <a:spcPts val="0"/>
              </a:spcAft>
              <a:buClr>
                <a:srgbClr val="000000"/>
              </a:buClr>
              <a:buSzPts val="2400"/>
              <a:buFont typeface="Arial"/>
              <a:buNone/>
            </a:pPr>
            <a:endParaRPr sz="900">
              <a:solidFill>
                <a:srgbClr val="000000"/>
              </a:solidFill>
            </a:endParaRPr>
          </a:p>
          <a:p>
            <a:pPr marL="910759" lvl="1" indent="-457189" algn="l" rtl="0">
              <a:lnSpc>
                <a:spcPct val="90000"/>
              </a:lnSpc>
              <a:spcBef>
                <a:spcPts val="771"/>
              </a:spcBef>
              <a:spcAft>
                <a:spcPts val="0"/>
              </a:spcAft>
              <a:buClr>
                <a:srgbClr val="000000"/>
              </a:buClr>
              <a:buSzPts val="2400"/>
              <a:buFont typeface="Arial"/>
              <a:buChar char="•"/>
            </a:pPr>
            <a:r>
              <a:rPr lang="en-US" sz="3000"/>
              <a:t>Have you ever seen crew members executing unsafe maneuvers</a:t>
            </a:r>
            <a:endParaRPr/>
          </a:p>
          <a:p>
            <a:pPr marL="910759" lvl="1" indent="-304789" algn="l" rtl="0">
              <a:lnSpc>
                <a:spcPct val="90000"/>
              </a:lnSpc>
              <a:spcBef>
                <a:spcPts val="771"/>
              </a:spcBef>
              <a:spcAft>
                <a:spcPts val="0"/>
              </a:spcAft>
              <a:buClr>
                <a:srgbClr val="000000"/>
              </a:buClr>
              <a:buSzPts val="2400"/>
              <a:buFont typeface="Arial"/>
              <a:buNone/>
            </a:pPr>
            <a:endParaRPr sz="900"/>
          </a:p>
          <a:p>
            <a:pPr marL="910759" lvl="1" indent="-457189" algn="l" rtl="0">
              <a:lnSpc>
                <a:spcPct val="90000"/>
              </a:lnSpc>
              <a:spcBef>
                <a:spcPts val="771"/>
              </a:spcBef>
              <a:spcAft>
                <a:spcPts val="0"/>
              </a:spcAft>
              <a:buClr>
                <a:srgbClr val="000000"/>
              </a:buClr>
              <a:buSzPts val="2400"/>
              <a:buFont typeface="Arial"/>
              <a:buChar char="•"/>
            </a:pPr>
            <a:r>
              <a:rPr lang="en-US" sz="3000"/>
              <a:t>What did you do</a:t>
            </a:r>
            <a:endParaRPr/>
          </a:p>
          <a:p>
            <a:pPr marL="910759" lvl="1" indent="-304789" algn="l" rtl="0">
              <a:lnSpc>
                <a:spcPct val="90000"/>
              </a:lnSpc>
              <a:spcBef>
                <a:spcPts val="771"/>
              </a:spcBef>
              <a:spcAft>
                <a:spcPts val="0"/>
              </a:spcAft>
              <a:buClr>
                <a:srgbClr val="000000"/>
              </a:buClr>
              <a:buSzPts val="2400"/>
              <a:buFont typeface="Arial"/>
              <a:buNone/>
            </a:pPr>
            <a:endParaRPr sz="900"/>
          </a:p>
          <a:p>
            <a:pPr marL="910759" lvl="1" indent="-457189" algn="l" rtl="0">
              <a:lnSpc>
                <a:spcPct val="90000"/>
              </a:lnSpc>
              <a:spcBef>
                <a:spcPts val="771"/>
              </a:spcBef>
              <a:spcAft>
                <a:spcPts val="0"/>
              </a:spcAft>
              <a:buClr>
                <a:srgbClr val="000000"/>
              </a:buClr>
              <a:buSzPts val="2400"/>
              <a:buFont typeface="Arial"/>
              <a:buChar char="•"/>
            </a:pPr>
            <a:r>
              <a:rPr lang="en-US" sz="3000"/>
              <a:t>What should be done to eliminate (or reduce) these risks</a:t>
            </a:r>
            <a:endParaRPr/>
          </a:p>
          <a:p>
            <a:pPr marL="910759" lvl="1" indent="-304789" algn="l" rtl="0">
              <a:lnSpc>
                <a:spcPct val="90000"/>
              </a:lnSpc>
              <a:spcBef>
                <a:spcPts val="771"/>
              </a:spcBef>
              <a:spcAft>
                <a:spcPts val="0"/>
              </a:spcAft>
              <a:buClr>
                <a:srgbClr val="000000"/>
              </a:buClr>
              <a:buSzPts val="2400"/>
              <a:buFont typeface="Arial"/>
              <a:buNone/>
            </a:pPr>
            <a:endParaRPr sz="900"/>
          </a:p>
          <a:p>
            <a:pPr marL="910759" lvl="1" indent="-457189" algn="l" rtl="0">
              <a:lnSpc>
                <a:spcPct val="90000"/>
              </a:lnSpc>
              <a:spcBef>
                <a:spcPts val="771"/>
              </a:spcBef>
              <a:spcAft>
                <a:spcPts val="0"/>
              </a:spcAft>
              <a:buClr>
                <a:srgbClr val="000000"/>
              </a:buClr>
              <a:buSzPts val="2400"/>
              <a:buFont typeface="Arial"/>
              <a:buChar char="•"/>
            </a:pPr>
            <a:r>
              <a:rPr lang="en-US" sz="3000"/>
              <a:t>Do you train as a normal part of patrols</a:t>
            </a:r>
            <a:endParaRPr sz="3000">
              <a:solidFill>
                <a:srgbClr val="000000"/>
              </a:solidFill>
            </a:endParaRPr>
          </a:p>
          <a:p>
            <a:pPr marL="910759" lvl="1" indent="-304789" algn="l" rtl="0">
              <a:lnSpc>
                <a:spcPct val="90000"/>
              </a:lnSpc>
              <a:spcBef>
                <a:spcPts val="771"/>
              </a:spcBef>
              <a:spcAft>
                <a:spcPts val="0"/>
              </a:spcAft>
              <a:buClr>
                <a:srgbClr val="000000"/>
              </a:buClr>
              <a:buSzPts val="2400"/>
              <a:buFont typeface="Arial"/>
              <a:buNone/>
            </a:pPr>
            <a:endParaRPr sz="2800">
              <a:solidFill>
                <a:srgbClr val="000000"/>
              </a:solidFill>
            </a:endParaRPr>
          </a:p>
          <a:p>
            <a:pPr marL="1362517" lvl="2" indent="-304800" algn="l" rtl="0">
              <a:lnSpc>
                <a:spcPct val="90000"/>
              </a:lnSpc>
              <a:spcBef>
                <a:spcPts val="771"/>
              </a:spcBef>
              <a:spcAft>
                <a:spcPts val="0"/>
              </a:spcAft>
              <a:buClr>
                <a:srgbClr val="000000"/>
              </a:buClr>
              <a:buSzPts val="2400"/>
              <a:buNone/>
            </a:pPr>
            <a:endParaRPr sz="2800">
              <a:solidFill>
                <a:srgbClr val="000000"/>
              </a:solidFill>
            </a:endParaRPr>
          </a:p>
        </p:txBody>
      </p:sp>
      <p:sp>
        <p:nvSpPr>
          <p:cNvPr id="191" name="Google Shape;191;p16"/>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92" name="Google Shape;192;p16"/>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Safety - Proficiency - Professionalism</a:t>
            </a:r>
            <a:endParaRPr dirty="0"/>
          </a:p>
        </p:txBody>
      </p:sp>
      <p:sp>
        <p:nvSpPr>
          <p:cNvPr id="198" name="Google Shape;198;p17"/>
          <p:cNvSpPr txBox="1">
            <a:spLocks noGrp="1"/>
          </p:cNvSpPr>
          <p:nvPr>
            <p:ph type="body" idx="1"/>
          </p:nvPr>
        </p:nvSpPr>
        <p:spPr>
          <a:xfrm>
            <a:off x="1981200" y="1600200"/>
            <a:ext cx="8229600" cy="4645025"/>
          </a:xfrm>
          <a:prstGeom prst="rect">
            <a:avLst/>
          </a:prstGeom>
          <a:noFill/>
          <a:ln>
            <a:noFill/>
          </a:ln>
        </p:spPr>
        <p:txBody>
          <a:bodyPr spcFirstLastPara="1" wrap="square" lIns="91425" tIns="45700" rIns="91425" bIns="45700" anchor="t" anchorCtr="0">
            <a:normAutofit fontScale="85000" lnSpcReduction="20000"/>
          </a:bodyPr>
          <a:lstStyle/>
          <a:p>
            <a:pPr marL="469888" lvl="0" indent="-457188" algn="l" rtl="0">
              <a:lnSpc>
                <a:spcPct val="90000"/>
              </a:lnSpc>
              <a:spcBef>
                <a:spcPts val="0"/>
              </a:spcBef>
              <a:spcAft>
                <a:spcPts val="0"/>
              </a:spcAft>
              <a:buClr>
                <a:srgbClr val="000000"/>
              </a:buClr>
              <a:buSzPct val="80672"/>
              <a:buFont typeface="Arial"/>
              <a:buChar char="•"/>
            </a:pPr>
            <a:r>
              <a:rPr lang="en-US" sz="3500" b="1"/>
              <a:t>Discussion – 3 ~ Professionalism</a:t>
            </a:r>
            <a:endParaRPr/>
          </a:p>
          <a:p>
            <a:pPr marL="469888" lvl="0" indent="-304789" algn="l" rtl="0">
              <a:lnSpc>
                <a:spcPct val="90000"/>
              </a:lnSpc>
              <a:spcBef>
                <a:spcPts val="771"/>
              </a:spcBef>
              <a:spcAft>
                <a:spcPts val="0"/>
              </a:spcAft>
              <a:buClr>
                <a:srgbClr val="000000"/>
              </a:buClr>
              <a:buSzPct val="282352"/>
              <a:buFont typeface="Arial"/>
              <a:buNone/>
            </a:pPr>
            <a:endParaRPr sz="1000"/>
          </a:p>
          <a:p>
            <a:pPr marL="910759" lvl="1" indent="-457189" algn="l" rtl="0">
              <a:lnSpc>
                <a:spcPct val="90000"/>
              </a:lnSpc>
              <a:spcBef>
                <a:spcPts val="771"/>
              </a:spcBef>
              <a:spcAft>
                <a:spcPts val="0"/>
              </a:spcAft>
              <a:buClr>
                <a:srgbClr val="000000"/>
              </a:buClr>
              <a:buSzPct val="85561"/>
              <a:buFont typeface="Arial"/>
              <a:buChar char="•"/>
            </a:pPr>
            <a:r>
              <a:rPr lang="en-US" sz="3300"/>
              <a:t>Have you ever seen the coxswain or crew members not concentrating on the mission</a:t>
            </a:r>
            <a:endParaRPr/>
          </a:p>
          <a:p>
            <a:pPr marL="1346188" lvl="2" indent="-457188" algn="l" rtl="0">
              <a:lnSpc>
                <a:spcPct val="90000"/>
              </a:lnSpc>
              <a:spcBef>
                <a:spcPts val="771"/>
              </a:spcBef>
              <a:spcAft>
                <a:spcPts val="0"/>
              </a:spcAft>
              <a:buClr>
                <a:srgbClr val="000000"/>
              </a:buClr>
              <a:buSzPct val="91081"/>
              <a:buFont typeface="Arial"/>
              <a:buChar char="•"/>
            </a:pPr>
            <a:r>
              <a:rPr lang="en-US" sz="3100"/>
              <a:t>Holding non-mission related conversation</a:t>
            </a:r>
            <a:endParaRPr/>
          </a:p>
          <a:p>
            <a:pPr marL="1346188" lvl="2" indent="-457188" algn="l" rtl="0">
              <a:lnSpc>
                <a:spcPct val="90000"/>
              </a:lnSpc>
              <a:spcBef>
                <a:spcPts val="771"/>
              </a:spcBef>
              <a:spcAft>
                <a:spcPts val="0"/>
              </a:spcAft>
              <a:buClr>
                <a:srgbClr val="000000"/>
              </a:buClr>
              <a:buSzPct val="91081"/>
              <a:buFont typeface="Arial"/>
              <a:buChar char="•"/>
            </a:pPr>
            <a:r>
              <a:rPr lang="en-US" sz="3100"/>
              <a:t>Not paying attention to their duties</a:t>
            </a:r>
            <a:endParaRPr/>
          </a:p>
          <a:p>
            <a:pPr marL="1346188" lvl="2" indent="-457188" algn="l" rtl="0">
              <a:lnSpc>
                <a:spcPct val="90000"/>
              </a:lnSpc>
              <a:spcBef>
                <a:spcPts val="771"/>
              </a:spcBef>
              <a:spcAft>
                <a:spcPts val="0"/>
              </a:spcAft>
              <a:buClr>
                <a:srgbClr val="000000"/>
              </a:buClr>
              <a:buSzPct val="91081"/>
              <a:buFont typeface="Arial"/>
              <a:buChar char="•"/>
            </a:pPr>
            <a:r>
              <a:rPr lang="en-US" sz="3100"/>
              <a:t>The coxswain not managing the crew and the mission</a:t>
            </a:r>
            <a:endParaRPr/>
          </a:p>
          <a:p>
            <a:pPr marL="1346188" lvl="2" indent="-304788" algn="l" rtl="0">
              <a:lnSpc>
                <a:spcPct val="90000"/>
              </a:lnSpc>
              <a:spcBef>
                <a:spcPts val="771"/>
              </a:spcBef>
              <a:spcAft>
                <a:spcPts val="0"/>
              </a:spcAft>
              <a:buClr>
                <a:srgbClr val="000000"/>
              </a:buClr>
              <a:buSzPct val="256684"/>
              <a:buFont typeface="Arial"/>
              <a:buNone/>
            </a:pPr>
            <a:endParaRPr sz="1100"/>
          </a:p>
          <a:p>
            <a:pPr marL="910759" lvl="1" indent="-457189" algn="l" rtl="0">
              <a:lnSpc>
                <a:spcPct val="90000"/>
              </a:lnSpc>
              <a:spcBef>
                <a:spcPts val="771"/>
              </a:spcBef>
              <a:spcAft>
                <a:spcPts val="0"/>
              </a:spcAft>
              <a:buClr>
                <a:srgbClr val="000000"/>
              </a:buClr>
              <a:buSzPct val="85561"/>
              <a:buFont typeface="Arial"/>
              <a:buChar char="•"/>
            </a:pPr>
            <a:r>
              <a:rPr lang="en-US" sz="3300"/>
              <a:t>What did you do?</a:t>
            </a:r>
            <a:endParaRPr/>
          </a:p>
          <a:p>
            <a:pPr marL="910759" lvl="1" indent="-304789" algn="l" rtl="0">
              <a:lnSpc>
                <a:spcPct val="90000"/>
              </a:lnSpc>
              <a:spcBef>
                <a:spcPts val="771"/>
              </a:spcBef>
              <a:spcAft>
                <a:spcPts val="0"/>
              </a:spcAft>
              <a:buClr>
                <a:srgbClr val="000000"/>
              </a:buClr>
              <a:buSzPct val="256684"/>
              <a:buFont typeface="Arial"/>
              <a:buNone/>
            </a:pPr>
            <a:endParaRPr sz="1100"/>
          </a:p>
          <a:p>
            <a:pPr marL="910759" lvl="1" indent="-457189" algn="l" rtl="0">
              <a:lnSpc>
                <a:spcPct val="90000"/>
              </a:lnSpc>
              <a:spcBef>
                <a:spcPts val="771"/>
              </a:spcBef>
              <a:spcAft>
                <a:spcPts val="0"/>
              </a:spcAft>
              <a:buClr>
                <a:srgbClr val="000000"/>
              </a:buClr>
              <a:buSzPct val="85561"/>
              <a:buFont typeface="Arial"/>
              <a:buChar char="•"/>
            </a:pPr>
            <a:r>
              <a:rPr lang="en-US" sz="3300"/>
              <a:t>What should be done to eliminate (or reduce) these risks?</a:t>
            </a:r>
            <a:endParaRPr sz="2800">
              <a:solidFill>
                <a:srgbClr val="000000"/>
              </a:solidFill>
            </a:endParaRPr>
          </a:p>
        </p:txBody>
      </p:sp>
      <p:sp>
        <p:nvSpPr>
          <p:cNvPr id="199" name="Google Shape;199;p17"/>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200" name="Google Shape;200;p17"/>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Safety - Proficiency - Professionalism</a:t>
            </a:r>
            <a:endParaRPr dirty="0"/>
          </a:p>
        </p:txBody>
      </p:sp>
      <p:sp>
        <p:nvSpPr>
          <p:cNvPr id="206" name="Google Shape;206;p18"/>
          <p:cNvSpPr txBox="1">
            <a:spLocks noGrp="1"/>
          </p:cNvSpPr>
          <p:nvPr>
            <p:ph type="body" idx="1"/>
          </p:nvPr>
        </p:nvSpPr>
        <p:spPr>
          <a:xfrm>
            <a:off x="1981200" y="1600200"/>
            <a:ext cx="8229600" cy="4229100"/>
          </a:xfrm>
          <a:prstGeom prst="rect">
            <a:avLst/>
          </a:prstGeom>
          <a:noFill/>
          <a:ln>
            <a:noFill/>
          </a:ln>
        </p:spPr>
        <p:txBody>
          <a:bodyPr spcFirstLastPara="1" wrap="square" lIns="91425" tIns="45700" rIns="91425" bIns="45700" anchor="t" anchorCtr="0">
            <a:normAutofit/>
          </a:bodyPr>
          <a:lstStyle/>
          <a:p>
            <a:pPr marL="469888" lvl="0" indent="-457189" algn="l" rtl="0">
              <a:lnSpc>
                <a:spcPct val="90000"/>
              </a:lnSpc>
              <a:spcBef>
                <a:spcPts val="0"/>
              </a:spcBef>
              <a:spcAft>
                <a:spcPts val="0"/>
              </a:spcAft>
              <a:buClr>
                <a:srgbClr val="000000"/>
              </a:buClr>
              <a:buSzPts val="2400"/>
              <a:buFont typeface="Arial"/>
              <a:buChar char="•"/>
            </a:pPr>
            <a:r>
              <a:rPr lang="en-US" sz="3000" b="1"/>
              <a:t>Discussion – 3 ~ Professionalism – </a:t>
            </a:r>
            <a:r>
              <a:rPr lang="en-US" sz="3000" b="1" i="1"/>
              <a:t>continued</a:t>
            </a:r>
            <a:endParaRPr/>
          </a:p>
          <a:p>
            <a:pPr marL="469888" lvl="0" indent="-304789" algn="l" rtl="0">
              <a:lnSpc>
                <a:spcPct val="90000"/>
              </a:lnSpc>
              <a:spcBef>
                <a:spcPts val="771"/>
              </a:spcBef>
              <a:spcAft>
                <a:spcPts val="0"/>
              </a:spcAft>
              <a:buClr>
                <a:srgbClr val="000000"/>
              </a:buClr>
              <a:buSzPts val="2400"/>
              <a:buFont typeface="Arial"/>
              <a:buNone/>
            </a:pPr>
            <a:endParaRPr sz="800" i="1"/>
          </a:p>
          <a:p>
            <a:pPr marL="910759" lvl="1" indent="-457189" algn="l" rtl="0">
              <a:lnSpc>
                <a:spcPct val="90000"/>
              </a:lnSpc>
              <a:spcBef>
                <a:spcPts val="771"/>
              </a:spcBef>
              <a:spcAft>
                <a:spcPts val="0"/>
              </a:spcAft>
              <a:buClr>
                <a:srgbClr val="000000"/>
              </a:buClr>
              <a:buSzPts val="2400"/>
              <a:buFont typeface="Arial"/>
              <a:buChar char="•"/>
            </a:pPr>
            <a:r>
              <a:rPr lang="en-US" sz="2800"/>
              <a:t>Have you ever noticed the coxswain or crew members wearing an incorrect uniform or wearing the uniform incorrectly?</a:t>
            </a:r>
            <a:endParaRPr/>
          </a:p>
          <a:p>
            <a:pPr marL="910759" lvl="1" indent="-304789" algn="l" rtl="0">
              <a:lnSpc>
                <a:spcPct val="90000"/>
              </a:lnSpc>
              <a:spcBef>
                <a:spcPts val="771"/>
              </a:spcBef>
              <a:spcAft>
                <a:spcPts val="0"/>
              </a:spcAft>
              <a:buClr>
                <a:srgbClr val="000000"/>
              </a:buClr>
              <a:buSzPts val="2400"/>
              <a:buFont typeface="Arial"/>
              <a:buNone/>
            </a:pPr>
            <a:endParaRPr sz="800"/>
          </a:p>
          <a:p>
            <a:pPr marL="910759" lvl="1" indent="-457189" algn="l" rtl="0">
              <a:lnSpc>
                <a:spcPct val="90000"/>
              </a:lnSpc>
              <a:spcBef>
                <a:spcPts val="771"/>
              </a:spcBef>
              <a:spcAft>
                <a:spcPts val="0"/>
              </a:spcAft>
              <a:buClr>
                <a:srgbClr val="000000"/>
              </a:buClr>
              <a:buSzPts val="2400"/>
              <a:buFont typeface="Arial"/>
              <a:buChar char="•"/>
            </a:pPr>
            <a:r>
              <a:rPr lang="en-US" sz="2800"/>
              <a:t>What did you do?</a:t>
            </a:r>
            <a:endParaRPr sz="2800">
              <a:solidFill>
                <a:srgbClr val="000000"/>
              </a:solidFill>
            </a:endParaRPr>
          </a:p>
        </p:txBody>
      </p:sp>
      <p:sp>
        <p:nvSpPr>
          <p:cNvPr id="207" name="Google Shape;207;p18"/>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208" name="Google Shape;208;p18"/>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Coxswain Down</a:t>
            </a:r>
            <a:endParaRPr dirty="0"/>
          </a:p>
        </p:txBody>
      </p:sp>
      <p:sp>
        <p:nvSpPr>
          <p:cNvPr id="206" name="Google Shape;206;p18"/>
          <p:cNvSpPr txBox="1">
            <a:spLocks noGrp="1"/>
          </p:cNvSpPr>
          <p:nvPr>
            <p:ph type="body" idx="1"/>
          </p:nvPr>
        </p:nvSpPr>
        <p:spPr>
          <a:xfrm>
            <a:off x="2793124" y="2610507"/>
            <a:ext cx="6605752" cy="1636986"/>
          </a:xfrm>
          <a:prstGeom prst="rect">
            <a:avLst/>
          </a:prstGeom>
          <a:noFill/>
          <a:ln>
            <a:noFill/>
          </a:ln>
        </p:spPr>
        <p:txBody>
          <a:bodyPr spcFirstLastPara="1" wrap="square" lIns="91425" tIns="45700" rIns="91425" bIns="45700" anchor="t" anchorCtr="0">
            <a:normAutofit/>
          </a:bodyPr>
          <a:lstStyle/>
          <a:p>
            <a:pPr marL="12699" lvl="0" indent="0" algn="ctr" rtl="0">
              <a:lnSpc>
                <a:spcPct val="90000"/>
              </a:lnSpc>
              <a:spcBef>
                <a:spcPts val="0"/>
              </a:spcBef>
              <a:spcAft>
                <a:spcPts val="0"/>
              </a:spcAft>
              <a:buClr>
                <a:srgbClr val="000000"/>
              </a:buClr>
              <a:buSzPts val="2400"/>
              <a:buNone/>
            </a:pPr>
            <a:r>
              <a:rPr lang="en-US" sz="3000" b="1" dirty="0"/>
              <a:t>As part of your pre-mission briefing, discuss what if the </a:t>
            </a:r>
            <a:r>
              <a:rPr lang="en-US" sz="3000" b="1"/>
              <a:t>Coxswain </a:t>
            </a:r>
            <a:r>
              <a:rPr lang="en-US" sz="3000" b="1" smtClean="0"/>
              <a:t>becomes </a:t>
            </a:r>
            <a:r>
              <a:rPr lang="en-US" sz="3000" b="1" dirty="0"/>
              <a:t>disabled</a:t>
            </a:r>
            <a:endParaRPr dirty="0"/>
          </a:p>
          <a:p>
            <a:pPr marL="469888" indent="-304789">
              <a:spcBef>
                <a:spcPts val="771"/>
              </a:spcBef>
              <a:buClr>
                <a:srgbClr val="000000"/>
              </a:buClr>
              <a:buSzPts val="2400"/>
            </a:pPr>
            <a:endParaRPr sz="800" i="1" dirty="0"/>
          </a:p>
        </p:txBody>
      </p:sp>
      <p:sp>
        <p:nvSpPr>
          <p:cNvPr id="207" name="Google Shape;207;p18"/>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208" name="Google Shape;208;p18"/>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426011856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subTitle" idx="1"/>
          </p:nvPr>
        </p:nvSpPr>
        <p:spPr>
          <a:xfrm>
            <a:off x="1524000" y="2108719"/>
            <a:ext cx="9144000" cy="29241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F5496"/>
              </a:buClr>
              <a:buSzPts val="5700"/>
              <a:buNone/>
            </a:pPr>
            <a:r>
              <a:rPr lang="en-US" sz="5700" b="1">
                <a:latin typeface="Calibri"/>
                <a:ea typeface="Calibri"/>
                <a:cs typeface="Calibri"/>
                <a:sym typeface="Calibri"/>
              </a:rPr>
              <a:t>2022 Surface Operations Workshop</a:t>
            </a:r>
            <a:endParaRPr/>
          </a:p>
          <a:p>
            <a:pPr marL="0" lvl="0" indent="0" algn="ctr" rtl="0">
              <a:lnSpc>
                <a:spcPct val="90000"/>
              </a:lnSpc>
              <a:spcBef>
                <a:spcPts val="1000"/>
              </a:spcBef>
              <a:spcAft>
                <a:spcPts val="0"/>
              </a:spcAft>
              <a:buClr>
                <a:srgbClr val="2F5496"/>
              </a:buClr>
              <a:buSzPts val="2400"/>
              <a:buNone/>
            </a:pPr>
            <a:r>
              <a:rPr lang="en-US" i="1">
                <a:latin typeface="Calibri"/>
                <a:ea typeface="Calibri"/>
                <a:cs typeface="Calibri"/>
                <a:sym typeface="Calibri"/>
              </a:rPr>
              <a:t>Surface Division</a:t>
            </a:r>
            <a:endParaRPr/>
          </a:p>
          <a:p>
            <a:pPr marL="0" lvl="0" indent="0" algn="ctr" rtl="0">
              <a:lnSpc>
                <a:spcPct val="90000"/>
              </a:lnSpc>
              <a:spcBef>
                <a:spcPts val="1000"/>
              </a:spcBef>
              <a:spcAft>
                <a:spcPts val="0"/>
              </a:spcAft>
              <a:buClr>
                <a:srgbClr val="2F5496"/>
              </a:buClr>
              <a:buSzPts val="2400"/>
              <a:buNone/>
            </a:pPr>
            <a:r>
              <a:rPr lang="en-US" i="1">
                <a:latin typeface="Calibri"/>
                <a:ea typeface="Calibri"/>
                <a:cs typeface="Calibri"/>
                <a:sym typeface="Calibri"/>
              </a:rPr>
              <a:t>National Response Directorate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000"/>
              </a:buClr>
              <a:buSzPts val="1600"/>
              <a:buNone/>
            </a:pPr>
            <a:r>
              <a:rPr lang="en-US" sz="1600" b="1"/>
              <a:t>From AUXILIARY OPERATIONS POLICY MANUAL COMDTINST M16798.3E</a:t>
            </a:r>
            <a:r>
              <a:rPr lang="en-US" sz="1600" b="1">
                <a:solidFill>
                  <a:srgbClr val="000000"/>
                </a:solidFill>
              </a:rPr>
              <a:t>:</a:t>
            </a:r>
            <a:endParaRPr/>
          </a:p>
          <a:p>
            <a:pPr marL="0" lvl="0" indent="0" algn="l" rtl="0">
              <a:lnSpc>
                <a:spcPct val="106000"/>
              </a:lnSpc>
              <a:spcBef>
                <a:spcPts val="0"/>
              </a:spcBef>
              <a:spcAft>
                <a:spcPts val="0"/>
              </a:spcAft>
              <a:buClr>
                <a:srgbClr val="2F5496"/>
              </a:buClr>
              <a:buSzPts val="1800"/>
              <a:buNone/>
            </a:pPr>
            <a:endParaRPr sz="1800" b="1">
              <a:solidFill>
                <a:srgbClr val="000000"/>
              </a:solidFill>
              <a:latin typeface="Calibri"/>
              <a:ea typeface="Calibri"/>
              <a:cs typeface="Calibri"/>
              <a:sym typeface="Calibri"/>
            </a:endParaRPr>
          </a:p>
          <a:p>
            <a:pPr marL="0" lvl="0" indent="0" algn="l" rtl="0">
              <a:lnSpc>
                <a:spcPct val="106000"/>
              </a:lnSpc>
              <a:spcBef>
                <a:spcPts val="0"/>
              </a:spcBef>
              <a:spcAft>
                <a:spcPts val="0"/>
              </a:spcAft>
              <a:buClr>
                <a:srgbClr val="2F5496"/>
              </a:buClr>
              <a:buSzPts val="1600"/>
              <a:buNone/>
            </a:pPr>
            <a:r>
              <a:rPr lang="en-US" sz="1600" b="1"/>
              <a:t>E.10. Emergency</a:t>
            </a:r>
            <a:endParaRPr/>
          </a:p>
          <a:p>
            <a:pPr marL="0" lvl="0" indent="0" algn="l" rtl="0">
              <a:lnSpc>
                <a:spcPct val="106000"/>
              </a:lnSpc>
              <a:spcBef>
                <a:spcPts val="0"/>
              </a:spcBef>
              <a:spcAft>
                <a:spcPts val="0"/>
              </a:spcAft>
              <a:buClr>
                <a:srgbClr val="2F5496"/>
              </a:buClr>
              <a:buSzPts val="1600"/>
              <a:buNone/>
            </a:pPr>
            <a:r>
              <a:rPr lang="en-US" sz="1600" b="1"/>
              <a:t>Medical Response</a:t>
            </a:r>
            <a:endParaRPr/>
          </a:p>
          <a:p>
            <a:pPr marL="0" lvl="0" indent="0" algn="l" rtl="0">
              <a:lnSpc>
                <a:spcPct val="106000"/>
              </a:lnSpc>
              <a:spcBef>
                <a:spcPts val="0"/>
              </a:spcBef>
              <a:spcAft>
                <a:spcPts val="0"/>
              </a:spcAft>
              <a:buClr>
                <a:srgbClr val="2F5496"/>
              </a:buClr>
              <a:buSzPts val="1800"/>
              <a:buNone/>
            </a:pPr>
            <a:endParaRPr sz="1800" b="1"/>
          </a:p>
          <a:p>
            <a:pPr marL="0" lvl="0" indent="0" algn="l" rtl="0">
              <a:lnSpc>
                <a:spcPct val="106000"/>
              </a:lnSpc>
              <a:spcBef>
                <a:spcPts val="0"/>
              </a:spcBef>
              <a:spcAft>
                <a:spcPts val="0"/>
              </a:spcAft>
              <a:buClr>
                <a:srgbClr val="2F5496"/>
              </a:buClr>
              <a:buSzPts val="1800"/>
              <a:buNone/>
            </a:pPr>
            <a:endParaRPr sz="1800" b="1"/>
          </a:p>
          <a:p>
            <a:pPr marL="0" lvl="0" indent="0" algn="l" rtl="0">
              <a:lnSpc>
                <a:spcPct val="106000"/>
              </a:lnSpc>
              <a:spcBef>
                <a:spcPts val="0"/>
              </a:spcBef>
              <a:spcAft>
                <a:spcPts val="0"/>
              </a:spcAft>
              <a:buClr>
                <a:srgbClr val="2F5496"/>
              </a:buClr>
              <a:buSzPts val="1800"/>
              <a:buNone/>
            </a:pPr>
            <a:endParaRPr sz="1800" b="1"/>
          </a:p>
          <a:p>
            <a:pPr marL="0" lvl="0" indent="0" algn="l" rtl="0">
              <a:lnSpc>
                <a:spcPct val="106000"/>
              </a:lnSpc>
              <a:spcBef>
                <a:spcPts val="0"/>
              </a:spcBef>
              <a:spcAft>
                <a:spcPts val="0"/>
              </a:spcAft>
              <a:buClr>
                <a:srgbClr val="2F5496"/>
              </a:buClr>
              <a:buSzPts val="1800"/>
              <a:buNone/>
            </a:pPr>
            <a:endParaRPr sz="1800" b="1"/>
          </a:p>
          <a:p>
            <a:pPr marL="0" lvl="0" indent="0" algn="l" rtl="0">
              <a:lnSpc>
                <a:spcPct val="106000"/>
              </a:lnSpc>
              <a:spcBef>
                <a:spcPts val="0"/>
              </a:spcBef>
              <a:spcAft>
                <a:spcPts val="0"/>
              </a:spcAft>
              <a:buClr>
                <a:srgbClr val="2F5496"/>
              </a:buClr>
              <a:buSzPts val="1800"/>
              <a:buNone/>
            </a:pPr>
            <a:endParaRPr sz="1800" b="1">
              <a:solidFill>
                <a:srgbClr val="000000"/>
              </a:solidFill>
              <a:latin typeface="Arial"/>
              <a:ea typeface="Arial"/>
              <a:cs typeface="Arial"/>
              <a:sym typeface="Arial"/>
            </a:endParaRPr>
          </a:p>
          <a:p>
            <a:pPr marL="0" lvl="0" indent="0" algn="l" rtl="0">
              <a:lnSpc>
                <a:spcPct val="106000"/>
              </a:lnSpc>
              <a:spcBef>
                <a:spcPts val="0"/>
              </a:spcBef>
              <a:spcAft>
                <a:spcPts val="0"/>
              </a:spcAft>
              <a:buClr>
                <a:srgbClr val="2F5496"/>
              </a:buClr>
              <a:buSzPts val="1600"/>
              <a:buNone/>
            </a:pPr>
            <a:endParaRPr sz="1600" b="1">
              <a:solidFill>
                <a:srgbClr val="000000"/>
              </a:solidFill>
            </a:endParaRPr>
          </a:p>
          <a:p>
            <a:pPr marL="0" lvl="0" indent="0" algn="l" rtl="0">
              <a:lnSpc>
                <a:spcPct val="106000"/>
              </a:lnSpc>
              <a:spcBef>
                <a:spcPts val="0"/>
              </a:spcBef>
              <a:spcAft>
                <a:spcPts val="0"/>
              </a:spcAft>
              <a:buClr>
                <a:srgbClr val="2F5496"/>
              </a:buClr>
              <a:buSzPts val="1600"/>
              <a:buNone/>
            </a:pPr>
            <a:r>
              <a:rPr lang="en-US" sz="1600" b="1"/>
              <a:t>NOTE</a:t>
            </a:r>
            <a:r>
              <a:rPr lang="en-US" sz="1800" b="1">
                <a:latin typeface="Calibri"/>
                <a:ea typeface="Calibri"/>
                <a:cs typeface="Calibri"/>
                <a:sym typeface="Calibri"/>
              </a:rPr>
              <a:t> </a:t>
            </a:r>
            <a:endParaRPr sz="1800"/>
          </a:p>
          <a:p>
            <a:pPr marL="12700" lvl="0" indent="165100" algn="l" rtl="0">
              <a:lnSpc>
                <a:spcPct val="90000"/>
              </a:lnSpc>
              <a:spcBef>
                <a:spcPts val="1000"/>
              </a:spcBef>
              <a:spcAft>
                <a:spcPts val="0"/>
              </a:spcAft>
              <a:buClr>
                <a:srgbClr val="000000"/>
              </a:buClr>
              <a:buSzPts val="2800"/>
              <a:buNone/>
            </a:pPr>
            <a:endParaRPr>
              <a:solidFill>
                <a:srgbClr val="000000"/>
              </a:solidFill>
              <a:latin typeface="Arial"/>
              <a:ea typeface="Arial"/>
              <a:cs typeface="Arial"/>
              <a:sym typeface="Arial"/>
            </a:endParaRPr>
          </a:p>
          <a:p>
            <a:pPr marL="29017" lvl="0" indent="0" algn="l" rtl="0">
              <a:lnSpc>
                <a:spcPct val="90000"/>
              </a:lnSpc>
              <a:spcBef>
                <a:spcPts val="671"/>
              </a:spcBef>
              <a:spcAft>
                <a:spcPts val="0"/>
              </a:spcAft>
              <a:buClr>
                <a:srgbClr val="000000"/>
              </a:buClr>
              <a:buSzPts val="3200"/>
              <a:buNone/>
            </a:pPr>
            <a:endParaRPr sz="2600">
              <a:solidFill>
                <a:srgbClr val="000000"/>
              </a:solidFill>
              <a:latin typeface="Arial"/>
              <a:ea typeface="Arial"/>
              <a:cs typeface="Arial"/>
              <a:sym typeface="Arial"/>
            </a:endParaRPr>
          </a:p>
        </p:txBody>
      </p:sp>
      <p:sp>
        <p:nvSpPr>
          <p:cNvPr id="214" name="Google Shape;21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Providing First Aid - CPR</a:t>
            </a:r>
            <a:endParaRPr dirty="0"/>
          </a:p>
        </p:txBody>
      </p:sp>
      <p:sp>
        <p:nvSpPr>
          <p:cNvPr id="215" name="Google Shape;215;p19"/>
          <p:cNvSpPr txBox="1"/>
          <p:nvPr/>
        </p:nvSpPr>
        <p:spPr>
          <a:xfrm>
            <a:off x="3990622" y="2139244"/>
            <a:ext cx="5029200" cy="369328"/>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aphicFrame>
        <p:nvGraphicFramePr>
          <p:cNvPr id="216" name="Google Shape;216;p19"/>
          <p:cNvGraphicFramePr/>
          <p:nvPr>
            <p:extLst>
              <p:ext uri="{D42A27DB-BD31-4B8C-83A1-F6EECF244321}">
                <p14:modId xmlns:p14="http://schemas.microsoft.com/office/powerpoint/2010/main" val="3676126784"/>
              </p:ext>
            </p:extLst>
          </p:nvPr>
        </p:nvGraphicFramePr>
        <p:xfrm>
          <a:off x="3841120" y="4376484"/>
          <a:ext cx="5901970" cy="1371600"/>
        </p:xfrm>
        <a:graphic>
          <a:graphicData uri="http://schemas.openxmlformats.org/drawingml/2006/table">
            <a:tbl>
              <a:tblPr>
                <a:noFill/>
                <a:tableStyleId>{2D5B0672-365F-4368-829F-2CF969EBFFC7}</a:tableStyleId>
              </a:tblPr>
              <a:tblGrid>
                <a:gridCol w="5901970">
                  <a:extLst>
                    <a:ext uri="{9D8B030D-6E8A-4147-A177-3AD203B41FA5}">
                      <a16:colId xmlns="" xmlns:a16="http://schemas.microsoft.com/office/drawing/2014/main" val="20000"/>
                    </a:ext>
                  </a:extLst>
                </a:gridCol>
              </a:tblGrid>
              <a:tr h="914400">
                <a:tc>
                  <a:txBody>
                    <a:bodyPr/>
                    <a:lstStyle/>
                    <a:p>
                      <a:pPr marL="0" marR="0" lvl="0" indent="0" algn="l" rtl="0">
                        <a:spcBef>
                          <a:spcPts val="0"/>
                        </a:spcBef>
                        <a:spcAft>
                          <a:spcPts val="0"/>
                        </a:spcAft>
                        <a:buClr>
                          <a:srgbClr val="2F5496"/>
                        </a:buClr>
                        <a:buSzPts val="1800"/>
                        <a:buFont typeface="Calibri"/>
                        <a:buNone/>
                      </a:pPr>
                      <a:r>
                        <a:rPr lang="en-US" sz="1800" b="1" u="none" strike="noStrike" cap="none" dirty="0">
                          <a:solidFill>
                            <a:srgbClr val="2F5496"/>
                          </a:solidFill>
                          <a:latin typeface="Calibri"/>
                          <a:ea typeface="Calibri"/>
                          <a:cs typeface="Calibri"/>
                          <a:sym typeface="Calibri"/>
                        </a:rPr>
                        <a:t>The Auxiliarist may only provide first aid that they are trained to give [sic] and which is within the scope of their assigned duties. For example, an Auxiliarist on an authorized patrol who is not CPR, qualified must not perform CPR but an Auxiliarist who is CPR qualified may.. [sic]</a:t>
                      </a:r>
                      <a:endParaRPr sz="1800" b="1" u="none" strike="noStrike" cap="none" dirty="0">
                        <a:solidFill>
                          <a:srgbClr val="2F5496"/>
                        </a:solidFill>
                        <a:latin typeface="Calibri"/>
                        <a:ea typeface="Calibri"/>
                        <a:cs typeface="Calibri"/>
                        <a:sym typeface="Calibri"/>
                      </a:endParaRPr>
                    </a:p>
                  </a:txBody>
                  <a:tcPr marL="37400" marR="37400" marT="0" marB="0"/>
                </a:tc>
                <a:extLst>
                  <a:ext uri="{0D108BD9-81ED-4DB2-BD59-A6C34878D82A}">
                    <a16:rowId xmlns="" xmlns:a16="http://schemas.microsoft.com/office/drawing/2014/main" val="10000"/>
                  </a:ext>
                </a:extLst>
              </a:tr>
            </a:tbl>
          </a:graphicData>
        </a:graphic>
      </p:graphicFrame>
      <p:pic>
        <p:nvPicPr>
          <p:cNvPr id="217" name="Google Shape;217;p19"/>
          <p:cNvPicPr preferRelativeResize="0"/>
          <p:nvPr/>
        </p:nvPicPr>
        <p:blipFill rotWithShape="1">
          <a:blip r:embed="rId3">
            <a:alphaModFix/>
          </a:blip>
          <a:srcRect/>
          <a:stretch/>
        </p:blipFill>
        <p:spPr>
          <a:xfrm>
            <a:off x="2805818" y="4444121"/>
            <a:ext cx="371475" cy="142875"/>
          </a:xfrm>
          <a:prstGeom prst="rect">
            <a:avLst/>
          </a:prstGeom>
          <a:noFill/>
          <a:ln>
            <a:noFill/>
          </a:ln>
        </p:spPr>
      </p:pic>
      <p:sp>
        <p:nvSpPr>
          <p:cNvPr id="218" name="Google Shape;218;p19"/>
          <p:cNvSpPr txBox="1"/>
          <p:nvPr/>
        </p:nvSpPr>
        <p:spPr>
          <a:xfrm>
            <a:off x="3841120" y="2101599"/>
            <a:ext cx="6067776" cy="1815878"/>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en-US" sz="1600">
                <a:solidFill>
                  <a:srgbClr val="2F5496"/>
                </a:solidFill>
                <a:latin typeface="Calibri"/>
                <a:ea typeface="Calibri"/>
                <a:cs typeface="Calibri"/>
                <a:sym typeface="Calibri"/>
              </a:rPr>
              <a:t>First aid training (beyond a basic awareness of emergency situations) is not a part of the Auxiliary boat or air crew qualification process. Auxiliarists, while on orders (verbal or written) or while assigned to duty, can give first aid. In cases of boating emergencies, Auxiliarists shall advise the unit commander of any emergency medical situation. If unable to contact the unit commander, then seek guidance from competent medical authority. </a:t>
            </a:r>
            <a:endParaRPr/>
          </a:p>
        </p:txBody>
      </p:sp>
      <p:sp>
        <p:nvSpPr>
          <p:cNvPr id="219" name="Google Shape;219;p19"/>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Response Division - Surface Workshop</a:t>
            </a:r>
            <a:endParaRPr dirty="0"/>
          </a:p>
        </p:txBody>
      </p:sp>
      <p:sp>
        <p:nvSpPr>
          <p:cNvPr id="220" name="Google Shape;220;p19"/>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6D04F-9473-43C6-9ACC-31D159E60CA6}"/>
              </a:ext>
            </a:extLst>
          </p:cNvPr>
          <p:cNvSpPr>
            <a:spLocks noGrp="1"/>
          </p:cNvSpPr>
          <p:nvPr>
            <p:ph type="title"/>
          </p:nvPr>
        </p:nvSpPr>
        <p:spPr/>
        <p:txBody>
          <a:bodyPr/>
          <a:lstStyle/>
          <a:p>
            <a:r>
              <a:rPr lang="en-US" dirty="0"/>
              <a:t>Mishap Notification</a:t>
            </a:r>
          </a:p>
        </p:txBody>
      </p:sp>
      <p:sp>
        <p:nvSpPr>
          <p:cNvPr id="3" name="Content Placeholder 2">
            <a:extLst>
              <a:ext uri="{FF2B5EF4-FFF2-40B4-BE49-F238E27FC236}">
                <a16:creationId xmlns="" xmlns:a16="http://schemas.microsoft.com/office/drawing/2014/main" id="{177954F6-1FAA-4C03-91DE-6E474DF0E3B5}"/>
              </a:ext>
            </a:extLst>
          </p:cNvPr>
          <p:cNvSpPr>
            <a:spLocks noGrp="1"/>
          </p:cNvSpPr>
          <p:nvPr>
            <p:ph idx="1"/>
          </p:nvPr>
        </p:nvSpPr>
        <p:spPr/>
        <p:txBody>
          <a:bodyPr/>
          <a:lstStyle/>
          <a:p>
            <a:pPr marL="0" indent="0">
              <a:buNone/>
            </a:pPr>
            <a:r>
              <a:rPr lang="en-US" dirty="0"/>
              <a:t>A memorandum from the National Commodore, dated 19 JUL 2021, provides guidance for </a:t>
            </a:r>
            <a:r>
              <a:rPr lang="en-US" b="1" dirty="0"/>
              <a:t>notification</a:t>
            </a:r>
            <a:r>
              <a:rPr lang="en-US" dirty="0"/>
              <a:t> of any aviation incident or mishap. The Commodore’s memorandum describes the type of mishaps and incidents that require </a:t>
            </a:r>
            <a:r>
              <a:rPr lang="en-US" b="1" dirty="0"/>
              <a:t>notification </a:t>
            </a:r>
            <a:r>
              <a:rPr lang="en-US" dirty="0"/>
              <a:t>to Senior Auxiliary Leadership, and the notification procedure. </a:t>
            </a:r>
          </a:p>
          <a:p>
            <a:pPr marL="0" indent="0">
              <a:buNone/>
            </a:pPr>
            <a:r>
              <a:rPr lang="en-US" dirty="0"/>
              <a:t>In addition to the procedure specified, please copy the Division Chief for Surface (DVC-RS). These procedures </a:t>
            </a:r>
            <a:r>
              <a:rPr lang="en-US" b="1" i="1" dirty="0"/>
              <a:t>are in addition </a:t>
            </a:r>
            <a:r>
              <a:rPr lang="en-US" dirty="0"/>
              <a:t>to those in place for reporting mishaps to the OIA occurring while members are under operational orders </a:t>
            </a:r>
          </a:p>
          <a:p>
            <a:pPr marL="0" indent="0">
              <a:buNone/>
            </a:pPr>
            <a:endParaRPr lang="en-US" dirty="0"/>
          </a:p>
        </p:txBody>
      </p:sp>
      <p:sp>
        <p:nvSpPr>
          <p:cNvPr id="4" name="Footer Placeholder 3">
            <a:extLst>
              <a:ext uri="{FF2B5EF4-FFF2-40B4-BE49-F238E27FC236}">
                <a16:creationId xmlns="" xmlns:a16="http://schemas.microsoft.com/office/drawing/2014/main" id="{1DA446F0-3280-4DC8-BFC7-F758F3EA20B7}"/>
              </a:ext>
            </a:extLst>
          </p:cNvPr>
          <p:cNvSpPr>
            <a:spLocks noGrp="1"/>
          </p:cNvSpPr>
          <p:nvPr>
            <p:ph type="ftr" sz="quarter" idx="3"/>
          </p:nvPr>
        </p:nvSpPr>
        <p:spPr>
          <a:xfrm>
            <a:off x="4038600" y="6356349"/>
            <a:ext cx="4114800" cy="374904"/>
          </a:xfrm>
          <a:prstGeom prst="rect">
            <a:avLst/>
          </a:prstGeom>
        </p:spPr>
        <p:txBody>
          <a:bodyPr anchor="b" anchorCtr="0"/>
          <a:lstStyle>
            <a:defPPr>
              <a:defRPr lang="en-US"/>
            </a:defPPr>
            <a:lvl1pPr marL="0" algn="ctr" defTabSz="914400" rtl="0" eaLnBrk="1" latinLnBrk="0" hangingPunct="1">
              <a:defRPr sz="14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alibri Light" panose="020F0302020204030204" pitchFamily="34" charset="0"/>
                <a:cs typeface="Calibri Light" panose="020F0302020204030204" pitchFamily="34" charset="0"/>
              </a:rPr>
              <a:t>Response Directorate - Surface Division</a:t>
            </a:r>
          </a:p>
        </p:txBody>
      </p:sp>
      <p:sp>
        <p:nvSpPr>
          <p:cNvPr id="5" name="Slide Number Placeholder 4">
            <a:extLst>
              <a:ext uri="{FF2B5EF4-FFF2-40B4-BE49-F238E27FC236}">
                <a16:creationId xmlns="" xmlns:a16="http://schemas.microsoft.com/office/drawing/2014/main" id="{E0843DC1-C787-4C15-8F69-2DEBE5518DF8}"/>
              </a:ext>
            </a:extLst>
          </p:cNvPr>
          <p:cNvSpPr>
            <a:spLocks noGrp="1"/>
          </p:cNvSpPr>
          <p:nvPr>
            <p:ph type="sldNum" sz="quarter" idx="4"/>
          </p:nvPr>
        </p:nvSpPr>
        <p:spPr>
          <a:xfrm>
            <a:off x="11103427" y="6484365"/>
            <a:ext cx="433354" cy="246888"/>
          </a:xfrm>
          <a:prstGeom prst="rect">
            <a:avLst/>
          </a:prstGeom>
        </p:spPr>
        <p:txBody>
          <a:bodyPr/>
          <a:lstStyle>
            <a:defPPr>
              <a:defRPr lang="en-US"/>
            </a:defPPr>
            <a:lvl1pPr marL="0" algn="l"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FD1BBD8-8B60-4BF0-A64C-234AA9D11932}" type="slidenum">
              <a:rPr lang="en-US" smtClean="0"/>
              <a:pPr algn="r"/>
              <a:t>21</a:t>
            </a:fld>
            <a:endParaRPr lang="en-US" dirty="0"/>
          </a:p>
        </p:txBody>
      </p:sp>
    </p:spTree>
    <p:extLst>
      <p:ext uri="{BB962C8B-B14F-4D97-AF65-F5344CB8AC3E}">
        <p14:creationId xmlns:p14="http://schemas.microsoft.com/office/powerpoint/2010/main" val="175737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Mishap Reporting</a:t>
            </a:r>
            <a:endParaRPr dirty="0"/>
          </a:p>
        </p:txBody>
      </p:sp>
      <p:sp>
        <p:nvSpPr>
          <p:cNvPr id="226" name="Google Shape;226;p20"/>
          <p:cNvSpPr txBox="1">
            <a:spLocks noGrp="1"/>
          </p:cNvSpPr>
          <p:nvPr>
            <p:ph type="body" idx="1"/>
          </p:nvPr>
        </p:nvSpPr>
        <p:spPr>
          <a:xfrm>
            <a:off x="667407" y="1600200"/>
            <a:ext cx="10515600" cy="4381500"/>
          </a:xfrm>
          <a:prstGeom prst="rect">
            <a:avLst/>
          </a:prstGeom>
          <a:noFill/>
          <a:ln>
            <a:noFill/>
          </a:ln>
        </p:spPr>
        <p:txBody>
          <a:bodyPr spcFirstLastPara="1" wrap="square" lIns="91425" tIns="45700" rIns="91425" bIns="45700" anchor="t" anchorCtr="0">
            <a:normAutofit fontScale="62500" lnSpcReduction="20000"/>
          </a:bodyPr>
          <a:lstStyle/>
          <a:p>
            <a:pPr marL="0" marR="816590" lvl="0" indent="0" algn="ctr" rtl="0">
              <a:lnSpc>
                <a:spcPct val="90000"/>
              </a:lnSpc>
              <a:spcBef>
                <a:spcPts val="0"/>
              </a:spcBef>
              <a:spcAft>
                <a:spcPts val="0"/>
              </a:spcAft>
              <a:buClr>
                <a:srgbClr val="000000"/>
              </a:buClr>
              <a:buSzPct val="100000"/>
              <a:buNone/>
            </a:pPr>
            <a:endParaRPr sz="4000" dirty="0">
              <a:solidFill>
                <a:srgbClr val="000000"/>
              </a:solidFill>
            </a:endParaRPr>
          </a:p>
          <a:p>
            <a:pPr marL="0" lvl="0" indent="0" algn="l" rtl="0">
              <a:lnSpc>
                <a:spcPct val="90000"/>
              </a:lnSpc>
              <a:spcBef>
                <a:spcPts val="575"/>
              </a:spcBef>
              <a:spcAft>
                <a:spcPts val="0"/>
              </a:spcAft>
              <a:buClr>
                <a:srgbClr val="000000"/>
              </a:buClr>
              <a:buSzPct val="100000"/>
              <a:buNone/>
            </a:pPr>
            <a:r>
              <a:rPr lang="en-US" sz="4200" b="1" u="sng" dirty="0"/>
              <a:t>ALL mishaps must be reported to the OIA &amp; </a:t>
            </a:r>
            <a:r>
              <a:rPr lang="en-US" sz="4200" b="1" u="sng" dirty="0" err="1"/>
              <a:t>CoLM</a:t>
            </a:r>
            <a:r>
              <a:rPr lang="en-US" sz="4200" b="1" u="sng" dirty="0"/>
              <a:t> immediately!</a:t>
            </a:r>
            <a:endParaRPr sz="4200" dirty="0"/>
          </a:p>
          <a:p>
            <a:pPr marL="457189" lvl="0" indent="-457189" algn="l" rtl="0">
              <a:lnSpc>
                <a:spcPct val="90000"/>
              </a:lnSpc>
              <a:spcBef>
                <a:spcPts val="575"/>
              </a:spcBef>
              <a:spcAft>
                <a:spcPts val="0"/>
              </a:spcAft>
              <a:buClr>
                <a:srgbClr val="000000"/>
              </a:buClr>
              <a:buSzPct val="100000"/>
              <a:buFont typeface="Arial"/>
              <a:buChar char="•"/>
            </a:pPr>
            <a:r>
              <a:rPr lang="en-US" sz="3800" dirty="0"/>
              <a:t>A Coast Guard mishap is defined as any unplanned, unexpected or undesirable event that causes injury, occupational illness, death, material loss or damage</a:t>
            </a:r>
            <a:endParaRPr sz="3800" dirty="0"/>
          </a:p>
          <a:p>
            <a:pPr marL="457189" lvl="0" indent="-457189" algn="l" rtl="0">
              <a:lnSpc>
                <a:spcPct val="90000"/>
              </a:lnSpc>
              <a:spcBef>
                <a:spcPts val="575"/>
              </a:spcBef>
              <a:spcAft>
                <a:spcPts val="0"/>
              </a:spcAft>
              <a:buClr>
                <a:srgbClr val="000000"/>
              </a:buClr>
              <a:buSzPct val="100000"/>
              <a:buFont typeface="Arial"/>
              <a:buChar char="•"/>
            </a:pPr>
            <a:r>
              <a:rPr lang="en-US" sz="3800" dirty="0"/>
              <a:t>Additionally, the Auxiliary requires any incident which causes a disruption or alteration of the mission reported</a:t>
            </a:r>
            <a:endParaRPr sz="3800" b="1" dirty="0"/>
          </a:p>
          <a:p>
            <a:pPr marL="440860" indent="-457189">
              <a:spcBef>
                <a:spcPts val="575"/>
              </a:spcBef>
              <a:buClr>
                <a:srgbClr val="000000"/>
              </a:buClr>
              <a:buSzPct val="108108"/>
            </a:pPr>
            <a:r>
              <a:rPr lang="en-US" sz="3800" dirty="0"/>
              <a:t>This allows the mishap to become an </a:t>
            </a:r>
            <a:r>
              <a:rPr lang="en-US" sz="3800" dirty="0">
                <a:solidFill>
                  <a:srgbClr val="00B050"/>
                </a:solidFill>
              </a:rPr>
              <a:t>educational opportunity </a:t>
            </a:r>
            <a:r>
              <a:rPr lang="en-US" sz="3800" dirty="0"/>
              <a:t>to be shared across the entire organization</a:t>
            </a:r>
          </a:p>
          <a:p>
            <a:pPr marL="440860" indent="-457189">
              <a:spcBef>
                <a:spcPts val="575"/>
              </a:spcBef>
              <a:buClr>
                <a:srgbClr val="000000"/>
              </a:buClr>
              <a:buSzPct val="108108"/>
            </a:pPr>
            <a:r>
              <a:rPr lang="en-US" sz="3800" dirty="0"/>
              <a:t>The concept of “Just Culture” will be applied</a:t>
            </a:r>
          </a:p>
          <a:p>
            <a:pPr marL="898060" lvl="1" indent="-457189">
              <a:spcBef>
                <a:spcPts val="575"/>
              </a:spcBef>
              <a:buClr>
                <a:srgbClr val="000000"/>
              </a:buClr>
              <a:buSzPct val="108108"/>
            </a:pPr>
            <a:r>
              <a:rPr lang="en-US" sz="3500" dirty="0"/>
              <a:t>We are looking to improve our safety and performance</a:t>
            </a:r>
          </a:p>
          <a:p>
            <a:pPr marL="898060" lvl="1" indent="-457189">
              <a:spcBef>
                <a:spcPts val="575"/>
              </a:spcBef>
              <a:buClr>
                <a:srgbClr val="000000"/>
              </a:buClr>
              <a:buSzPct val="108108"/>
            </a:pPr>
            <a:r>
              <a:rPr lang="en-US" sz="3500" dirty="0"/>
              <a:t>We are not looking to punish</a:t>
            </a:r>
          </a:p>
          <a:p>
            <a:pPr marL="898060" lvl="1" indent="-457189">
              <a:spcBef>
                <a:spcPts val="575"/>
              </a:spcBef>
              <a:buClr>
                <a:srgbClr val="000000"/>
              </a:buClr>
              <a:buSzPct val="108108"/>
            </a:pPr>
            <a:r>
              <a:rPr lang="en-US" sz="3500" dirty="0"/>
              <a:t>This is not a “free pass” for careless or reckless actions</a:t>
            </a:r>
          </a:p>
          <a:p>
            <a:pPr marL="898060" lvl="1" indent="-457189">
              <a:spcBef>
                <a:spcPts val="575"/>
              </a:spcBef>
              <a:buClr>
                <a:srgbClr val="000000"/>
              </a:buClr>
              <a:buSzPct val="108108"/>
            </a:pPr>
            <a:endParaRPr sz="3700" dirty="0"/>
          </a:p>
        </p:txBody>
      </p:sp>
      <p:sp>
        <p:nvSpPr>
          <p:cNvPr id="227" name="Google Shape;227;p20"/>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Response Division - Surface Workshop</a:t>
            </a:r>
            <a:endParaRPr dirty="0"/>
          </a:p>
        </p:txBody>
      </p:sp>
      <p:sp>
        <p:nvSpPr>
          <p:cNvPr id="228" name="Google Shape;228;p20"/>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Mishaps</a:t>
            </a:r>
            <a:endParaRPr dirty="0"/>
          </a:p>
        </p:txBody>
      </p:sp>
      <p:sp>
        <p:nvSpPr>
          <p:cNvPr id="226" name="Google Shape;226;p20"/>
          <p:cNvSpPr txBox="1">
            <a:spLocks noGrp="1"/>
          </p:cNvSpPr>
          <p:nvPr>
            <p:ph type="body" idx="1"/>
          </p:nvPr>
        </p:nvSpPr>
        <p:spPr>
          <a:xfrm>
            <a:off x="838200" y="1600200"/>
            <a:ext cx="9073055" cy="4381500"/>
          </a:xfrm>
          <a:prstGeom prst="rect">
            <a:avLst/>
          </a:prstGeom>
          <a:noFill/>
          <a:ln>
            <a:noFill/>
          </a:ln>
        </p:spPr>
        <p:txBody>
          <a:bodyPr spcFirstLastPara="1" wrap="square" lIns="91425" tIns="45700" rIns="91425" bIns="45700" anchor="t" anchorCtr="0">
            <a:normAutofit/>
          </a:bodyPr>
          <a:lstStyle/>
          <a:p>
            <a:pPr marL="0" marR="816590" lvl="0" indent="0" algn="ctr" rtl="0">
              <a:lnSpc>
                <a:spcPct val="90000"/>
              </a:lnSpc>
              <a:spcBef>
                <a:spcPts val="0"/>
              </a:spcBef>
              <a:spcAft>
                <a:spcPts val="0"/>
              </a:spcAft>
              <a:buClr>
                <a:srgbClr val="000000"/>
              </a:buClr>
              <a:buSzPct val="100000"/>
              <a:buNone/>
            </a:pPr>
            <a:endParaRPr sz="4000" dirty="0">
              <a:solidFill>
                <a:srgbClr val="000000"/>
              </a:solidFill>
            </a:endParaRPr>
          </a:p>
          <a:p>
            <a:pPr marL="0" lvl="0" indent="0" algn="l" rtl="0">
              <a:lnSpc>
                <a:spcPct val="90000"/>
              </a:lnSpc>
              <a:spcBef>
                <a:spcPts val="575"/>
              </a:spcBef>
              <a:spcAft>
                <a:spcPts val="0"/>
              </a:spcAft>
              <a:buClr>
                <a:srgbClr val="000000"/>
              </a:buClr>
              <a:buSzPct val="100000"/>
              <a:buNone/>
            </a:pPr>
            <a:r>
              <a:rPr lang="en-US" sz="3200" b="1" dirty="0"/>
              <a:t>Three predominant causes of mishaps for both the Auxiliary and Active Duty are:</a:t>
            </a:r>
            <a:endParaRPr sz="3200" dirty="0"/>
          </a:p>
          <a:p>
            <a:pPr marL="457189" lvl="0" indent="-457189" algn="l" rtl="0">
              <a:lnSpc>
                <a:spcPct val="90000"/>
              </a:lnSpc>
              <a:spcBef>
                <a:spcPts val="575"/>
              </a:spcBef>
              <a:spcAft>
                <a:spcPts val="0"/>
              </a:spcAft>
              <a:buClr>
                <a:srgbClr val="000000"/>
              </a:buClr>
              <a:buSzPct val="100000"/>
              <a:buFont typeface="Arial"/>
              <a:buChar char="•"/>
            </a:pPr>
            <a:r>
              <a:rPr lang="en-US" dirty="0"/>
              <a:t>Complacency</a:t>
            </a:r>
            <a:endParaRPr dirty="0"/>
          </a:p>
          <a:p>
            <a:pPr marL="457189" lvl="0" indent="-457189">
              <a:spcBef>
                <a:spcPts val="575"/>
              </a:spcBef>
              <a:buClr>
                <a:srgbClr val="000000"/>
              </a:buClr>
              <a:buSzPct val="100000"/>
            </a:pPr>
            <a:r>
              <a:rPr lang="en-US" dirty="0"/>
              <a:t>“Track Line” deviation (Off Course) </a:t>
            </a:r>
          </a:p>
          <a:p>
            <a:pPr marL="457189" lvl="0" indent="-457189" algn="l" rtl="0">
              <a:lnSpc>
                <a:spcPct val="90000"/>
              </a:lnSpc>
              <a:spcBef>
                <a:spcPts val="575"/>
              </a:spcBef>
              <a:spcAft>
                <a:spcPts val="0"/>
              </a:spcAft>
              <a:buClr>
                <a:srgbClr val="000000"/>
              </a:buClr>
              <a:buSzPct val="100000"/>
              <a:buFont typeface="Arial"/>
              <a:buChar char="•"/>
            </a:pPr>
            <a:r>
              <a:rPr lang="en-US" dirty="0"/>
              <a:t>Speed</a:t>
            </a:r>
            <a:endParaRPr dirty="0"/>
          </a:p>
          <a:p>
            <a:pPr marL="457189" lvl="0" indent="-279389" algn="l" rtl="0">
              <a:lnSpc>
                <a:spcPct val="90000"/>
              </a:lnSpc>
              <a:spcBef>
                <a:spcPts val="575"/>
              </a:spcBef>
              <a:spcAft>
                <a:spcPts val="0"/>
              </a:spcAft>
              <a:buClr>
                <a:srgbClr val="000000"/>
              </a:buClr>
              <a:buSzPct val="307692"/>
              <a:buFont typeface="Arial"/>
              <a:buNone/>
            </a:pPr>
            <a:endParaRPr sz="1300" b="1" dirty="0"/>
          </a:p>
        </p:txBody>
      </p:sp>
      <p:sp>
        <p:nvSpPr>
          <p:cNvPr id="227" name="Google Shape;227;p20"/>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Response Division - Surface Workshop</a:t>
            </a:r>
            <a:endParaRPr dirty="0"/>
          </a:p>
        </p:txBody>
      </p:sp>
      <p:sp>
        <p:nvSpPr>
          <p:cNvPr id="228" name="Google Shape;228;p20"/>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59877003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solidFill>
                  <a:schemeClr val="dk1"/>
                </a:solidFill>
              </a:rPr>
              <a:t>COVID-19 Mitigation</a:t>
            </a:r>
            <a:endParaRPr dirty="0"/>
          </a:p>
        </p:txBody>
      </p:sp>
      <p:sp>
        <p:nvSpPr>
          <p:cNvPr id="226" name="Google Shape;226;p20"/>
          <p:cNvSpPr txBox="1">
            <a:spLocks noGrp="1"/>
          </p:cNvSpPr>
          <p:nvPr>
            <p:ph type="body" idx="1"/>
          </p:nvPr>
        </p:nvSpPr>
        <p:spPr>
          <a:xfrm>
            <a:off x="838200" y="1600200"/>
            <a:ext cx="9639300" cy="4381500"/>
          </a:xfrm>
          <a:prstGeom prst="rect">
            <a:avLst/>
          </a:prstGeom>
          <a:noFill/>
          <a:ln>
            <a:noFill/>
          </a:ln>
        </p:spPr>
        <p:txBody>
          <a:bodyPr spcFirstLastPara="1" wrap="square" lIns="91425" tIns="45700" rIns="91425" bIns="45700" anchor="t" anchorCtr="0">
            <a:normAutofit fontScale="77500" lnSpcReduction="20000"/>
          </a:bodyPr>
          <a:lstStyle/>
          <a:p>
            <a:pPr marL="0" marR="816590" lvl="0" indent="0" algn="ctr" rtl="0">
              <a:lnSpc>
                <a:spcPct val="90000"/>
              </a:lnSpc>
              <a:spcBef>
                <a:spcPts val="0"/>
              </a:spcBef>
              <a:spcAft>
                <a:spcPts val="0"/>
              </a:spcAft>
              <a:buClr>
                <a:srgbClr val="000000"/>
              </a:buClr>
              <a:buSzPct val="100000"/>
              <a:buNone/>
            </a:pPr>
            <a:endParaRPr sz="4000" dirty="0">
              <a:solidFill>
                <a:srgbClr val="000000"/>
              </a:solidFill>
            </a:endParaRPr>
          </a:p>
          <a:p>
            <a:pPr marL="0" lvl="0" indent="0" algn="l" rtl="0">
              <a:lnSpc>
                <a:spcPct val="90000"/>
              </a:lnSpc>
              <a:spcBef>
                <a:spcPts val="0"/>
              </a:spcBef>
              <a:spcAft>
                <a:spcPts val="0"/>
              </a:spcAft>
              <a:buClr>
                <a:srgbClr val="2F5496"/>
              </a:buClr>
              <a:buSzPts val="2600"/>
              <a:buNone/>
            </a:pPr>
            <a:r>
              <a:rPr lang="en-US" sz="4000" dirty="0"/>
              <a:t>Crews must develop a mitigation strategy for missions </a:t>
            </a:r>
            <a:endParaRPr lang="en-US" sz="3600" dirty="0"/>
          </a:p>
          <a:p>
            <a:pPr marL="0" lvl="0" indent="0" algn="l" rtl="0">
              <a:lnSpc>
                <a:spcPct val="90000"/>
              </a:lnSpc>
              <a:spcBef>
                <a:spcPts val="1000"/>
              </a:spcBef>
              <a:spcAft>
                <a:spcPts val="0"/>
              </a:spcAft>
              <a:buClr>
                <a:srgbClr val="2F5496"/>
              </a:buClr>
              <a:buSzPts val="2400"/>
              <a:buNone/>
            </a:pPr>
            <a:endParaRPr lang="en-US" sz="3600" dirty="0"/>
          </a:p>
          <a:p>
            <a:pPr marL="0" lvl="0" indent="0" algn="l" rtl="0">
              <a:lnSpc>
                <a:spcPct val="90000"/>
              </a:lnSpc>
              <a:spcBef>
                <a:spcPts val="1000"/>
              </a:spcBef>
              <a:spcAft>
                <a:spcPts val="0"/>
              </a:spcAft>
              <a:buClr>
                <a:srgbClr val="2F5496"/>
              </a:buClr>
              <a:buSzPts val="2600"/>
              <a:buNone/>
            </a:pPr>
            <a:r>
              <a:rPr lang="en-US" sz="4000" dirty="0"/>
              <a:t>Research COVID infection status for any location linked to the mission. Coxswains need to include the requirement to know and understand the Covid-19 status and recommendations or laws concerning traveling in and out of each state or locale.  </a:t>
            </a:r>
            <a:endParaRPr lang="en-US" sz="3600" dirty="0"/>
          </a:p>
          <a:p>
            <a:pPr marL="0" lvl="0" indent="0" algn="l" rtl="0">
              <a:lnSpc>
                <a:spcPct val="90000"/>
              </a:lnSpc>
              <a:spcBef>
                <a:spcPts val="1000"/>
              </a:spcBef>
              <a:spcAft>
                <a:spcPts val="0"/>
              </a:spcAft>
              <a:buClr>
                <a:srgbClr val="2F5496"/>
              </a:buClr>
              <a:buSzPts val="2400"/>
              <a:buNone/>
            </a:pPr>
            <a:endParaRPr lang="en-US" sz="3600" dirty="0"/>
          </a:p>
          <a:p>
            <a:pPr marL="0" lvl="0" indent="0" algn="l" rtl="0">
              <a:lnSpc>
                <a:spcPct val="90000"/>
              </a:lnSpc>
              <a:spcBef>
                <a:spcPts val="1000"/>
              </a:spcBef>
              <a:spcAft>
                <a:spcPts val="0"/>
              </a:spcAft>
              <a:buClr>
                <a:srgbClr val="2F5496"/>
              </a:buClr>
              <a:buSzPts val="2600"/>
              <a:buNone/>
            </a:pPr>
            <a:r>
              <a:rPr lang="en-US" sz="4000" dirty="0"/>
              <a:t>Crews exposed to the infection must quarantine for 14 days. Individual Districts may have additional restrictions.</a:t>
            </a:r>
            <a:endParaRPr lang="en-US" sz="3600" dirty="0"/>
          </a:p>
        </p:txBody>
      </p:sp>
      <p:sp>
        <p:nvSpPr>
          <p:cNvPr id="227" name="Google Shape;227;p20"/>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Response Division - Surface Workshop</a:t>
            </a:r>
            <a:endParaRPr dirty="0"/>
          </a:p>
        </p:txBody>
      </p:sp>
      <p:sp>
        <p:nvSpPr>
          <p:cNvPr id="228" name="Google Shape;228;p20"/>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078711866"/>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solidFill>
                  <a:schemeClr val="dk1"/>
                </a:solidFill>
              </a:rPr>
              <a:t>COVID-19 Mitigation – cont.</a:t>
            </a:r>
            <a:endParaRPr dirty="0"/>
          </a:p>
        </p:txBody>
      </p:sp>
      <p:sp>
        <p:nvSpPr>
          <p:cNvPr id="226" name="Google Shape;226;p20"/>
          <p:cNvSpPr txBox="1">
            <a:spLocks noGrp="1"/>
          </p:cNvSpPr>
          <p:nvPr>
            <p:ph type="body" idx="1"/>
          </p:nvPr>
        </p:nvSpPr>
        <p:spPr>
          <a:xfrm>
            <a:off x="838200" y="1600200"/>
            <a:ext cx="9639300" cy="4381500"/>
          </a:xfrm>
          <a:prstGeom prst="rect">
            <a:avLst/>
          </a:prstGeom>
          <a:noFill/>
          <a:ln>
            <a:noFill/>
          </a:ln>
        </p:spPr>
        <p:txBody>
          <a:bodyPr spcFirstLastPara="1" wrap="square" lIns="91425" tIns="45700" rIns="91425" bIns="45700" anchor="t" anchorCtr="0">
            <a:normAutofit/>
          </a:bodyPr>
          <a:lstStyle/>
          <a:p>
            <a:pPr marL="0" marR="816590" lvl="0" indent="0" algn="ctr" rtl="0">
              <a:lnSpc>
                <a:spcPct val="90000"/>
              </a:lnSpc>
              <a:spcBef>
                <a:spcPts val="0"/>
              </a:spcBef>
              <a:spcAft>
                <a:spcPts val="0"/>
              </a:spcAft>
              <a:buClr>
                <a:srgbClr val="000000"/>
              </a:buClr>
              <a:buSzPct val="100000"/>
              <a:buNone/>
            </a:pPr>
            <a:endParaRPr sz="4000" dirty="0">
              <a:solidFill>
                <a:srgbClr val="000000"/>
              </a:solidFill>
            </a:endParaRPr>
          </a:p>
          <a:p>
            <a:pPr marL="0" lvl="0" indent="0" algn="l" rtl="0">
              <a:lnSpc>
                <a:spcPct val="90000"/>
              </a:lnSpc>
              <a:spcBef>
                <a:spcPts val="0"/>
              </a:spcBef>
              <a:spcAft>
                <a:spcPts val="0"/>
              </a:spcAft>
              <a:buClr>
                <a:srgbClr val="2F5496"/>
              </a:buClr>
              <a:buSzPts val="2600"/>
              <a:buNone/>
            </a:pPr>
            <a:r>
              <a:rPr lang="en-US" sz="2600" dirty="0"/>
              <a:t>The Personal Protective Equipment (PPE) list now includes:</a:t>
            </a:r>
            <a:endParaRPr lang="en-US" dirty="0"/>
          </a:p>
          <a:p>
            <a:pPr marL="914400" lvl="1" indent="-457200" algn="l" rtl="0">
              <a:lnSpc>
                <a:spcPct val="90000"/>
              </a:lnSpc>
              <a:spcBef>
                <a:spcPts val="500"/>
              </a:spcBef>
              <a:spcAft>
                <a:spcPts val="0"/>
              </a:spcAft>
              <a:buClr>
                <a:srgbClr val="2F5496"/>
              </a:buClr>
              <a:buSzPts val="2200"/>
              <a:buFont typeface="Arial"/>
              <a:buChar char="•"/>
            </a:pPr>
            <a:r>
              <a:rPr lang="en-US" sz="2200" dirty="0">
                <a:solidFill>
                  <a:srgbClr val="2F5496"/>
                </a:solidFill>
              </a:rPr>
              <a:t>Mask</a:t>
            </a:r>
            <a:endParaRPr lang="en-US" dirty="0"/>
          </a:p>
          <a:p>
            <a:pPr marL="914400" lvl="1" indent="-457200" algn="l" rtl="0">
              <a:lnSpc>
                <a:spcPct val="90000"/>
              </a:lnSpc>
              <a:spcBef>
                <a:spcPts val="500"/>
              </a:spcBef>
              <a:spcAft>
                <a:spcPts val="0"/>
              </a:spcAft>
              <a:buClr>
                <a:srgbClr val="2F5496"/>
              </a:buClr>
              <a:buSzPts val="2200"/>
              <a:buFont typeface="Arial"/>
              <a:buChar char="•"/>
            </a:pPr>
            <a:r>
              <a:rPr lang="en-US" sz="2200" dirty="0">
                <a:solidFill>
                  <a:srgbClr val="2F5496"/>
                </a:solidFill>
              </a:rPr>
              <a:t>Gloves</a:t>
            </a:r>
            <a:endParaRPr lang="en-US" dirty="0"/>
          </a:p>
          <a:p>
            <a:pPr marL="914400" lvl="1" indent="-457200" algn="l" rtl="0">
              <a:lnSpc>
                <a:spcPct val="90000"/>
              </a:lnSpc>
              <a:spcBef>
                <a:spcPts val="500"/>
              </a:spcBef>
              <a:spcAft>
                <a:spcPts val="0"/>
              </a:spcAft>
              <a:buClr>
                <a:srgbClr val="2F5496"/>
              </a:buClr>
              <a:buSzPts val="2200"/>
              <a:buFont typeface="Arial"/>
              <a:buChar char="•"/>
            </a:pPr>
            <a:r>
              <a:rPr lang="en-US" sz="2200" dirty="0">
                <a:solidFill>
                  <a:srgbClr val="2F5496"/>
                </a:solidFill>
              </a:rPr>
              <a:t>Disinfectant wipes</a:t>
            </a:r>
            <a:endParaRPr lang="en-US" dirty="0"/>
          </a:p>
          <a:p>
            <a:pPr marL="914400" lvl="1" indent="-457200" algn="l" rtl="0">
              <a:lnSpc>
                <a:spcPct val="90000"/>
              </a:lnSpc>
              <a:spcBef>
                <a:spcPts val="500"/>
              </a:spcBef>
              <a:spcAft>
                <a:spcPts val="0"/>
              </a:spcAft>
              <a:buClr>
                <a:srgbClr val="2F5496"/>
              </a:buClr>
              <a:buSzPts val="2200"/>
              <a:buFont typeface="Arial"/>
              <a:buChar char="•"/>
            </a:pPr>
            <a:r>
              <a:rPr lang="en-US" sz="2200" dirty="0">
                <a:solidFill>
                  <a:srgbClr val="2F5496"/>
                </a:solidFill>
              </a:rPr>
              <a:t>Cleaner  </a:t>
            </a:r>
            <a:endParaRPr lang="en-US" dirty="0"/>
          </a:p>
          <a:p>
            <a:pPr marL="0" lvl="0" indent="0" algn="l" rtl="0">
              <a:lnSpc>
                <a:spcPct val="90000"/>
              </a:lnSpc>
              <a:spcBef>
                <a:spcPts val="1000"/>
              </a:spcBef>
              <a:spcAft>
                <a:spcPts val="0"/>
              </a:spcAft>
              <a:buClr>
                <a:srgbClr val="2F5496"/>
              </a:buClr>
              <a:buSzPts val="2600"/>
              <a:buNone/>
            </a:pPr>
            <a:r>
              <a:rPr lang="en-US" sz="2600" dirty="0"/>
              <a:t>Our standard procedures for post mission now includes disinfecting any surface areas normally handled on the facility, including communication equipment. </a:t>
            </a:r>
            <a:endParaRPr lang="en-US" dirty="0"/>
          </a:p>
        </p:txBody>
      </p:sp>
      <p:sp>
        <p:nvSpPr>
          <p:cNvPr id="227" name="Google Shape;227;p20"/>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Response Division - Surface Workshop</a:t>
            </a:r>
            <a:endParaRPr dirty="0"/>
          </a:p>
        </p:txBody>
      </p:sp>
      <p:sp>
        <p:nvSpPr>
          <p:cNvPr id="228" name="Google Shape;228;p20"/>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354086386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609600" y="163516"/>
            <a:ext cx="10972800" cy="1055687"/>
          </a:xfrm>
        </p:spPr>
        <p:txBody>
          <a:bodyPr>
            <a:normAutofit/>
          </a:bodyPr>
          <a:lstStyle/>
          <a:p>
            <a:pPr eaLnBrk="1" hangingPunct="1">
              <a:defRPr/>
            </a:pPr>
            <a:r>
              <a:rPr lang="en-US" altLang="en-US" dirty="0"/>
              <a:t>Radio Basics</a:t>
            </a:r>
          </a:p>
        </p:txBody>
      </p:sp>
      <p:sp>
        <p:nvSpPr>
          <p:cNvPr id="24578" name="Rectangle 3"/>
          <p:cNvSpPr>
            <a:spLocks noGrp="1" noChangeArrowheads="1"/>
          </p:cNvSpPr>
          <p:nvPr>
            <p:ph idx="1"/>
          </p:nvPr>
        </p:nvSpPr>
        <p:spPr>
          <a:xfrm>
            <a:off x="711200" y="1600203"/>
            <a:ext cx="10871200" cy="4525963"/>
          </a:xfrm>
        </p:spPr>
        <p:txBody>
          <a:bodyPr/>
          <a:lstStyle/>
          <a:p>
            <a:pPr eaLnBrk="1" hangingPunct="1"/>
            <a:r>
              <a:rPr lang="en-US" altLang="en-US" dirty="0">
                <a:ea typeface="ＭＳ Ｐゴシック" pitchFamily="34" charset="-128"/>
              </a:rPr>
              <a:t>In all radio communications, we are to act as professionals</a:t>
            </a:r>
          </a:p>
          <a:p>
            <a:pPr eaLnBrk="1" hangingPunct="1"/>
            <a:r>
              <a:rPr lang="en-US" altLang="en-US" dirty="0">
                <a:ea typeface="ＭＳ Ｐゴシック" pitchFamily="34" charset="-128"/>
              </a:rPr>
              <a:t>At no time shall we refer to ethnicity, race, gender, sexual orientation or religious affiliation in radio transmissions</a:t>
            </a:r>
          </a:p>
          <a:p>
            <a:pPr eaLnBrk="1" hangingPunct="1"/>
            <a:r>
              <a:rPr lang="en-US" altLang="en-US" dirty="0">
                <a:ea typeface="ＭＳ Ｐゴシック" pitchFamily="34" charset="-128"/>
              </a:rPr>
              <a:t>This is a </a:t>
            </a:r>
            <a:r>
              <a:rPr lang="en-US" altLang="en-US" u="sng" dirty="0">
                <a:ea typeface="ＭＳ Ｐゴシック" pitchFamily="34" charset="-128"/>
              </a:rPr>
              <a:t>zero-tolerance policy </a:t>
            </a:r>
            <a:r>
              <a:rPr lang="en-US" altLang="en-US" dirty="0">
                <a:ea typeface="ＭＳ Ｐゴシック" pitchFamily="34" charset="-128"/>
              </a:rPr>
              <a:t>and must be strictly adhered to</a:t>
            </a:r>
          </a:p>
        </p:txBody>
      </p:sp>
      <p:sp>
        <p:nvSpPr>
          <p:cNvPr id="2" name="Footer Placeholder 1">
            <a:extLst>
              <a:ext uri="{FF2B5EF4-FFF2-40B4-BE49-F238E27FC236}">
                <a16:creationId xmlns="" xmlns:a16="http://schemas.microsoft.com/office/drawing/2014/main" id="{17F75828-823F-4A40-8FFF-6AAA5162FBB0}"/>
              </a:ext>
            </a:extLst>
          </p:cNvPr>
          <p:cNvSpPr>
            <a:spLocks noGrp="1"/>
          </p:cNvSpPr>
          <p:nvPr>
            <p:ph type="ftr" sz="quarter" idx="3"/>
          </p:nvPr>
        </p:nvSpPr>
        <p:spPr>
          <a:xfrm>
            <a:off x="4038600" y="6356349"/>
            <a:ext cx="4114800" cy="374904"/>
          </a:xfrm>
          <a:prstGeom prst="rect">
            <a:avLst/>
          </a:prstGeom>
        </p:spPr>
        <p:txBody>
          <a:bodyPr anchor="b" anchorCtr="0"/>
          <a:lstStyle>
            <a:defPPr>
              <a:defRPr lang="en-US"/>
            </a:defPPr>
            <a:lvl1pPr marL="0" algn="ctr" defTabSz="914400" rtl="0" eaLnBrk="1" latinLnBrk="0" hangingPunct="1">
              <a:defRPr sz="14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a:t>Response Division - Surface Workshop</a:t>
            </a:r>
          </a:p>
        </p:txBody>
      </p:sp>
      <p:sp>
        <p:nvSpPr>
          <p:cNvPr id="3" name="Slide Number Placeholder 2">
            <a:extLst>
              <a:ext uri="{FF2B5EF4-FFF2-40B4-BE49-F238E27FC236}">
                <a16:creationId xmlns="" xmlns:a16="http://schemas.microsoft.com/office/drawing/2014/main" id="{DBB0E621-EB39-4D98-AE72-EF2B011D58B3}"/>
              </a:ext>
            </a:extLst>
          </p:cNvPr>
          <p:cNvSpPr>
            <a:spLocks noGrp="1"/>
          </p:cNvSpPr>
          <p:nvPr>
            <p:ph type="sldNum" sz="quarter" idx="4"/>
          </p:nvPr>
        </p:nvSpPr>
        <p:spPr>
          <a:xfrm>
            <a:off x="11103427" y="6484365"/>
            <a:ext cx="433354" cy="246888"/>
          </a:xfrm>
          <a:prstGeom prst="rect">
            <a:avLst/>
          </a:prstGeom>
        </p:spPr>
        <p:txBody>
          <a:bodyPr/>
          <a:lstStyle>
            <a:defPPr>
              <a:defRPr lang="en-US"/>
            </a:defPPr>
            <a:lvl1pPr marL="0" algn="l"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FD1BBD8-8B60-4BF0-A64C-234AA9D11932}" type="slidenum">
              <a:rPr lang="en-US" smtClean="0"/>
              <a:pPr algn="r"/>
              <a:t>26</a:t>
            </a:fld>
            <a:endParaRPr lang="en-US" dirty="0"/>
          </a:p>
        </p:txBody>
      </p:sp>
    </p:spTree>
    <p:extLst>
      <p:ext uri="{BB962C8B-B14F-4D97-AF65-F5344CB8AC3E}">
        <p14:creationId xmlns:p14="http://schemas.microsoft.com/office/powerpoint/2010/main" val="1797662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609600" y="163516"/>
            <a:ext cx="10972800" cy="1055687"/>
          </a:xfrm>
        </p:spPr>
        <p:txBody>
          <a:bodyPr>
            <a:normAutofit/>
          </a:bodyPr>
          <a:lstStyle/>
          <a:p>
            <a:pPr eaLnBrk="1" hangingPunct="1">
              <a:defRPr/>
            </a:pPr>
            <a:r>
              <a:rPr lang="en-US" altLang="en-US" dirty="0"/>
              <a:t>Radio Basics - Cont.</a:t>
            </a:r>
          </a:p>
        </p:txBody>
      </p:sp>
      <p:sp>
        <p:nvSpPr>
          <p:cNvPr id="25602" name="Rectangle 3"/>
          <p:cNvSpPr>
            <a:spLocks noGrp="1" noChangeArrowheads="1"/>
          </p:cNvSpPr>
          <p:nvPr>
            <p:ph idx="1"/>
          </p:nvPr>
        </p:nvSpPr>
        <p:spPr>
          <a:xfrm>
            <a:off x="617220" y="1371603"/>
            <a:ext cx="11015980" cy="4769424"/>
          </a:xfrm>
        </p:spPr>
        <p:txBody>
          <a:bodyPr/>
          <a:lstStyle/>
          <a:p>
            <a:pPr eaLnBrk="1" hangingPunct="1"/>
            <a:r>
              <a:rPr lang="en-US" altLang="en-US" dirty="0">
                <a:ea typeface="ＭＳ Ｐゴシック" pitchFamily="34" charset="-128"/>
              </a:rPr>
              <a:t>It is often not what you say, but how you say it that demonstrates your professionalism</a:t>
            </a:r>
          </a:p>
          <a:p>
            <a:pPr eaLnBrk="1" hangingPunct="1"/>
            <a:r>
              <a:rPr lang="en-US" altLang="en-US" dirty="0">
                <a:ea typeface="ＭＳ Ｐゴシック" pitchFamily="34" charset="-128"/>
              </a:rPr>
              <a:t>Brevity and accuracy support mission success and safety</a:t>
            </a:r>
          </a:p>
          <a:p>
            <a:pPr eaLnBrk="1" hangingPunct="1"/>
            <a:r>
              <a:rPr lang="en-US" altLang="en-US" dirty="0">
                <a:ea typeface="ＭＳ Ｐゴシック" pitchFamily="34" charset="-128"/>
              </a:rPr>
              <a:t>Remember, the public and other agencies “hear” you as the voice of the U.S. Coast Guard</a:t>
            </a:r>
          </a:p>
          <a:p>
            <a:pPr eaLnBrk="1" hangingPunct="1"/>
            <a:r>
              <a:rPr lang="en-US" altLang="en-US" dirty="0">
                <a:ea typeface="ＭＳ Ｐゴシック" pitchFamily="34" charset="-128"/>
              </a:rPr>
              <a:t>Practice and use proper radio procedures to achieve success, safety, and professionalism </a:t>
            </a:r>
          </a:p>
          <a:p>
            <a:pPr lvl="1" eaLnBrk="1" hangingPunct="1">
              <a:spcBef>
                <a:spcPts val="400"/>
              </a:spcBef>
            </a:pPr>
            <a:r>
              <a:rPr lang="en-US" altLang="en-US" sz="3600" dirty="0">
                <a:ea typeface="ＭＳ Ｐゴシック" pitchFamily="34" charset="-128"/>
              </a:rPr>
              <a:t>(</a:t>
            </a:r>
            <a:r>
              <a:rPr lang="en-US" altLang="en-US" sz="2000" dirty="0">
                <a:ea typeface="ＭＳ Ｐゴシック" pitchFamily="34" charset="-128"/>
              </a:rPr>
              <a:t>No “10” codes, no “Over and Out”, no “Roger WILCO”, no “five by five”, etc</a:t>
            </a:r>
            <a:r>
              <a:rPr lang="en-US" altLang="en-US" sz="2400" dirty="0">
                <a:ea typeface="ＭＳ Ｐゴシック" pitchFamily="34" charset="-128"/>
              </a:rPr>
              <a:t>.</a:t>
            </a:r>
            <a:r>
              <a:rPr lang="en-US" altLang="en-US" sz="3600" dirty="0">
                <a:ea typeface="ＭＳ Ｐゴシック" pitchFamily="34" charset="-128"/>
              </a:rPr>
              <a:t>)</a:t>
            </a:r>
            <a:endParaRPr lang="en-US" altLang="en-US" sz="2000" dirty="0">
              <a:ea typeface="ＭＳ Ｐゴシック" pitchFamily="34" charset="-128"/>
            </a:endParaRPr>
          </a:p>
        </p:txBody>
      </p:sp>
      <p:sp>
        <p:nvSpPr>
          <p:cNvPr id="2" name="Footer Placeholder 1">
            <a:extLst>
              <a:ext uri="{FF2B5EF4-FFF2-40B4-BE49-F238E27FC236}">
                <a16:creationId xmlns="" xmlns:a16="http://schemas.microsoft.com/office/drawing/2014/main" id="{942BFAA0-EC8E-4A3E-9EF4-8C4C11DC3DEF}"/>
              </a:ext>
            </a:extLst>
          </p:cNvPr>
          <p:cNvSpPr>
            <a:spLocks noGrp="1"/>
          </p:cNvSpPr>
          <p:nvPr>
            <p:ph type="ftr" sz="quarter" idx="3"/>
          </p:nvPr>
        </p:nvSpPr>
        <p:spPr>
          <a:xfrm>
            <a:off x="4038600" y="6356349"/>
            <a:ext cx="4114800" cy="374904"/>
          </a:xfrm>
          <a:prstGeom prst="rect">
            <a:avLst/>
          </a:prstGeom>
        </p:spPr>
        <p:txBody>
          <a:bodyPr anchor="b" anchorCtr="0"/>
          <a:lstStyle>
            <a:defPPr>
              <a:defRPr lang="en-US"/>
            </a:defPPr>
            <a:lvl1pPr marL="0" algn="ctr" defTabSz="914400" rtl="0" eaLnBrk="1" latinLnBrk="0" hangingPunct="1">
              <a:defRPr sz="14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a:t>Response Division - Surface Workshop</a:t>
            </a:r>
          </a:p>
        </p:txBody>
      </p:sp>
      <p:sp>
        <p:nvSpPr>
          <p:cNvPr id="3" name="Slide Number Placeholder 2">
            <a:extLst>
              <a:ext uri="{FF2B5EF4-FFF2-40B4-BE49-F238E27FC236}">
                <a16:creationId xmlns="" xmlns:a16="http://schemas.microsoft.com/office/drawing/2014/main" id="{9CCC3A43-0EB1-4061-B53D-787979A6F271}"/>
              </a:ext>
            </a:extLst>
          </p:cNvPr>
          <p:cNvSpPr>
            <a:spLocks noGrp="1"/>
          </p:cNvSpPr>
          <p:nvPr>
            <p:ph type="sldNum" sz="quarter" idx="4"/>
          </p:nvPr>
        </p:nvSpPr>
        <p:spPr>
          <a:xfrm>
            <a:off x="11103427" y="6484365"/>
            <a:ext cx="433354" cy="246888"/>
          </a:xfrm>
          <a:prstGeom prst="rect">
            <a:avLst/>
          </a:prstGeom>
        </p:spPr>
        <p:txBody>
          <a:bodyPr/>
          <a:lstStyle>
            <a:defPPr>
              <a:defRPr lang="en-US"/>
            </a:defPPr>
            <a:lvl1pPr marL="0" algn="l"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FD1BBD8-8B60-4BF0-A64C-234AA9D11932}" type="slidenum">
              <a:rPr lang="en-US" smtClean="0"/>
              <a:pPr algn="r"/>
              <a:t>27</a:t>
            </a:fld>
            <a:endParaRPr lang="en-US" dirty="0"/>
          </a:p>
        </p:txBody>
      </p:sp>
    </p:spTree>
    <p:extLst>
      <p:ext uri="{BB962C8B-B14F-4D97-AF65-F5344CB8AC3E}">
        <p14:creationId xmlns:p14="http://schemas.microsoft.com/office/powerpoint/2010/main" val="1748900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Radio Basics - Cont.</a:t>
            </a:r>
          </a:p>
        </p:txBody>
      </p:sp>
      <p:sp>
        <p:nvSpPr>
          <p:cNvPr id="26626" name="Content Placeholder 2"/>
          <p:cNvSpPr>
            <a:spLocks noGrp="1"/>
          </p:cNvSpPr>
          <p:nvPr>
            <p:ph idx="1"/>
          </p:nvPr>
        </p:nvSpPr>
        <p:spPr>
          <a:xfrm>
            <a:off x="442581" y="1604225"/>
            <a:ext cx="11487150" cy="4383747"/>
          </a:xfrm>
        </p:spPr>
        <p:txBody>
          <a:bodyPr/>
          <a:lstStyle/>
          <a:p>
            <a:pPr marL="0" indent="0" eaLnBrk="1" hangingPunct="1">
              <a:buNone/>
            </a:pPr>
            <a:r>
              <a:rPr lang="en-US" altLang="en-US" b="1" dirty="0">
                <a:ea typeface="ＭＳ Ｐゴシック" pitchFamily="34" charset="-128"/>
              </a:rPr>
              <a:t>REMEMBER:</a:t>
            </a:r>
            <a:endParaRPr lang="en-US" altLang="en-US" dirty="0">
              <a:ea typeface="ＭＳ Ｐゴシック" pitchFamily="34" charset="-128"/>
            </a:endParaRPr>
          </a:p>
          <a:p>
            <a:pPr eaLnBrk="1" hangingPunct="1"/>
            <a:r>
              <a:rPr lang="en-US" altLang="en-US" sz="2800" dirty="0">
                <a:ea typeface="ＭＳ Ｐゴシック" pitchFamily="34" charset="-128"/>
              </a:rPr>
              <a:t>Always listen before transmitting and be sure you are on the correct channel (frequency) and no one else is talking</a:t>
            </a:r>
          </a:p>
          <a:p>
            <a:r>
              <a:rPr lang="en-US" sz="2800" dirty="0"/>
              <a:t>Professional presentation – Voice of the Coast Guard</a:t>
            </a:r>
          </a:p>
          <a:p>
            <a:r>
              <a:rPr lang="en-US" sz="2800" baseline="0" dirty="0"/>
              <a:t>Speak slowly, clearly and calmly– Must be understood the first time</a:t>
            </a:r>
          </a:p>
          <a:p>
            <a:r>
              <a:rPr lang="en-US" sz="2800" baseline="0" dirty="0"/>
              <a:t>Use proper PROWORDS, avoid slang and jargon</a:t>
            </a:r>
            <a:endParaRPr lang="en-US" altLang="en-US" sz="2800" dirty="0">
              <a:ea typeface="ＭＳ Ｐゴシック" pitchFamily="34" charset="-128"/>
            </a:endParaRPr>
          </a:p>
        </p:txBody>
      </p:sp>
      <p:sp>
        <p:nvSpPr>
          <p:cNvPr id="3" name="Footer Placeholder 2">
            <a:extLst>
              <a:ext uri="{FF2B5EF4-FFF2-40B4-BE49-F238E27FC236}">
                <a16:creationId xmlns="" xmlns:a16="http://schemas.microsoft.com/office/drawing/2014/main" id="{9BE6DC8A-A1A7-496C-BB03-68132C81E793}"/>
              </a:ext>
            </a:extLst>
          </p:cNvPr>
          <p:cNvSpPr>
            <a:spLocks noGrp="1"/>
          </p:cNvSpPr>
          <p:nvPr>
            <p:ph type="ftr" sz="quarter" idx="3"/>
          </p:nvPr>
        </p:nvSpPr>
        <p:spPr>
          <a:xfrm>
            <a:off x="4038600" y="6356349"/>
            <a:ext cx="4114800" cy="374904"/>
          </a:xfrm>
          <a:prstGeom prst="rect">
            <a:avLst/>
          </a:prstGeom>
        </p:spPr>
        <p:txBody>
          <a:bodyPr anchor="b" anchorCtr="0"/>
          <a:lstStyle>
            <a:defPPr>
              <a:defRPr lang="en-US"/>
            </a:defPPr>
            <a:lvl1pPr marL="0" algn="ctr" defTabSz="914400" rtl="0" eaLnBrk="1" latinLnBrk="0" hangingPunct="1">
              <a:defRPr sz="14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0747C8F0-C3CF-4F0F-8B14-9D50E85D9BA4}"/>
              </a:ext>
            </a:extLst>
          </p:cNvPr>
          <p:cNvSpPr>
            <a:spLocks noGrp="1"/>
          </p:cNvSpPr>
          <p:nvPr>
            <p:ph type="sldNum" sz="quarter" idx="4"/>
          </p:nvPr>
        </p:nvSpPr>
        <p:spPr>
          <a:xfrm>
            <a:off x="11103427" y="6484365"/>
            <a:ext cx="433354" cy="246888"/>
          </a:xfrm>
          <a:prstGeom prst="rect">
            <a:avLst/>
          </a:prstGeom>
        </p:spPr>
        <p:txBody>
          <a:bodyPr/>
          <a:lstStyle>
            <a:defPPr>
              <a:defRPr lang="en-US"/>
            </a:defPPr>
            <a:lvl1pPr marL="0" algn="l"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FD1BBD8-8B60-4BF0-A64C-234AA9D11932}" type="slidenum">
              <a:rPr lang="en-US" smtClean="0"/>
              <a:pPr algn="r"/>
              <a:t>28</a:t>
            </a:fld>
            <a:endParaRPr lang="en-US" dirty="0"/>
          </a:p>
        </p:txBody>
      </p:sp>
    </p:spTree>
    <p:extLst>
      <p:ext uri="{BB962C8B-B14F-4D97-AF65-F5344CB8AC3E}">
        <p14:creationId xmlns:p14="http://schemas.microsoft.com/office/powerpoint/2010/main" val="1209594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Marine Channel 16</a:t>
            </a:r>
          </a:p>
        </p:txBody>
      </p:sp>
      <p:sp>
        <p:nvSpPr>
          <p:cNvPr id="63490" name="Content Placeholder 2"/>
          <p:cNvSpPr>
            <a:spLocks noGrp="1"/>
          </p:cNvSpPr>
          <p:nvPr>
            <p:ph idx="1"/>
          </p:nvPr>
        </p:nvSpPr>
        <p:spPr/>
        <p:txBody>
          <a:bodyPr/>
          <a:lstStyle/>
          <a:p>
            <a:pPr eaLnBrk="1" hangingPunct="1"/>
            <a:r>
              <a:rPr lang="en-US" altLang="en-US" dirty="0">
                <a:ea typeface="ＭＳ Ｐゴシック" pitchFamily="34" charset="-128"/>
              </a:rPr>
              <a:t>Channel </a:t>
            </a:r>
            <a:r>
              <a:rPr lang="en-US" altLang="en-US" b="1" u="sng" dirty="0">
                <a:ea typeface="ＭＳ Ｐゴシック" pitchFamily="34" charset="-128"/>
              </a:rPr>
              <a:t>16</a:t>
            </a:r>
            <a:r>
              <a:rPr lang="en-US" altLang="en-US" dirty="0">
                <a:ea typeface="ＭＳ Ｐゴシック" pitchFamily="34" charset="-128"/>
              </a:rPr>
              <a:t> is the international emergency/distress and calling channel  </a:t>
            </a:r>
          </a:p>
          <a:p>
            <a:pPr eaLnBrk="1" hangingPunct="1"/>
            <a:r>
              <a:rPr lang="en-US" altLang="en-US" b="1" dirty="0">
                <a:solidFill>
                  <a:srgbClr val="FF0000"/>
                </a:solidFill>
                <a:ea typeface="ＭＳ Ｐゴシック" pitchFamily="34" charset="-128"/>
              </a:rPr>
              <a:t>Monitor channel 16 whenever able (at least in scan mode) even if there is a specific reason to monitor another channel (regatta, SAR case, guard channel, etc.)</a:t>
            </a:r>
          </a:p>
          <a:p>
            <a:pPr eaLnBrk="1" hangingPunct="1"/>
            <a:r>
              <a:rPr lang="en-US" altLang="en-US" dirty="0">
                <a:ea typeface="ＭＳ Ｐゴシック" pitchFamily="34" charset="-128"/>
              </a:rPr>
              <a:t>Encourage all boaters to monitor channel 16 when underway</a:t>
            </a:r>
          </a:p>
        </p:txBody>
      </p:sp>
      <p:sp>
        <p:nvSpPr>
          <p:cNvPr id="3" name="Footer Placeholder 2">
            <a:extLst>
              <a:ext uri="{FF2B5EF4-FFF2-40B4-BE49-F238E27FC236}">
                <a16:creationId xmlns="" xmlns:a16="http://schemas.microsoft.com/office/drawing/2014/main" id="{34ABEFFF-C837-49D5-976E-15CB7BF1A701}"/>
              </a:ext>
            </a:extLst>
          </p:cNvPr>
          <p:cNvSpPr>
            <a:spLocks noGrp="1"/>
          </p:cNvSpPr>
          <p:nvPr>
            <p:ph type="ftr" sz="quarter" idx="3"/>
          </p:nvPr>
        </p:nvSpPr>
        <p:spPr>
          <a:xfrm>
            <a:off x="4038600" y="6356349"/>
            <a:ext cx="4114800" cy="374904"/>
          </a:xfrm>
          <a:prstGeom prst="rect">
            <a:avLst/>
          </a:prstGeom>
        </p:spPr>
        <p:txBody>
          <a:bodyPr anchor="b" anchorCtr="0"/>
          <a:lstStyle>
            <a:defPPr>
              <a:defRPr lang="en-US"/>
            </a:defPPr>
            <a:lvl1pPr marL="0" algn="ctr" defTabSz="914400" rtl="0" eaLnBrk="1" latinLnBrk="0" hangingPunct="1">
              <a:defRPr sz="14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dirty="0"/>
              <a:t>Response Division - Surface Workshop</a:t>
            </a:r>
          </a:p>
        </p:txBody>
      </p:sp>
      <p:sp>
        <p:nvSpPr>
          <p:cNvPr id="4" name="Slide Number Placeholder 3">
            <a:extLst>
              <a:ext uri="{FF2B5EF4-FFF2-40B4-BE49-F238E27FC236}">
                <a16:creationId xmlns="" xmlns:a16="http://schemas.microsoft.com/office/drawing/2014/main" id="{68738374-DA79-462A-8B25-22E713393A1A}"/>
              </a:ext>
            </a:extLst>
          </p:cNvPr>
          <p:cNvSpPr>
            <a:spLocks noGrp="1"/>
          </p:cNvSpPr>
          <p:nvPr>
            <p:ph type="sldNum" sz="quarter" idx="4"/>
          </p:nvPr>
        </p:nvSpPr>
        <p:spPr>
          <a:xfrm>
            <a:off x="11103427" y="6484365"/>
            <a:ext cx="433354" cy="246888"/>
          </a:xfrm>
          <a:prstGeom prst="rect">
            <a:avLst/>
          </a:prstGeom>
        </p:spPr>
        <p:txBody>
          <a:bodyPr/>
          <a:lstStyle>
            <a:defPPr>
              <a:defRPr lang="en-US"/>
            </a:defPPr>
            <a:lvl1pPr marL="0" algn="l"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FD1BBD8-8B60-4BF0-A64C-234AA9D11932}" type="slidenum">
              <a:rPr lang="en-US" smtClean="0"/>
              <a:pPr algn="r"/>
              <a:t>29</a:t>
            </a:fld>
            <a:endParaRPr lang="en-US" dirty="0"/>
          </a:p>
        </p:txBody>
      </p:sp>
    </p:spTree>
    <p:extLst>
      <p:ext uri="{BB962C8B-B14F-4D97-AF65-F5344CB8AC3E}">
        <p14:creationId xmlns:p14="http://schemas.microsoft.com/office/powerpoint/2010/main" val="383167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body" idx="1"/>
          </p:nvPr>
        </p:nvSpPr>
        <p:spPr>
          <a:xfrm>
            <a:off x="838200" y="1825625"/>
            <a:ext cx="10965024" cy="4351338"/>
          </a:xfrm>
          <a:prstGeom prst="rect">
            <a:avLst/>
          </a:prstGeom>
          <a:noFill/>
          <a:ln>
            <a:noFill/>
          </a:ln>
        </p:spPr>
        <p:txBody>
          <a:bodyPr spcFirstLastPara="1" wrap="square" lIns="91425" tIns="45700" rIns="91425" bIns="45700" anchor="t" anchorCtr="0">
            <a:normAutofit/>
          </a:bodyPr>
          <a:lstStyle/>
          <a:p>
            <a:pPr marL="12700" lvl="0" indent="-12700" algn="l" rtl="0">
              <a:lnSpc>
                <a:spcPct val="90000"/>
              </a:lnSpc>
              <a:spcBef>
                <a:spcPts val="0"/>
              </a:spcBef>
              <a:spcAft>
                <a:spcPts val="0"/>
              </a:spcAft>
              <a:buClr>
                <a:srgbClr val="000000"/>
              </a:buClr>
              <a:buSzPts val="3600"/>
              <a:buChar char="•"/>
            </a:pPr>
            <a:r>
              <a:rPr lang="en-US" sz="3600" dirty="0"/>
              <a:t>What this workshop provides:</a:t>
            </a:r>
            <a:endParaRPr sz="3600" dirty="0"/>
          </a:p>
          <a:p>
            <a:pPr marL="789920" lvl="1" indent="-320032" algn="l" rtl="0">
              <a:lnSpc>
                <a:spcPct val="90000"/>
              </a:lnSpc>
              <a:spcBef>
                <a:spcPts val="500"/>
              </a:spcBef>
              <a:spcAft>
                <a:spcPts val="0"/>
              </a:spcAft>
              <a:buClr>
                <a:srgbClr val="000000"/>
              </a:buClr>
              <a:buSzPts val="3200"/>
              <a:buFont typeface="Arial"/>
              <a:buChar char="•"/>
            </a:pPr>
            <a:r>
              <a:rPr lang="en-US" sz="3600" dirty="0"/>
              <a:t>Policy Review</a:t>
            </a:r>
            <a:endParaRPr dirty="0"/>
          </a:p>
          <a:p>
            <a:pPr marL="789920" lvl="1" indent="-320032" algn="l" rtl="0">
              <a:lnSpc>
                <a:spcPct val="90000"/>
              </a:lnSpc>
              <a:spcBef>
                <a:spcPts val="675"/>
              </a:spcBef>
              <a:spcAft>
                <a:spcPts val="0"/>
              </a:spcAft>
              <a:buClr>
                <a:srgbClr val="000000"/>
              </a:buClr>
              <a:buSzPts val="3200"/>
              <a:buFont typeface="Arial"/>
              <a:buChar char="•"/>
            </a:pPr>
            <a:r>
              <a:rPr lang="en-US" sz="3600" dirty="0"/>
              <a:t>Safety Enhancements </a:t>
            </a:r>
            <a:endParaRPr sz="3600" dirty="0"/>
          </a:p>
          <a:p>
            <a:pPr marL="789920" lvl="1" indent="-320032" algn="l" rtl="0">
              <a:lnSpc>
                <a:spcPct val="90000"/>
              </a:lnSpc>
              <a:spcBef>
                <a:spcPts val="671"/>
              </a:spcBef>
              <a:spcAft>
                <a:spcPts val="0"/>
              </a:spcAft>
              <a:buClr>
                <a:srgbClr val="000000"/>
              </a:buClr>
              <a:buSzPts val="3200"/>
              <a:buFont typeface="Arial"/>
              <a:buChar char="•"/>
            </a:pPr>
            <a:r>
              <a:rPr lang="en-US" sz="3600" dirty="0"/>
              <a:t>This Workshop is NOT a replacement for TCT</a:t>
            </a:r>
            <a:endParaRPr dirty="0"/>
          </a:p>
          <a:p>
            <a:pPr marL="600517" lvl="1" indent="-457200" algn="l" rtl="0">
              <a:lnSpc>
                <a:spcPct val="90000"/>
              </a:lnSpc>
              <a:spcBef>
                <a:spcPts val="671"/>
              </a:spcBef>
              <a:spcAft>
                <a:spcPts val="0"/>
              </a:spcAft>
              <a:buClr>
                <a:srgbClr val="000000"/>
              </a:buClr>
              <a:buSzPts val="3600"/>
              <a:buChar char="•"/>
            </a:pPr>
            <a:r>
              <a:rPr lang="en-US" sz="3600" dirty="0">
                <a:solidFill>
                  <a:srgbClr val="FF3300"/>
                </a:solidFill>
              </a:rPr>
              <a:t>DO NOT REMOVE INFORMATION from this presentation – you can add local information as appropriate</a:t>
            </a:r>
            <a:endParaRPr dirty="0"/>
          </a:p>
          <a:p>
            <a:pPr marL="349049" lvl="0" indent="-116831" algn="l" rtl="0">
              <a:lnSpc>
                <a:spcPct val="90000"/>
              </a:lnSpc>
              <a:spcBef>
                <a:spcPts val="671"/>
              </a:spcBef>
              <a:spcAft>
                <a:spcPts val="0"/>
              </a:spcAft>
              <a:buClr>
                <a:srgbClr val="000000"/>
              </a:buClr>
              <a:buSzPts val="3200"/>
              <a:buFont typeface="Arial"/>
              <a:buNone/>
            </a:pPr>
            <a:endParaRPr sz="3600" dirty="0">
              <a:solidFill>
                <a:srgbClr val="000000"/>
              </a:solidFill>
            </a:endParaRPr>
          </a:p>
        </p:txBody>
      </p:sp>
      <p:sp>
        <p:nvSpPr>
          <p:cNvPr id="85" name="Google Shape;8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Welcome</a:t>
            </a:r>
            <a:endParaRPr dirty="0"/>
          </a:p>
        </p:txBody>
      </p:sp>
      <p:sp>
        <p:nvSpPr>
          <p:cNvPr id="86" name="Google Shape;86;p3"/>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87" name="Google Shape;87;p3"/>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Coxswain Responsibilities</a:t>
            </a:r>
            <a:endParaRPr dirty="0"/>
          </a:p>
        </p:txBody>
      </p:sp>
      <p:sp>
        <p:nvSpPr>
          <p:cNvPr id="246" name="Google Shape;246;p23"/>
          <p:cNvSpPr txBox="1">
            <a:spLocks noGrp="1"/>
          </p:cNvSpPr>
          <p:nvPr>
            <p:ph type="body" idx="1"/>
          </p:nvPr>
        </p:nvSpPr>
        <p:spPr>
          <a:xfrm>
            <a:off x="1280160" y="1447800"/>
            <a:ext cx="8930640" cy="4533900"/>
          </a:xfrm>
          <a:prstGeom prst="rect">
            <a:avLst/>
          </a:prstGeom>
          <a:noFill/>
          <a:ln>
            <a:noFill/>
          </a:ln>
        </p:spPr>
        <p:txBody>
          <a:bodyPr spcFirstLastPara="1" wrap="square" lIns="91425" tIns="45700" rIns="91425" bIns="45700" anchor="t" anchorCtr="0">
            <a:normAutofit lnSpcReduction="10000"/>
          </a:bodyPr>
          <a:lstStyle/>
          <a:p>
            <a:pPr marL="355591" lvl="0" indent="-342891" algn="l" rtl="0">
              <a:lnSpc>
                <a:spcPct val="90000"/>
              </a:lnSpc>
              <a:spcBef>
                <a:spcPts val="0"/>
              </a:spcBef>
              <a:spcAft>
                <a:spcPts val="0"/>
              </a:spcAft>
              <a:buClr>
                <a:srgbClr val="000000"/>
              </a:buClr>
              <a:buSzPts val="2200"/>
              <a:buFont typeface="Arial"/>
              <a:buChar char="•"/>
            </a:pPr>
            <a:r>
              <a:rPr lang="en-US"/>
              <a:t>Responsible for </a:t>
            </a:r>
            <a:r>
              <a:rPr lang="en-US" b="1"/>
              <a:t>ENTIRE</a:t>
            </a:r>
            <a:r>
              <a:rPr lang="en-US"/>
              <a:t> crew</a:t>
            </a:r>
            <a:endParaRPr/>
          </a:p>
          <a:p>
            <a:pPr marL="812788" lvl="1" indent="-342900" algn="l" rtl="0">
              <a:lnSpc>
                <a:spcPct val="90000"/>
              </a:lnSpc>
              <a:spcBef>
                <a:spcPts val="685"/>
              </a:spcBef>
              <a:spcAft>
                <a:spcPts val="0"/>
              </a:spcAft>
              <a:buClr>
                <a:srgbClr val="000000"/>
              </a:buClr>
              <a:buSzPts val="2200"/>
              <a:buChar char="•"/>
            </a:pPr>
            <a:r>
              <a:rPr lang="en-US" sz="2600"/>
              <a:t>From pre-mission brief to debrief</a:t>
            </a:r>
            <a:endParaRPr/>
          </a:p>
          <a:p>
            <a:pPr marL="812788" lvl="1" indent="-203200" algn="l" rtl="0">
              <a:lnSpc>
                <a:spcPct val="90000"/>
              </a:lnSpc>
              <a:spcBef>
                <a:spcPts val="685"/>
              </a:spcBef>
              <a:spcAft>
                <a:spcPts val="0"/>
              </a:spcAft>
              <a:buClr>
                <a:srgbClr val="000000"/>
              </a:buClr>
              <a:buSzPts val="2200"/>
              <a:buNone/>
            </a:pPr>
            <a:endParaRPr sz="900"/>
          </a:p>
          <a:p>
            <a:pPr marL="812788" lvl="1" indent="-342900" algn="l" rtl="0">
              <a:lnSpc>
                <a:spcPct val="90000"/>
              </a:lnSpc>
              <a:spcBef>
                <a:spcPts val="685"/>
              </a:spcBef>
              <a:spcAft>
                <a:spcPts val="0"/>
              </a:spcAft>
              <a:buClr>
                <a:srgbClr val="000000"/>
              </a:buClr>
              <a:buSzPts val="2200"/>
              <a:buChar char="•"/>
            </a:pPr>
            <a:r>
              <a:rPr lang="en-US" sz="2600"/>
              <a:t>Arrange the OPFAC familiarization, check PPE (maintenance cards and member proficiency) and PLBs, remove watches, rings, etc.</a:t>
            </a:r>
            <a:endParaRPr/>
          </a:p>
          <a:p>
            <a:pPr marL="812788" lvl="1" indent="-203200" algn="l" rtl="0">
              <a:lnSpc>
                <a:spcPct val="90000"/>
              </a:lnSpc>
              <a:spcBef>
                <a:spcPts val="685"/>
              </a:spcBef>
              <a:spcAft>
                <a:spcPts val="0"/>
              </a:spcAft>
              <a:buClr>
                <a:srgbClr val="000000"/>
              </a:buClr>
              <a:buSzPts val="2200"/>
              <a:buNone/>
            </a:pPr>
            <a:endParaRPr sz="900"/>
          </a:p>
          <a:p>
            <a:pPr marL="812788" lvl="1" indent="-342900" algn="l" rtl="0">
              <a:lnSpc>
                <a:spcPct val="90000"/>
              </a:lnSpc>
              <a:spcBef>
                <a:spcPts val="685"/>
              </a:spcBef>
              <a:spcAft>
                <a:spcPts val="0"/>
              </a:spcAft>
              <a:buClr>
                <a:srgbClr val="000000"/>
              </a:buClr>
              <a:buSzPts val="2200"/>
              <a:buChar char="•"/>
            </a:pPr>
            <a:r>
              <a:rPr lang="en-US" sz="2600"/>
              <a:t>Determine any physical limitations (IMSAFE &amp; actual observations) ensuring compliance with AUX Ops Policy Manual </a:t>
            </a:r>
            <a:endParaRPr/>
          </a:p>
          <a:p>
            <a:pPr marL="812788" lvl="1" indent="-203200" algn="l" rtl="0">
              <a:lnSpc>
                <a:spcPct val="90000"/>
              </a:lnSpc>
              <a:spcBef>
                <a:spcPts val="685"/>
              </a:spcBef>
              <a:spcAft>
                <a:spcPts val="0"/>
              </a:spcAft>
              <a:buClr>
                <a:srgbClr val="000000"/>
              </a:buClr>
              <a:buSzPts val="2200"/>
              <a:buNone/>
            </a:pPr>
            <a:endParaRPr sz="900"/>
          </a:p>
          <a:p>
            <a:pPr marL="812788" lvl="1" indent="-342900" algn="l" rtl="0">
              <a:lnSpc>
                <a:spcPct val="90000"/>
              </a:lnSpc>
              <a:spcBef>
                <a:spcPts val="671"/>
              </a:spcBef>
              <a:spcAft>
                <a:spcPts val="0"/>
              </a:spcAft>
              <a:buClr>
                <a:srgbClr val="000000"/>
              </a:buClr>
              <a:buSzPts val="2200"/>
              <a:buChar char="•"/>
            </a:pPr>
            <a:r>
              <a:rPr lang="en-US" sz="2600"/>
              <a:t>Ensuring each member knows their role AND can fulfill the role</a:t>
            </a:r>
            <a:endParaRPr/>
          </a:p>
        </p:txBody>
      </p:sp>
      <p:sp>
        <p:nvSpPr>
          <p:cNvPr id="247" name="Google Shape;247;p23"/>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248" name="Google Shape;248;p23"/>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a:t>Coxswain Responsibilities – cont.</a:t>
            </a:r>
            <a:endParaRPr sz="4000" dirty="0"/>
          </a:p>
        </p:txBody>
      </p:sp>
      <p:sp>
        <p:nvSpPr>
          <p:cNvPr id="254" name="Google Shape;254;p24"/>
          <p:cNvSpPr txBox="1">
            <a:spLocks noGrp="1"/>
          </p:cNvSpPr>
          <p:nvPr>
            <p:ph type="body" idx="1"/>
          </p:nvPr>
        </p:nvSpPr>
        <p:spPr>
          <a:xfrm>
            <a:off x="1981200" y="1600200"/>
            <a:ext cx="8229600" cy="4381500"/>
          </a:xfrm>
          <a:prstGeom prst="rect">
            <a:avLst/>
          </a:prstGeom>
          <a:noFill/>
          <a:ln>
            <a:noFill/>
          </a:ln>
        </p:spPr>
        <p:txBody>
          <a:bodyPr spcFirstLastPara="1" wrap="square" lIns="91425" tIns="45700" rIns="91425" bIns="45700" anchor="t" anchorCtr="0">
            <a:normAutofit/>
          </a:bodyPr>
          <a:lstStyle/>
          <a:p>
            <a:pPr marL="355591" lvl="0" indent="-342891" algn="l" rtl="0">
              <a:lnSpc>
                <a:spcPct val="90000"/>
              </a:lnSpc>
              <a:spcBef>
                <a:spcPts val="0"/>
              </a:spcBef>
              <a:spcAft>
                <a:spcPts val="0"/>
              </a:spcAft>
              <a:buClr>
                <a:srgbClr val="000000"/>
              </a:buClr>
              <a:buSzPts val="2500"/>
              <a:buFont typeface="Arial"/>
              <a:buChar char="•"/>
            </a:pPr>
            <a:r>
              <a:rPr lang="en-US"/>
              <a:t>Designate primary lookout(s) and explain duties</a:t>
            </a:r>
            <a:endParaRPr/>
          </a:p>
          <a:p>
            <a:pPr marL="355591" lvl="0" indent="-184140" algn="l" rtl="0">
              <a:lnSpc>
                <a:spcPct val="90000"/>
              </a:lnSpc>
              <a:spcBef>
                <a:spcPts val="1000"/>
              </a:spcBef>
              <a:spcAft>
                <a:spcPts val="0"/>
              </a:spcAft>
              <a:buClr>
                <a:srgbClr val="000000"/>
              </a:buClr>
              <a:buSzPts val="2500"/>
              <a:buFont typeface="Arial"/>
              <a:buNone/>
            </a:pPr>
            <a:endParaRPr sz="800"/>
          </a:p>
          <a:p>
            <a:pPr marL="355591" lvl="0" indent="-342891" algn="l" rtl="0">
              <a:lnSpc>
                <a:spcPct val="90000"/>
              </a:lnSpc>
              <a:spcBef>
                <a:spcPts val="771"/>
              </a:spcBef>
              <a:spcAft>
                <a:spcPts val="0"/>
              </a:spcAft>
              <a:buClr>
                <a:srgbClr val="000000"/>
              </a:buClr>
              <a:buSzPts val="2500"/>
              <a:buFont typeface="Arial"/>
              <a:buChar char="•"/>
            </a:pPr>
            <a:r>
              <a:rPr lang="en-US"/>
              <a:t>Exercise DIRECT supervision of the helmsman and OVERSIGHT supervision of the rest of the crew</a:t>
            </a:r>
            <a:endParaRPr/>
          </a:p>
          <a:p>
            <a:pPr marL="355591" lvl="0" indent="-184140" algn="l" rtl="0">
              <a:lnSpc>
                <a:spcPct val="90000"/>
              </a:lnSpc>
              <a:spcBef>
                <a:spcPts val="771"/>
              </a:spcBef>
              <a:spcAft>
                <a:spcPts val="0"/>
              </a:spcAft>
              <a:buClr>
                <a:srgbClr val="000000"/>
              </a:buClr>
              <a:buSzPts val="2500"/>
              <a:buFont typeface="Arial"/>
              <a:buNone/>
            </a:pPr>
            <a:endParaRPr sz="800"/>
          </a:p>
          <a:p>
            <a:pPr marL="355591" marR="1223615" lvl="0" indent="-342891" algn="l" rtl="0">
              <a:lnSpc>
                <a:spcPct val="90000"/>
              </a:lnSpc>
              <a:spcBef>
                <a:spcPts val="765"/>
              </a:spcBef>
              <a:spcAft>
                <a:spcPts val="0"/>
              </a:spcAft>
              <a:buClr>
                <a:srgbClr val="000000"/>
              </a:buClr>
              <a:buSzPts val="2500"/>
              <a:buFont typeface="Arial"/>
              <a:buChar char="•"/>
            </a:pPr>
            <a:r>
              <a:rPr lang="en-US"/>
              <a:t>Designate a radio watchstander and explain duties</a:t>
            </a:r>
            <a:endParaRPr/>
          </a:p>
          <a:p>
            <a:pPr marL="927077" marR="1223615" lvl="1" indent="-457189" algn="l" rtl="0">
              <a:lnSpc>
                <a:spcPct val="90000"/>
              </a:lnSpc>
              <a:spcBef>
                <a:spcPts val="765"/>
              </a:spcBef>
              <a:spcAft>
                <a:spcPts val="0"/>
              </a:spcAft>
              <a:buClr>
                <a:srgbClr val="000000"/>
              </a:buClr>
              <a:buSzPts val="2500"/>
              <a:buChar char="•"/>
            </a:pPr>
            <a:r>
              <a:rPr lang="en-US" sz="2600"/>
              <a:t>Radio channels may be District, Sector, and AOR specific</a:t>
            </a:r>
            <a:endParaRPr sz="2600"/>
          </a:p>
        </p:txBody>
      </p:sp>
      <p:sp>
        <p:nvSpPr>
          <p:cNvPr id="255" name="Google Shape;255;p24"/>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256" name="Google Shape;256;p24"/>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Coxswain Responsibilities – cont.</a:t>
            </a:r>
            <a:endParaRPr dirty="0"/>
          </a:p>
        </p:txBody>
      </p:sp>
      <p:sp>
        <p:nvSpPr>
          <p:cNvPr id="262" name="Google Shape;262;p25"/>
          <p:cNvSpPr txBox="1">
            <a:spLocks noGrp="1"/>
          </p:cNvSpPr>
          <p:nvPr>
            <p:ph type="body" idx="1"/>
          </p:nvPr>
        </p:nvSpPr>
        <p:spPr>
          <a:xfrm>
            <a:off x="1981200" y="1600200"/>
            <a:ext cx="8229600" cy="4381500"/>
          </a:xfrm>
          <a:prstGeom prst="rect">
            <a:avLst/>
          </a:prstGeom>
          <a:noFill/>
          <a:ln>
            <a:noFill/>
          </a:ln>
        </p:spPr>
        <p:txBody>
          <a:bodyPr spcFirstLastPara="1" wrap="square" lIns="91425" tIns="45700" rIns="91425" bIns="45700" anchor="t" anchorCtr="0">
            <a:normAutofit/>
          </a:bodyPr>
          <a:lstStyle/>
          <a:p>
            <a:pPr marL="355591" lvl="0" indent="-342891" algn="l" rtl="0">
              <a:lnSpc>
                <a:spcPct val="90000"/>
              </a:lnSpc>
              <a:spcBef>
                <a:spcPts val="0"/>
              </a:spcBef>
              <a:spcAft>
                <a:spcPts val="0"/>
              </a:spcAft>
              <a:buClr>
                <a:srgbClr val="000000"/>
              </a:buClr>
              <a:buSzPts val="2500"/>
              <a:buFont typeface="Arial"/>
              <a:buChar char="•"/>
            </a:pPr>
            <a:r>
              <a:rPr lang="en-US"/>
              <a:t>Monitor crew physical condition throughout the patrol ensuring performance of their duties</a:t>
            </a:r>
            <a:endParaRPr/>
          </a:p>
          <a:p>
            <a:pPr marL="355591" lvl="0" indent="-184140" algn="l" rtl="0">
              <a:lnSpc>
                <a:spcPct val="90000"/>
              </a:lnSpc>
              <a:spcBef>
                <a:spcPts val="1000"/>
              </a:spcBef>
              <a:spcAft>
                <a:spcPts val="0"/>
              </a:spcAft>
              <a:buClr>
                <a:srgbClr val="000000"/>
              </a:buClr>
              <a:buSzPts val="2500"/>
              <a:buFont typeface="Arial"/>
              <a:buNone/>
            </a:pPr>
            <a:endParaRPr sz="800"/>
          </a:p>
          <a:p>
            <a:pPr marL="355591" lvl="0" indent="-342891" algn="l" rtl="0">
              <a:lnSpc>
                <a:spcPct val="90000"/>
              </a:lnSpc>
              <a:spcBef>
                <a:spcPts val="1000"/>
              </a:spcBef>
              <a:spcAft>
                <a:spcPts val="0"/>
              </a:spcAft>
              <a:buClr>
                <a:srgbClr val="000000"/>
              </a:buClr>
              <a:buSzPts val="2500"/>
              <a:buFont typeface="Arial"/>
              <a:buChar char="•"/>
            </a:pPr>
            <a:r>
              <a:rPr lang="en-US"/>
              <a:t>Ensure cutoff switch (if installed) is used</a:t>
            </a:r>
            <a:endParaRPr/>
          </a:p>
          <a:p>
            <a:pPr marL="355591" lvl="0" indent="-184140" algn="l" rtl="0">
              <a:lnSpc>
                <a:spcPct val="90000"/>
              </a:lnSpc>
              <a:spcBef>
                <a:spcPts val="1000"/>
              </a:spcBef>
              <a:spcAft>
                <a:spcPts val="0"/>
              </a:spcAft>
              <a:buClr>
                <a:srgbClr val="000000"/>
              </a:buClr>
              <a:buSzPts val="2500"/>
              <a:buFont typeface="Arial"/>
              <a:buNone/>
            </a:pPr>
            <a:endParaRPr sz="800"/>
          </a:p>
          <a:p>
            <a:pPr marL="355591" lvl="0" indent="-342891" algn="l" rtl="0">
              <a:lnSpc>
                <a:spcPct val="90000"/>
              </a:lnSpc>
              <a:spcBef>
                <a:spcPts val="1000"/>
              </a:spcBef>
              <a:spcAft>
                <a:spcPts val="0"/>
              </a:spcAft>
              <a:buClr>
                <a:srgbClr val="000000"/>
              </a:buClr>
              <a:buSzPts val="2500"/>
              <a:buFont typeface="Arial"/>
              <a:buChar char="•"/>
            </a:pPr>
            <a:r>
              <a:rPr lang="en-US"/>
              <a:t>Reassess RISK as the situation evolves</a:t>
            </a:r>
            <a:endParaRPr/>
          </a:p>
        </p:txBody>
      </p:sp>
      <p:sp>
        <p:nvSpPr>
          <p:cNvPr id="263" name="Google Shape;263;p25"/>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264" name="Google Shape;264;p25"/>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Crew Responsibilities</a:t>
            </a:r>
            <a:endParaRPr dirty="0"/>
          </a:p>
        </p:txBody>
      </p:sp>
      <p:sp>
        <p:nvSpPr>
          <p:cNvPr id="270" name="Google Shape;270;p26"/>
          <p:cNvSpPr txBox="1">
            <a:spLocks noGrp="1"/>
          </p:cNvSpPr>
          <p:nvPr>
            <p:ph type="body" idx="1"/>
          </p:nvPr>
        </p:nvSpPr>
        <p:spPr>
          <a:xfrm>
            <a:off x="1981200" y="1600200"/>
            <a:ext cx="8229600" cy="438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3000"/>
              <a:buNone/>
            </a:pPr>
            <a:r>
              <a:rPr lang="en-US" sz="3000" b="1">
                <a:solidFill>
                  <a:srgbClr val="00B050"/>
                </a:solidFill>
              </a:rPr>
              <a:t>Safety is paramount</a:t>
            </a:r>
            <a:endParaRPr sz="3000">
              <a:solidFill>
                <a:srgbClr val="000000"/>
              </a:solidFill>
            </a:endParaRPr>
          </a:p>
          <a:p>
            <a:pPr marL="355591" lvl="0" indent="-342891" algn="l" rtl="0">
              <a:lnSpc>
                <a:spcPct val="90000"/>
              </a:lnSpc>
              <a:spcBef>
                <a:spcPts val="1465"/>
              </a:spcBef>
              <a:spcAft>
                <a:spcPts val="0"/>
              </a:spcAft>
              <a:buClr>
                <a:srgbClr val="000000"/>
              </a:buClr>
              <a:buSzPts val="3200"/>
              <a:buFont typeface="Arial"/>
              <a:buChar char="•"/>
            </a:pPr>
            <a:r>
              <a:rPr lang="en-US" sz="3000" b="1"/>
              <a:t>If you see something, say something</a:t>
            </a:r>
            <a:endParaRPr/>
          </a:p>
          <a:p>
            <a:pPr marL="939788" lvl="1" indent="-457200" algn="l" rtl="0">
              <a:lnSpc>
                <a:spcPct val="90000"/>
              </a:lnSpc>
              <a:spcBef>
                <a:spcPts val="1465"/>
              </a:spcBef>
              <a:spcAft>
                <a:spcPts val="0"/>
              </a:spcAft>
              <a:buClr>
                <a:srgbClr val="000000"/>
              </a:buClr>
              <a:buSzPts val="3200"/>
              <a:buChar char="•"/>
            </a:pPr>
            <a:r>
              <a:rPr lang="en-US" sz="2800"/>
              <a:t>If you ignore something you are condoning it</a:t>
            </a:r>
            <a:endParaRPr/>
          </a:p>
          <a:p>
            <a:pPr marL="939788" lvl="1" indent="-254000" algn="l" rtl="0">
              <a:lnSpc>
                <a:spcPct val="90000"/>
              </a:lnSpc>
              <a:spcBef>
                <a:spcPts val="1465"/>
              </a:spcBef>
              <a:spcAft>
                <a:spcPts val="0"/>
              </a:spcAft>
              <a:buClr>
                <a:srgbClr val="000000"/>
              </a:buClr>
              <a:buSzPts val="3200"/>
              <a:buNone/>
            </a:pPr>
            <a:endParaRPr sz="800"/>
          </a:p>
          <a:p>
            <a:pPr marL="355591" lvl="0" indent="-342891" algn="l" rtl="0">
              <a:lnSpc>
                <a:spcPct val="90000"/>
              </a:lnSpc>
              <a:spcBef>
                <a:spcPts val="1460"/>
              </a:spcBef>
              <a:spcAft>
                <a:spcPts val="0"/>
              </a:spcAft>
              <a:buClr>
                <a:srgbClr val="000000"/>
              </a:buClr>
              <a:buSzPts val="3200"/>
              <a:buFont typeface="Arial"/>
              <a:buChar char="•"/>
            </a:pPr>
            <a:r>
              <a:rPr lang="en-US"/>
              <a:t>Risk Management is a practice, not an event.</a:t>
            </a:r>
            <a:endParaRPr/>
          </a:p>
          <a:p>
            <a:pPr marL="355591" lvl="0" indent="-139690" algn="l" rtl="0">
              <a:lnSpc>
                <a:spcPct val="90000"/>
              </a:lnSpc>
              <a:spcBef>
                <a:spcPts val="1460"/>
              </a:spcBef>
              <a:spcAft>
                <a:spcPts val="0"/>
              </a:spcAft>
              <a:buClr>
                <a:srgbClr val="000000"/>
              </a:buClr>
              <a:buSzPts val="3200"/>
              <a:buFont typeface="Arial"/>
              <a:buNone/>
            </a:pPr>
            <a:endParaRPr/>
          </a:p>
          <a:p>
            <a:pPr marL="355591" marR="464172" lvl="0" indent="-342891" algn="l" rtl="0">
              <a:lnSpc>
                <a:spcPct val="90000"/>
              </a:lnSpc>
              <a:spcBef>
                <a:spcPts val="1460"/>
              </a:spcBef>
              <a:spcAft>
                <a:spcPts val="0"/>
              </a:spcAft>
              <a:buClr>
                <a:srgbClr val="000000"/>
              </a:buClr>
              <a:buSzPts val="3200"/>
              <a:buFont typeface="Arial"/>
              <a:buChar char="•"/>
            </a:pPr>
            <a:r>
              <a:rPr lang="en-US"/>
              <a:t>Consider IMSAFE when preparing for and during the mission</a:t>
            </a:r>
            <a:endParaRPr/>
          </a:p>
        </p:txBody>
      </p:sp>
      <p:sp>
        <p:nvSpPr>
          <p:cNvPr id="271" name="Google Shape;271;p26"/>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272" name="Google Shape;272;p26"/>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Important Reminders</a:t>
            </a:r>
            <a:endParaRPr dirty="0"/>
          </a:p>
        </p:txBody>
      </p:sp>
      <p:sp>
        <p:nvSpPr>
          <p:cNvPr id="278" name="Google Shape;278;p27"/>
          <p:cNvSpPr txBox="1">
            <a:spLocks noGrp="1"/>
          </p:cNvSpPr>
          <p:nvPr>
            <p:ph type="body" idx="1"/>
          </p:nvPr>
        </p:nvSpPr>
        <p:spPr>
          <a:xfrm>
            <a:off x="1152330" y="1600200"/>
            <a:ext cx="9887340" cy="4381500"/>
          </a:xfrm>
          <a:prstGeom prst="rect">
            <a:avLst/>
          </a:prstGeom>
          <a:noFill/>
          <a:ln>
            <a:noFill/>
          </a:ln>
        </p:spPr>
        <p:txBody>
          <a:bodyPr spcFirstLastPara="1" wrap="square" lIns="91425" tIns="45700" rIns="91425" bIns="45700" anchor="t" anchorCtr="0">
            <a:noAutofit/>
          </a:bodyPr>
          <a:lstStyle/>
          <a:p>
            <a:pPr marL="355591" lvl="0" indent="-342891" algn="l" rtl="0">
              <a:lnSpc>
                <a:spcPct val="90000"/>
              </a:lnSpc>
              <a:spcBef>
                <a:spcPts val="0"/>
              </a:spcBef>
              <a:spcAft>
                <a:spcPts val="0"/>
              </a:spcAft>
              <a:buClr>
                <a:srgbClr val="000000"/>
              </a:buClr>
              <a:buSzPts val="3200"/>
              <a:buFont typeface="Arial"/>
              <a:buChar char="•"/>
            </a:pPr>
            <a:r>
              <a:rPr lang="en-US" sz="3600" dirty="0"/>
              <a:t>Mobile Devices</a:t>
            </a:r>
            <a:endParaRPr dirty="0"/>
          </a:p>
          <a:p>
            <a:pPr marL="927088" marR="5080" lvl="1" indent="-457200" algn="l" rtl="0">
              <a:lnSpc>
                <a:spcPct val="90000"/>
              </a:lnSpc>
              <a:spcBef>
                <a:spcPts val="735"/>
              </a:spcBef>
              <a:spcAft>
                <a:spcPts val="0"/>
              </a:spcAft>
              <a:buClr>
                <a:srgbClr val="000000"/>
              </a:buClr>
              <a:buSzPts val="2800"/>
              <a:buChar char="•"/>
            </a:pPr>
            <a:r>
              <a:rPr lang="en-US" sz="3600" dirty="0"/>
              <a:t>Use of Mobile Devices (phones, tablets) is </a:t>
            </a:r>
            <a:r>
              <a:rPr lang="en-US" sz="3600" b="1" i="1" u="sng" dirty="0">
                <a:solidFill>
                  <a:srgbClr val="FF0000"/>
                </a:solidFill>
              </a:rPr>
              <a:t>PROHIBITED</a:t>
            </a:r>
            <a:r>
              <a:rPr lang="en-US" sz="3600" b="1" dirty="0">
                <a:solidFill>
                  <a:srgbClr val="000000"/>
                </a:solidFill>
              </a:rPr>
              <a:t> </a:t>
            </a:r>
            <a:r>
              <a:rPr lang="en-US" sz="3600" dirty="0"/>
              <a:t>without permission from Coxswain. </a:t>
            </a:r>
            <a:endParaRPr dirty="0"/>
          </a:p>
          <a:p>
            <a:pPr marL="1384288" marR="5080" lvl="2" indent="-457200" algn="l" rtl="0">
              <a:lnSpc>
                <a:spcPct val="90000"/>
              </a:lnSpc>
              <a:spcBef>
                <a:spcPts val="735"/>
              </a:spcBef>
              <a:spcAft>
                <a:spcPts val="0"/>
              </a:spcAft>
              <a:buClr>
                <a:srgbClr val="000000"/>
              </a:buClr>
              <a:buSzPts val="2800"/>
              <a:buChar char="•"/>
            </a:pPr>
            <a:r>
              <a:rPr lang="en-US" sz="3600" dirty="0"/>
              <a:t>“The helmsman is prohibited from using a mobile device.”</a:t>
            </a:r>
            <a:endParaRPr dirty="0"/>
          </a:p>
          <a:p>
            <a:pPr marL="756266" lvl="1" indent="0" algn="l" rtl="0">
              <a:lnSpc>
                <a:spcPct val="90000"/>
              </a:lnSpc>
              <a:spcBef>
                <a:spcPts val="720"/>
              </a:spcBef>
              <a:spcAft>
                <a:spcPts val="0"/>
              </a:spcAft>
              <a:buClr>
                <a:srgbClr val="000000"/>
              </a:buClr>
              <a:buSzPts val="2800"/>
              <a:buNone/>
            </a:pPr>
            <a:endParaRPr sz="3600" dirty="0"/>
          </a:p>
          <a:p>
            <a:pPr marL="469888" lvl="0" indent="-457188" algn="l" rtl="0">
              <a:lnSpc>
                <a:spcPct val="90000"/>
              </a:lnSpc>
              <a:spcBef>
                <a:spcPts val="720"/>
              </a:spcBef>
              <a:spcAft>
                <a:spcPts val="0"/>
              </a:spcAft>
              <a:buClr>
                <a:srgbClr val="000000"/>
              </a:buClr>
              <a:buSzPts val="3200"/>
              <a:buFont typeface="Arial"/>
              <a:buChar char="•"/>
            </a:pPr>
            <a:r>
              <a:rPr lang="en-US" sz="3600" dirty="0"/>
              <a:t>Proper lookouts must always be maintained</a:t>
            </a:r>
            <a:endParaRPr sz="3600" dirty="0"/>
          </a:p>
        </p:txBody>
      </p:sp>
      <p:sp>
        <p:nvSpPr>
          <p:cNvPr id="279" name="Google Shape;279;p27"/>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280" name="Google Shape;280;p27"/>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Important Reminders – cont.</a:t>
            </a:r>
            <a:endParaRPr dirty="0"/>
          </a:p>
        </p:txBody>
      </p:sp>
      <p:sp>
        <p:nvSpPr>
          <p:cNvPr id="286" name="Google Shape;286;p28"/>
          <p:cNvSpPr txBox="1">
            <a:spLocks noGrp="1"/>
          </p:cNvSpPr>
          <p:nvPr>
            <p:ph type="body" idx="1"/>
          </p:nvPr>
        </p:nvSpPr>
        <p:spPr>
          <a:xfrm>
            <a:off x="1981200" y="1600200"/>
            <a:ext cx="9190616" cy="4381500"/>
          </a:xfrm>
          <a:prstGeom prst="rect">
            <a:avLst/>
          </a:prstGeom>
          <a:noFill/>
          <a:ln>
            <a:noFill/>
          </a:ln>
        </p:spPr>
        <p:txBody>
          <a:bodyPr spcFirstLastPara="1" wrap="square" lIns="91425" tIns="45700" rIns="91425" bIns="45700" anchor="t" anchorCtr="0">
            <a:normAutofit lnSpcReduction="10000"/>
          </a:bodyPr>
          <a:lstStyle/>
          <a:p>
            <a:pPr marL="12700" lvl="0" indent="-12700" algn="l" rtl="0">
              <a:lnSpc>
                <a:spcPct val="90000"/>
              </a:lnSpc>
              <a:spcBef>
                <a:spcPts val="0"/>
              </a:spcBef>
              <a:spcAft>
                <a:spcPts val="0"/>
              </a:spcAft>
              <a:buClr>
                <a:srgbClr val="000000"/>
              </a:buClr>
              <a:buSzPts val="3000"/>
              <a:buChar char="•"/>
            </a:pPr>
            <a:r>
              <a:rPr lang="en-US" sz="3000"/>
              <a:t>Radio Watch</a:t>
            </a:r>
            <a:endParaRPr sz="3000"/>
          </a:p>
          <a:p>
            <a:pPr marL="812780" lvl="1" indent="-342891" algn="l" rtl="0">
              <a:lnSpc>
                <a:spcPct val="90000"/>
              </a:lnSpc>
              <a:spcBef>
                <a:spcPts val="500"/>
              </a:spcBef>
              <a:spcAft>
                <a:spcPts val="0"/>
              </a:spcAft>
              <a:buClr>
                <a:srgbClr val="000000"/>
              </a:buClr>
              <a:buSzPts val="2800"/>
              <a:buFont typeface="Arial"/>
              <a:buChar char="•"/>
            </a:pPr>
            <a:r>
              <a:rPr lang="en-US" sz="2800"/>
              <a:t>All vessels equipped with a VHF marine radiotelephone must maintain a watch on channel 16 whenever the radio is not being used to communicate. See CG Addendum to the National SAR Supplement (COMDTINST M16130.2F) chapter 2 / SAR Communications, Paragraph 2.5.6 Channel 16 Monitoring Requirements (page 2-29)</a:t>
            </a:r>
            <a:endParaRPr sz="2800"/>
          </a:p>
          <a:p>
            <a:pPr marL="812780" lvl="1" indent="0" algn="l" rtl="0">
              <a:lnSpc>
                <a:spcPct val="90000"/>
              </a:lnSpc>
              <a:spcBef>
                <a:spcPts val="500"/>
              </a:spcBef>
              <a:spcAft>
                <a:spcPts val="0"/>
              </a:spcAft>
              <a:buClr>
                <a:srgbClr val="000000"/>
              </a:buClr>
              <a:buSzPts val="2800"/>
              <a:buNone/>
            </a:pPr>
            <a:endParaRPr sz="2800"/>
          </a:p>
          <a:p>
            <a:pPr marL="812780" lvl="1" indent="-342891" algn="l" rtl="0">
              <a:lnSpc>
                <a:spcPct val="90000"/>
              </a:lnSpc>
              <a:spcBef>
                <a:spcPts val="500"/>
              </a:spcBef>
              <a:spcAft>
                <a:spcPts val="0"/>
              </a:spcAft>
              <a:buClr>
                <a:srgbClr val="000000"/>
              </a:buClr>
              <a:buSzPts val="2800"/>
              <a:buFont typeface="Arial"/>
              <a:buChar char="•"/>
            </a:pPr>
            <a:r>
              <a:rPr lang="en-US" sz="2800"/>
              <a:t>Do not simply monitor your ops channel (use dual watch, scan, or 2</a:t>
            </a:r>
            <a:r>
              <a:rPr lang="en-US" sz="2800" baseline="30000"/>
              <a:t>nd</a:t>
            </a:r>
            <a:r>
              <a:rPr lang="en-US" sz="2800"/>
              <a:t> radio)</a:t>
            </a:r>
            <a:endParaRPr sz="2800"/>
          </a:p>
        </p:txBody>
      </p:sp>
      <p:sp>
        <p:nvSpPr>
          <p:cNvPr id="287" name="Google Shape;287;p28"/>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288" name="Google Shape;288;p28"/>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Important Reminders – cont.</a:t>
            </a:r>
            <a:endParaRPr dirty="0"/>
          </a:p>
        </p:txBody>
      </p:sp>
      <p:sp>
        <p:nvSpPr>
          <p:cNvPr id="302" name="Google Shape;302;p30"/>
          <p:cNvSpPr txBox="1">
            <a:spLocks noGrp="1"/>
          </p:cNvSpPr>
          <p:nvPr>
            <p:ph type="body" idx="1"/>
          </p:nvPr>
        </p:nvSpPr>
        <p:spPr>
          <a:xfrm>
            <a:off x="1981200" y="1600200"/>
            <a:ext cx="8229600" cy="4381500"/>
          </a:xfrm>
          <a:prstGeom prst="rect">
            <a:avLst/>
          </a:prstGeom>
          <a:noFill/>
          <a:ln>
            <a:noFill/>
          </a:ln>
        </p:spPr>
        <p:txBody>
          <a:bodyPr spcFirstLastPara="1" wrap="square" lIns="91425" tIns="45700" rIns="91425" bIns="45700" anchor="t" anchorCtr="0">
            <a:normAutofit lnSpcReduction="10000"/>
          </a:bodyPr>
          <a:lstStyle/>
          <a:p>
            <a:pPr marL="355591" lvl="0" indent="-342891" algn="l" rtl="0">
              <a:lnSpc>
                <a:spcPct val="90000"/>
              </a:lnSpc>
              <a:spcBef>
                <a:spcPts val="0"/>
              </a:spcBef>
              <a:spcAft>
                <a:spcPts val="0"/>
              </a:spcAft>
              <a:buClr>
                <a:srgbClr val="000000"/>
              </a:buClr>
              <a:buSzPts val="3000"/>
              <a:buFont typeface="Arial"/>
              <a:buChar char="•"/>
            </a:pPr>
            <a:r>
              <a:rPr lang="en-US" sz="3300"/>
              <a:t>Personal Locator Beacon (PLB)</a:t>
            </a:r>
            <a:endParaRPr sz="3300"/>
          </a:p>
          <a:p>
            <a:pPr marL="927088" lvl="1" indent="-457199" algn="l" rtl="0">
              <a:lnSpc>
                <a:spcPct val="90000"/>
              </a:lnSpc>
              <a:spcBef>
                <a:spcPts val="531"/>
              </a:spcBef>
              <a:spcAft>
                <a:spcPts val="0"/>
              </a:spcAft>
              <a:buClr>
                <a:srgbClr val="000000"/>
              </a:buClr>
              <a:buSzPts val="2400"/>
              <a:buChar char="•"/>
            </a:pPr>
            <a:r>
              <a:rPr lang="en-US" sz="3100"/>
              <a:t>Coxswain and crew members must wear it on your person when underway</a:t>
            </a:r>
            <a:endParaRPr/>
          </a:p>
          <a:p>
            <a:pPr marL="927088" lvl="1" indent="-304799" algn="l" rtl="0">
              <a:lnSpc>
                <a:spcPct val="90000"/>
              </a:lnSpc>
              <a:spcBef>
                <a:spcPts val="531"/>
              </a:spcBef>
              <a:spcAft>
                <a:spcPts val="0"/>
              </a:spcAft>
              <a:buClr>
                <a:srgbClr val="000000"/>
              </a:buClr>
              <a:buSzPts val="2400"/>
              <a:buNone/>
            </a:pPr>
            <a:endParaRPr sz="900"/>
          </a:p>
          <a:p>
            <a:pPr marL="927088" lvl="1" indent="-457199" algn="l" rtl="0">
              <a:lnSpc>
                <a:spcPct val="90000"/>
              </a:lnSpc>
              <a:spcBef>
                <a:spcPts val="525"/>
              </a:spcBef>
              <a:spcAft>
                <a:spcPts val="0"/>
              </a:spcAft>
              <a:buClr>
                <a:srgbClr val="000000"/>
              </a:buClr>
              <a:buSzPts val="2400"/>
              <a:buChar char="•"/>
            </a:pPr>
            <a:r>
              <a:rPr lang="en-US" sz="3100"/>
              <a:t>Check the battery expiration date and perform required monthly test per </a:t>
            </a:r>
            <a:endParaRPr/>
          </a:p>
          <a:p>
            <a:pPr marL="469889" lvl="1" indent="0" algn="l" rtl="0">
              <a:lnSpc>
                <a:spcPct val="90000"/>
              </a:lnSpc>
              <a:spcBef>
                <a:spcPts val="525"/>
              </a:spcBef>
              <a:spcAft>
                <a:spcPts val="0"/>
              </a:spcAft>
              <a:buClr>
                <a:srgbClr val="000000"/>
              </a:buClr>
              <a:buSzPts val="2400"/>
              <a:buNone/>
            </a:pPr>
            <a:r>
              <a:rPr lang="en-US" sz="3100"/>
              <a:t>	Maintenance Procedure Card (MPC)</a:t>
            </a:r>
            <a:endParaRPr/>
          </a:p>
          <a:p>
            <a:pPr marL="469889" lvl="1" indent="0" algn="l" rtl="0">
              <a:lnSpc>
                <a:spcPct val="90000"/>
              </a:lnSpc>
              <a:spcBef>
                <a:spcPts val="525"/>
              </a:spcBef>
              <a:spcAft>
                <a:spcPts val="0"/>
              </a:spcAft>
              <a:buClr>
                <a:srgbClr val="000000"/>
              </a:buClr>
              <a:buSzPts val="2400"/>
              <a:buNone/>
            </a:pPr>
            <a:endParaRPr sz="900"/>
          </a:p>
          <a:p>
            <a:pPr marL="927088" lvl="1" indent="-457199" algn="l" rtl="0">
              <a:lnSpc>
                <a:spcPct val="90000"/>
              </a:lnSpc>
              <a:spcBef>
                <a:spcPts val="525"/>
              </a:spcBef>
              <a:spcAft>
                <a:spcPts val="0"/>
              </a:spcAft>
              <a:buClr>
                <a:srgbClr val="000000"/>
              </a:buClr>
              <a:buSzPts val="2400"/>
              <a:buChar char="•"/>
            </a:pPr>
            <a:r>
              <a:rPr lang="en-US" sz="3100"/>
              <a:t>Keep it registered with NOAA (registrations must be renewed every 2 years per MPC)</a:t>
            </a:r>
            <a:endParaRPr/>
          </a:p>
          <a:p>
            <a:pPr marL="927088" lvl="1" indent="-457199" algn="l" rtl="0">
              <a:lnSpc>
                <a:spcPct val="90000"/>
              </a:lnSpc>
              <a:spcBef>
                <a:spcPts val="525"/>
              </a:spcBef>
              <a:spcAft>
                <a:spcPts val="0"/>
              </a:spcAft>
              <a:buClr>
                <a:srgbClr val="000000"/>
              </a:buClr>
              <a:buSzPts val="2400"/>
              <a:buChar char="•"/>
            </a:pPr>
            <a:r>
              <a:rPr lang="en-US" sz="1800" b="0" i="0" u="sng" strike="noStrik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HTTPS://beaconregistration.NOAA.gov</a:t>
            </a:r>
            <a:r>
              <a:rPr lang="en-US" sz="1800" b="0" i="0" u="none" strike="noStrike">
                <a:solidFill>
                  <a:srgbClr val="000000"/>
                </a:solidFill>
                <a:latin typeface="Arial"/>
                <a:ea typeface="Arial"/>
                <a:cs typeface="Arial"/>
                <a:sym typeface="Arial"/>
              </a:rPr>
              <a:t>  </a:t>
            </a:r>
            <a:endParaRPr sz="3100"/>
          </a:p>
        </p:txBody>
      </p:sp>
      <p:sp>
        <p:nvSpPr>
          <p:cNvPr id="303" name="Google Shape;303;p30"/>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04" name="Google Shape;304;p30"/>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Provide SAR Response</a:t>
            </a:r>
            <a:endParaRPr dirty="0"/>
          </a:p>
        </p:txBody>
      </p:sp>
      <p:sp>
        <p:nvSpPr>
          <p:cNvPr id="310" name="Google Shape;310;p31"/>
          <p:cNvSpPr txBox="1">
            <a:spLocks noGrp="1"/>
          </p:cNvSpPr>
          <p:nvPr>
            <p:ph type="body" idx="1"/>
          </p:nvPr>
        </p:nvSpPr>
        <p:spPr>
          <a:xfrm>
            <a:off x="1981200" y="1600200"/>
            <a:ext cx="8229600" cy="4381500"/>
          </a:xfrm>
          <a:prstGeom prst="rect">
            <a:avLst/>
          </a:prstGeom>
          <a:noFill/>
          <a:ln>
            <a:noFill/>
          </a:ln>
        </p:spPr>
        <p:txBody>
          <a:bodyPr spcFirstLastPara="1" wrap="square" lIns="91425" tIns="45700" rIns="91425" bIns="45700" anchor="t" anchorCtr="0">
            <a:normAutofit/>
          </a:bodyPr>
          <a:lstStyle/>
          <a:p>
            <a:pPr marL="355591" marR="318763" lvl="0" indent="-342891" algn="l" rtl="0">
              <a:lnSpc>
                <a:spcPct val="90000"/>
              </a:lnSpc>
              <a:spcBef>
                <a:spcPts val="0"/>
              </a:spcBef>
              <a:spcAft>
                <a:spcPts val="0"/>
              </a:spcAft>
              <a:buClr>
                <a:srgbClr val="000000"/>
              </a:buClr>
              <a:buSzPts val="3200"/>
              <a:buFont typeface="Arial"/>
              <a:buChar char="•"/>
            </a:pPr>
            <a:r>
              <a:rPr lang="en-US"/>
              <a:t>Perform only what you and your facility/crew can perform</a:t>
            </a:r>
            <a:endParaRPr/>
          </a:p>
          <a:p>
            <a:pPr marL="12700" marR="318763" lvl="0" indent="-12700" algn="ctr" rtl="0">
              <a:lnSpc>
                <a:spcPct val="90000"/>
              </a:lnSpc>
              <a:spcBef>
                <a:spcPts val="1000"/>
              </a:spcBef>
              <a:spcAft>
                <a:spcPts val="0"/>
              </a:spcAft>
              <a:buClr>
                <a:srgbClr val="000000"/>
              </a:buClr>
              <a:buSzPts val="2600"/>
              <a:buChar char="•"/>
            </a:pPr>
            <a:r>
              <a:rPr lang="en-US" sz="2600" b="1" u="sng">
                <a:solidFill>
                  <a:srgbClr val="00CC00"/>
                </a:solidFill>
              </a:rPr>
              <a:t>Safety of the Crew Always Comes First</a:t>
            </a:r>
            <a:endParaRPr/>
          </a:p>
          <a:p>
            <a:pPr marL="12700" marR="318763" lvl="0" indent="38100" algn="ctr" rtl="0">
              <a:lnSpc>
                <a:spcPct val="90000"/>
              </a:lnSpc>
              <a:spcBef>
                <a:spcPts val="1000"/>
              </a:spcBef>
              <a:spcAft>
                <a:spcPts val="0"/>
              </a:spcAft>
              <a:buClr>
                <a:srgbClr val="000000"/>
              </a:buClr>
              <a:buSzPts val="800"/>
              <a:buNone/>
            </a:pPr>
            <a:endParaRPr sz="800">
              <a:solidFill>
                <a:srgbClr val="000000"/>
              </a:solidFill>
            </a:endParaRPr>
          </a:p>
          <a:p>
            <a:pPr marL="355591" marR="318763" lvl="0" indent="-342891" algn="l" rtl="0">
              <a:lnSpc>
                <a:spcPct val="90000"/>
              </a:lnSpc>
              <a:spcBef>
                <a:spcPts val="1000"/>
              </a:spcBef>
              <a:spcAft>
                <a:spcPts val="0"/>
              </a:spcAft>
              <a:buClr>
                <a:srgbClr val="000000"/>
              </a:buClr>
              <a:buSzPts val="3200"/>
              <a:buFont typeface="Arial"/>
              <a:buChar char="•"/>
            </a:pPr>
            <a:r>
              <a:rPr lang="en-US"/>
              <a:t>Operate at safe speed for the sea conditions and local environment</a:t>
            </a:r>
            <a:endParaRPr/>
          </a:p>
          <a:p>
            <a:pPr marL="355591" marR="318763" lvl="0" indent="-139690" algn="l" rtl="0">
              <a:lnSpc>
                <a:spcPct val="90000"/>
              </a:lnSpc>
              <a:spcBef>
                <a:spcPts val="1000"/>
              </a:spcBef>
              <a:spcAft>
                <a:spcPts val="0"/>
              </a:spcAft>
              <a:buClr>
                <a:srgbClr val="000000"/>
              </a:buClr>
              <a:buSzPts val="3200"/>
              <a:buFont typeface="Arial"/>
              <a:buNone/>
            </a:pPr>
            <a:endParaRPr sz="800"/>
          </a:p>
          <a:p>
            <a:pPr marL="355591" lvl="0" indent="-342891" algn="l" rtl="0">
              <a:lnSpc>
                <a:spcPct val="90000"/>
              </a:lnSpc>
              <a:spcBef>
                <a:spcPts val="955"/>
              </a:spcBef>
              <a:spcAft>
                <a:spcPts val="0"/>
              </a:spcAft>
              <a:buClr>
                <a:srgbClr val="000000"/>
              </a:buClr>
              <a:buSzPts val="3200"/>
              <a:buFont typeface="Arial"/>
              <a:buChar char="•"/>
            </a:pPr>
            <a:r>
              <a:rPr lang="en-US"/>
              <a:t>Observe all NO WAKE zones – set the example for all other boaters</a:t>
            </a:r>
            <a:endParaRPr/>
          </a:p>
        </p:txBody>
      </p:sp>
      <p:sp>
        <p:nvSpPr>
          <p:cNvPr id="311" name="Google Shape;311;p31"/>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12" name="Google Shape;312;p31"/>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Patrol Orders</a:t>
            </a:r>
            <a:endParaRPr dirty="0"/>
          </a:p>
        </p:txBody>
      </p:sp>
      <p:sp>
        <p:nvSpPr>
          <p:cNvPr id="318" name="Google Shape;318;p32"/>
          <p:cNvSpPr txBox="1">
            <a:spLocks noGrp="1"/>
          </p:cNvSpPr>
          <p:nvPr>
            <p:ph type="body" idx="1"/>
          </p:nvPr>
        </p:nvSpPr>
        <p:spPr>
          <a:xfrm>
            <a:off x="1710558" y="1847849"/>
            <a:ext cx="779079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F5496"/>
              </a:buClr>
              <a:buSzPts val="2800"/>
              <a:buChar char="•"/>
            </a:pPr>
            <a:r>
              <a:rPr lang="en-US" dirty="0"/>
              <a:t>AUXDATA II</a:t>
            </a:r>
            <a:endParaRPr dirty="0"/>
          </a:p>
          <a:p>
            <a:pPr marL="228600" lvl="0" indent="-177800" algn="l" rtl="0">
              <a:lnSpc>
                <a:spcPct val="90000"/>
              </a:lnSpc>
              <a:spcBef>
                <a:spcPts val="1000"/>
              </a:spcBef>
              <a:spcAft>
                <a:spcPts val="0"/>
              </a:spcAft>
              <a:buClr>
                <a:srgbClr val="2F5496"/>
              </a:buClr>
              <a:buSzPts val="800"/>
              <a:buNone/>
            </a:pPr>
            <a:endParaRPr sz="800" dirty="0"/>
          </a:p>
          <a:p>
            <a:pPr marL="228600" lvl="0" indent="-228600" algn="l" rtl="0">
              <a:lnSpc>
                <a:spcPct val="90000"/>
              </a:lnSpc>
              <a:spcBef>
                <a:spcPts val="1000"/>
              </a:spcBef>
              <a:spcAft>
                <a:spcPts val="0"/>
              </a:spcAft>
              <a:buClr>
                <a:srgbClr val="2F5496"/>
              </a:buClr>
              <a:buSzPts val="2800"/>
              <a:buChar char="•"/>
            </a:pPr>
            <a:r>
              <a:rPr lang="en-US" dirty="0"/>
              <a:t>01D Reporting and use</a:t>
            </a:r>
            <a:endParaRPr dirty="0"/>
          </a:p>
          <a:p>
            <a:pPr marL="228600" lvl="0" indent="-177800" algn="l" rtl="0">
              <a:lnSpc>
                <a:spcPct val="90000"/>
              </a:lnSpc>
              <a:spcBef>
                <a:spcPts val="1000"/>
              </a:spcBef>
              <a:spcAft>
                <a:spcPts val="0"/>
              </a:spcAft>
              <a:buClr>
                <a:srgbClr val="2F5496"/>
              </a:buClr>
              <a:buSzPts val="800"/>
              <a:buNone/>
            </a:pPr>
            <a:endParaRPr sz="800" dirty="0"/>
          </a:p>
          <a:p>
            <a:pPr marL="228600" lvl="0" indent="-228600" algn="l" rtl="0">
              <a:lnSpc>
                <a:spcPct val="90000"/>
              </a:lnSpc>
              <a:spcBef>
                <a:spcPts val="1000"/>
              </a:spcBef>
              <a:spcAft>
                <a:spcPts val="0"/>
              </a:spcAft>
              <a:buClr>
                <a:srgbClr val="2F5496"/>
              </a:buClr>
              <a:buSzPts val="2800"/>
              <a:buChar char="•"/>
            </a:pPr>
            <a:r>
              <a:rPr lang="en-US" dirty="0"/>
              <a:t>Timely patrol order claims submission</a:t>
            </a:r>
            <a:endParaRPr dirty="0"/>
          </a:p>
          <a:p>
            <a:pPr marL="228600" lvl="0" indent="-177800" algn="l" rtl="0">
              <a:lnSpc>
                <a:spcPct val="90000"/>
              </a:lnSpc>
              <a:spcBef>
                <a:spcPts val="1000"/>
              </a:spcBef>
              <a:spcAft>
                <a:spcPts val="0"/>
              </a:spcAft>
              <a:buClr>
                <a:srgbClr val="2F5496"/>
              </a:buClr>
              <a:buSzPts val="800"/>
              <a:buNone/>
            </a:pPr>
            <a:endParaRPr sz="800" dirty="0"/>
          </a:p>
          <a:p>
            <a:pPr marL="228600" lvl="0" indent="-228600" algn="l" rtl="0">
              <a:lnSpc>
                <a:spcPct val="90000"/>
              </a:lnSpc>
              <a:spcBef>
                <a:spcPts val="1000"/>
              </a:spcBef>
              <a:spcAft>
                <a:spcPts val="0"/>
              </a:spcAft>
              <a:buClr>
                <a:srgbClr val="2F5496"/>
              </a:buClr>
              <a:buSzPts val="2800"/>
              <a:buChar char="•"/>
            </a:pPr>
            <a:r>
              <a:rPr lang="en-US" dirty="0"/>
              <a:t>Claiming “Other” Reimbursable Expenses</a:t>
            </a:r>
            <a:endParaRPr dirty="0"/>
          </a:p>
        </p:txBody>
      </p:sp>
      <p:sp>
        <p:nvSpPr>
          <p:cNvPr id="319" name="Google Shape;319;p32"/>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20" name="Google Shape;320;p32"/>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AUXDATA II – Patrol Orders</a:t>
            </a:r>
            <a:endParaRPr dirty="0"/>
          </a:p>
        </p:txBody>
      </p:sp>
      <p:sp>
        <p:nvSpPr>
          <p:cNvPr id="326" name="Google Shape;326;p33"/>
          <p:cNvSpPr txBox="1">
            <a:spLocks noGrp="1"/>
          </p:cNvSpPr>
          <p:nvPr>
            <p:ph type="body" idx="1"/>
          </p:nvPr>
        </p:nvSpPr>
        <p:spPr>
          <a:xfrm>
            <a:off x="1407072" y="1847849"/>
            <a:ext cx="937785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F5496"/>
              </a:buClr>
              <a:buSzPts val="2800"/>
              <a:buChar char="•"/>
            </a:pPr>
            <a:r>
              <a:rPr lang="en-US" dirty="0"/>
              <a:t>Prior to using AUXDATA II for the first time to request/complete a patrol order, please familiarize yourself with the AUXDATA II User Guide - Patrol Orders.  This is located under the Files tab – then select Libraries -USCG Auxiliary Guides in AUXDATA II.</a:t>
            </a:r>
            <a:endParaRPr dirty="0"/>
          </a:p>
          <a:p>
            <a:pPr marL="228600" lvl="0" indent="-177800" algn="l" rtl="0">
              <a:lnSpc>
                <a:spcPct val="90000"/>
              </a:lnSpc>
              <a:spcBef>
                <a:spcPts val="1000"/>
              </a:spcBef>
              <a:spcAft>
                <a:spcPts val="0"/>
              </a:spcAft>
              <a:buClr>
                <a:srgbClr val="2F5496"/>
              </a:buClr>
              <a:buSzPts val="800"/>
              <a:buNone/>
            </a:pPr>
            <a:endParaRPr sz="800" dirty="0"/>
          </a:p>
          <a:p>
            <a:pPr marL="228600" lvl="0" indent="-228600" algn="l" rtl="0">
              <a:lnSpc>
                <a:spcPct val="90000"/>
              </a:lnSpc>
              <a:spcBef>
                <a:spcPts val="1000"/>
              </a:spcBef>
              <a:spcAft>
                <a:spcPts val="0"/>
              </a:spcAft>
              <a:buClr>
                <a:srgbClr val="2F5496"/>
              </a:buClr>
              <a:buSzPts val="2800"/>
              <a:buChar char="•"/>
            </a:pPr>
            <a:r>
              <a:rPr lang="en-US" dirty="0"/>
              <a:t>Reach out to an experienced user for training as well.</a:t>
            </a:r>
            <a:endParaRPr dirty="0"/>
          </a:p>
        </p:txBody>
      </p:sp>
      <p:sp>
        <p:nvSpPr>
          <p:cNvPr id="327" name="Google Shape;327;p33"/>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28" name="Google Shape;328;p33"/>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p:nvPr/>
        </p:nvSpPr>
        <p:spPr>
          <a:xfrm>
            <a:off x="1253266" y="1323192"/>
            <a:ext cx="9719534" cy="4817986"/>
          </a:xfrm>
          <a:prstGeom prst="rect">
            <a:avLst/>
          </a:prstGeom>
          <a:noFill/>
          <a:ln>
            <a:noFill/>
          </a:ln>
        </p:spPr>
        <p:txBody>
          <a:bodyPr spcFirstLastPara="1" wrap="square" lIns="0" tIns="0" rIns="0" bIns="0" anchor="t" anchorCtr="0">
            <a:spAutoFit/>
          </a:bodyPr>
          <a:lstStyle/>
          <a:p>
            <a:pPr marL="266693" marR="0" lvl="0" indent="-257168" algn="l" rtl="0">
              <a:lnSpc>
                <a:spcPct val="114062"/>
              </a:lnSpc>
              <a:spcBef>
                <a:spcPts val="0"/>
              </a:spcBef>
              <a:spcAft>
                <a:spcPts val="0"/>
              </a:spcAft>
              <a:buClr>
                <a:srgbClr val="000000"/>
              </a:buClr>
              <a:buSzPts val="3200"/>
              <a:buFont typeface="Arial"/>
              <a:buChar char="•"/>
            </a:pPr>
            <a:r>
              <a:rPr lang="en-US" sz="3600" dirty="0">
                <a:solidFill>
                  <a:srgbClr val="2F5496"/>
                </a:solidFill>
                <a:latin typeface="Calibri"/>
                <a:ea typeface="Calibri"/>
                <a:cs typeface="Calibri"/>
                <a:sym typeface="Calibri"/>
              </a:rPr>
              <a:t>This workshop should be interactive, not</a:t>
            </a:r>
            <a:endParaRPr sz="3600" dirty="0">
              <a:solidFill>
                <a:srgbClr val="2F5496"/>
              </a:solidFill>
              <a:latin typeface="Calibri"/>
              <a:ea typeface="Calibri"/>
              <a:cs typeface="Calibri"/>
              <a:sym typeface="Calibri"/>
            </a:endParaRPr>
          </a:p>
          <a:p>
            <a:pPr marL="266693" marR="0" lvl="0" indent="0" algn="l" rtl="0">
              <a:lnSpc>
                <a:spcPct val="114062"/>
              </a:lnSpc>
              <a:spcBef>
                <a:spcPts val="0"/>
              </a:spcBef>
              <a:spcAft>
                <a:spcPts val="0"/>
              </a:spcAft>
              <a:buNone/>
            </a:pPr>
            <a:r>
              <a:rPr lang="en-US" sz="3600" dirty="0">
                <a:solidFill>
                  <a:srgbClr val="2F5496"/>
                </a:solidFill>
                <a:latin typeface="Calibri"/>
                <a:ea typeface="Calibri"/>
                <a:cs typeface="Calibri"/>
                <a:sym typeface="Calibri"/>
              </a:rPr>
              <a:t>all lecture</a:t>
            </a:r>
            <a:endParaRPr sz="3600" dirty="0">
              <a:solidFill>
                <a:srgbClr val="2F5496"/>
              </a:solidFill>
              <a:latin typeface="Calibri"/>
              <a:ea typeface="Calibri"/>
              <a:cs typeface="Calibri"/>
              <a:sym typeface="Calibri"/>
            </a:endParaRPr>
          </a:p>
          <a:p>
            <a:pPr marL="809616" marR="0" lvl="1" indent="-457200" algn="l" rtl="0">
              <a:spcBef>
                <a:spcPts val="263"/>
              </a:spcBef>
              <a:spcAft>
                <a:spcPts val="0"/>
              </a:spcAft>
              <a:buClr>
                <a:srgbClr val="000000"/>
              </a:buClr>
              <a:buSzPts val="2800"/>
              <a:buFont typeface="Arial"/>
              <a:buChar char="•"/>
            </a:pPr>
            <a:r>
              <a:rPr lang="en-US" sz="3600" b="0" i="0" u="none" strike="noStrike" cap="none" dirty="0">
                <a:solidFill>
                  <a:srgbClr val="2F5496"/>
                </a:solidFill>
                <a:latin typeface="Calibri"/>
                <a:ea typeface="Calibri"/>
                <a:cs typeface="Calibri"/>
                <a:sym typeface="Calibri"/>
              </a:rPr>
              <a:t>Ask questions</a:t>
            </a:r>
            <a:endParaRPr dirty="0"/>
          </a:p>
          <a:p>
            <a:pPr marL="809616" marR="0" lvl="1" indent="-457200" algn="l" rtl="0">
              <a:spcBef>
                <a:spcPts val="251"/>
              </a:spcBef>
              <a:spcAft>
                <a:spcPts val="0"/>
              </a:spcAft>
              <a:buClr>
                <a:srgbClr val="000000"/>
              </a:buClr>
              <a:buSzPts val="2800"/>
              <a:buFont typeface="Arial"/>
              <a:buChar char="•"/>
            </a:pPr>
            <a:r>
              <a:rPr lang="en-US" sz="3600" b="0" i="0" u="none" strike="noStrike" cap="none" dirty="0">
                <a:solidFill>
                  <a:srgbClr val="2F5496"/>
                </a:solidFill>
                <a:latin typeface="Calibri"/>
                <a:ea typeface="Calibri"/>
                <a:cs typeface="Calibri"/>
                <a:sym typeface="Calibri"/>
              </a:rPr>
              <a:t>Answer questions</a:t>
            </a:r>
            <a:endParaRPr dirty="0"/>
          </a:p>
          <a:p>
            <a:pPr marL="809616" marR="0" lvl="1" indent="-457200" algn="l" rtl="0">
              <a:spcBef>
                <a:spcPts val="255"/>
              </a:spcBef>
              <a:spcAft>
                <a:spcPts val="0"/>
              </a:spcAft>
              <a:buClr>
                <a:srgbClr val="000000"/>
              </a:buClr>
              <a:buSzPts val="2800"/>
              <a:buFont typeface="Arial"/>
              <a:buChar char="•"/>
            </a:pPr>
            <a:r>
              <a:rPr lang="en-US" sz="3600" b="0" i="0" u="none" strike="noStrike" cap="none" dirty="0">
                <a:solidFill>
                  <a:srgbClr val="2F5496"/>
                </a:solidFill>
                <a:latin typeface="Calibri"/>
                <a:ea typeface="Calibri"/>
                <a:cs typeface="Calibri"/>
                <a:sym typeface="Calibri"/>
              </a:rPr>
              <a:t>Share experiences (keep between the buoys)</a:t>
            </a:r>
            <a:endParaRPr dirty="0"/>
          </a:p>
          <a:p>
            <a:pPr marL="809616" marR="0" lvl="1" indent="-457200" algn="l" rtl="0">
              <a:spcBef>
                <a:spcPts val="251"/>
              </a:spcBef>
              <a:spcAft>
                <a:spcPts val="0"/>
              </a:spcAft>
              <a:buClr>
                <a:srgbClr val="000000"/>
              </a:buClr>
              <a:buSzPts val="2800"/>
              <a:buFont typeface="Arial"/>
              <a:buChar char="•"/>
            </a:pPr>
            <a:r>
              <a:rPr lang="en-US" sz="3600" b="0" i="0" u="none" strike="noStrike" cap="none" dirty="0">
                <a:solidFill>
                  <a:srgbClr val="2F5496"/>
                </a:solidFill>
                <a:latin typeface="Calibri"/>
                <a:ea typeface="Calibri"/>
                <a:cs typeface="Calibri"/>
                <a:sym typeface="Calibri"/>
              </a:rPr>
              <a:t>Share insights</a:t>
            </a:r>
            <a:endParaRPr sz="3600" b="0" i="0" u="none" strike="noStrike" cap="none" dirty="0">
              <a:solidFill>
                <a:srgbClr val="2F5496"/>
              </a:solidFill>
              <a:latin typeface="Calibri"/>
              <a:ea typeface="Calibri"/>
              <a:cs typeface="Calibri"/>
              <a:sym typeface="Calibri"/>
            </a:endParaRPr>
          </a:p>
          <a:p>
            <a:pPr marL="9525" marR="0" lvl="0" indent="0" algn="l" rtl="0">
              <a:spcBef>
                <a:spcPts val="274"/>
              </a:spcBef>
              <a:spcAft>
                <a:spcPts val="0"/>
              </a:spcAft>
              <a:buNone/>
            </a:pPr>
            <a:endParaRPr sz="3600" dirty="0">
              <a:solidFill>
                <a:schemeClr val="dk1"/>
              </a:solidFill>
              <a:latin typeface="Calibri"/>
              <a:ea typeface="Calibri"/>
              <a:cs typeface="Calibri"/>
              <a:sym typeface="Calibri"/>
            </a:endParaRPr>
          </a:p>
          <a:p>
            <a:pPr marL="352416" marR="0" lvl="1" indent="0" algn="ctr" rtl="0">
              <a:spcBef>
                <a:spcPts val="274"/>
              </a:spcBef>
              <a:spcAft>
                <a:spcPts val="0"/>
              </a:spcAft>
              <a:buNone/>
            </a:pPr>
            <a:r>
              <a:rPr lang="en-US" sz="3600" b="0" i="0" u="none" strike="noStrike" cap="none" dirty="0">
                <a:solidFill>
                  <a:srgbClr val="00B050"/>
                </a:solidFill>
                <a:latin typeface="Calibri"/>
                <a:ea typeface="Calibri"/>
                <a:cs typeface="Calibri"/>
                <a:sym typeface="Calibri"/>
              </a:rPr>
              <a:t>Participate   ~    Participate   ~   Participate</a:t>
            </a:r>
            <a:endParaRPr dirty="0"/>
          </a:p>
        </p:txBody>
      </p:sp>
      <p:sp>
        <p:nvSpPr>
          <p:cNvPr id="94" name="Google Shape;94;p4"/>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95" name="Google Shape;95;p4"/>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96" name="Google Shape;96;p4"/>
          <p:cNvSpPr txBox="1">
            <a:spLocks noGrp="1"/>
          </p:cNvSpPr>
          <p:nvPr>
            <p:ph type="title"/>
          </p:nvPr>
        </p:nvSpPr>
        <p:spPr>
          <a:xfrm>
            <a:off x="804504" y="12674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Ground Rules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4"/>
          <p:cNvSpPr txBox="1">
            <a:spLocks noGrp="1"/>
          </p:cNvSpPr>
          <p:nvPr>
            <p:ph type="title"/>
          </p:nvPr>
        </p:nvSpPr>
        <p:spPr>
          <a:xfrm>
            <a:off x="390525" y="122238"/>
            <a:ext cx="1092957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dirty="0"/>
              <a:t>Mission Reporting - Code 22B NOT for Underway Hours</a:t>
            </a:r>
            <a:endParaRPr sz="3600" dirty="0"/>
          </a:p>
        </p:txBody>
      </p:sp>
      <p:sp>
        <p:nvSpPr>
          <p:cNvPr id="334" name="Google Shape;334;p34"/>
          <p:cNvSpPr txBox="1">
            <a:spLocks noGrp="1"/>
          </p:cNvSpPr>
          <p:nvPr>
            <p:ph type="body" idx="1"/>
          </p:nvPr>
        </p:nvSpPr>
        <p:spPr>
          <a:xfrm>
            <a:off x="1981200" y="1447801"/>
            <a:ext cx="8229600" cy="39191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2800"/>
              <a:buNone/>
            </a:pPr>
            <a:r>
              <a:rPr lang="en-US"/>
              <a:t>There have been many ANSC-7030s (Activity Report - Mission) incorrectly submitted using Mission Code 22B in conjunction with underway patrol activities. Mission Code 22B is NOT an underway Mission Code. Please check with your IS officer for the correct code to be using for your specific activity.</a:t>
            </a:r>
            <a:br>
              <a:rPr lang="en-US"/>
            </a:br>
            <a:endParaRPr/>
          </a:p>
        </p:txBody>
      </p:sp>
      <p:sp>
        <p:nvSpPr>
          <p:cNvPr id="335" name="Google Shape;335;p34"/>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36" name="Google Shape;336;p34"/>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Mission Reporting – Code 01D</a:t>
            </a:r>
            <a:endParaRPr dirty="0"/>
          </a:p>
        </p:txBody>
      </p:sp>
      <p:sp>
        <p:nvSpPr>
          <p:cNvPr id="342" name="Google Shape;342;p35"/>
          <p:cNvSpPr txBox="1">
            <a:spLocks noGrp="1"/>
          </p:cNvSpPr>
          <p:nvPr>
            <p:ph type="body" idx="1"/>
          </p:nvPr>
        </p:nvSpPr>
        <p:spPr>
          <a:xfrm>
            <a:off x="1981200" y="1690688"/>
            <a:ext cx="8229600" cy="4381500"/>
          </a:xfrm>
          <a:prstGeom prst="rect">
            <a:avLst/>
          </a:prstGeom>
          <a:noFill/>
          <a:ln>
            <a:noFill/>
          </a:ln>
        </p:spPr>
        <p:txBody>
          <a:bodyPr spcFirstLastPara="1" wrap="square" lIns="91425" tIns="45700" rIns="91425" bIns="45700" anchor="t" anchorCtr="0">
            <a:normAutofit fontScale="85000" lnSpcReduction="10000"/>
          </a:bodyPr>
          <a:lstStyle/>
          <a:p>
            <a:pPr marL="355591" marR="194306" lvl="0" indent="-323842" algn="l" rtl="0">
              <a:lnSpc>
                <a:spcPct val="90000"/>
              </a:lnSpc>
              <a:spcBef>
                <a:spcPts val="0"/>
              </a:spcBef>
              <a:spcAft>
                <a:spcPts val="0"/>
              </a:spcAft>
              <a:buClr>
                <a:srgbClr val="000000"/>
              </a:buClr>
              <a:buSzPct val="103386"/>
              <a:buFont typeface="Arial"/>
              <a:buChar char="•"/>
            </a:pPr>
            <a:r>
              <a:rPr lang="en-US" sz="3300"/>
              <a:t>Mission Code 01D – Operational Standby, used for time when you are not underway but available such as:</a:t>
            </a:r>
            <a:endParaRPr sz="3300"/>
          </a:p>
          <a:p>
            <a:pPr marL="946137" marR="194306" lvl="1" indent="-457200" algn="l" rtl="0">
              <a:lnSpc>
                <a:spcPct val="90000"/>
              </a:lnSpc>
              <a:spcBef>
                <a:spcPts val="500"/>
              </a:spcBef>
              <a:spcAft>
                <a:spcPts val="0"/>
              </a:spcAft>
              <a:buClr>
                <a:srgbClr val="000000"/>
              </a:buClr>
              <a:buSzPct val="94876"/>
              <a:buChar char="•"/>
            </a:pPr>
            <a:r>
              <a:rPr lang="en-US" sz="3100"/>
              <a:t>Prior to getting underway, crew briefing and Risk Management Assessment for the mission</a:t>
            </a:r>
            <a:endParaRPr sz="3100"/>
          </a:p>
          <a:p>
            <a:pPr marL="946137" marR="194306" lvl="1" indent="-457200" algn="l" rtl="0">
              <a:lnSpc>
                <a:spcPct val="90000"/>
              </a:lnSpc>
              <a:spcBef>
                <a:spcPts val="500"/>
              </a:spcBef>
              <a:spcAft>
                <a:spcPts val="0"/>
              </a:spcAft>
              <a:buClr>
                <a:srgbClr val="000000"/>
              </a:buClr>
              <a:buSzPct val="94876"/>
              <a:buChar char="•"/>
            </a:pPr>
            <a:r>
              <a:rPr lang="en-US" sz="3100"/>
              <a:t>When moored for meals, breaks, logistics stops</a:t>
            </a:r>
            <a:endParaRPr sz="3100"/>
          </a:p>
          <a:p>
            <a:pPr marL="946137" marR="194306" lvl="1" indent="-457200" algn="l" rtl="0">
              <a:lnSpc>
                <a:spcPct val="90000"/>
              </a:lnSpc>
              <a:spcBef>
                <a:spcPts val="500"/>
              </a:spcBef>
              <a:spcAft>
                <a:spcPts val="0"/>
              </a:spcAft>
              <a:buClr>
                <a:srgbClr val="000000"/>
              </a:buClr>
              <a:buSzPct val="94876"/>
              <a:buChar char="•"/>
            </a:pPr>
            <a:r>
              <a:rPr lang="en-US" sz="3100"/>
              <a:t>Debriefing and cleaning up after the mission</a:t>
            </a:r>
            <a:endParaRPr/>
          </a:p>
          <a:p>
            <a:pPr marL="946137" marR="194306" lvl="1" indent="-298450" algn="l" rtl="0">
              <a:lnSpc>
                <a:spcPct val="90000"/>
              </a:lnSpc>
              <a:spcBef>
                <a:spcPts val="500"/>
              </a:spcBef>
              <a:spcAft>
                <a:spcPts val="0"/>
              </a:spcAft>
              <a:buClr>
                <a:srgbClr val="000000"/>
              </a:buClr>
              <a:buSzPct val="326797"/>
              <a:buNone/>
            </a:pPr>
            <a:endParaRPr sz="900"/>
          </a:p>
          <a:p>
            <a:pPr marL="355591" marR="318763" lvl="0" indent="-342891" algn="l" rtl="0">
              <a:lnSpc>
                <a:spcPct val="90000"/>
              </a:lnSpc>
              <a:spcBef>
                <a:spcPts val="1000"/>
              </a:spcBef>
              <a:spcAft>
                <a:spcPts val="0"/>
              </a:spcAft>
              <a:buClr>
                <a:srgbClr val="000000"/>
              </a:buClr>
              <a:buSzPct val="114081"/>
              <a:buFont typeface="Arial"/>
              <a:buChar char="•"/>
            </a:pPr>
            <a:r>
              <a:rPr lang="en-US" sz="3300"/>
              <a:t>All missions must include 01D time to acknowledge safety briefing and debriefing</a:t>
            </a:r>
            <a:endParaRPr/>
          </a:p>
          <a:p>
            <a:pPr marL="355591" marR="318763" lvl="0" indent="-139690" algn="l" rtl="0">
              <a:lnSpc>
                <a:spcPct val="90000"/>
              </a:lnSpc>
              <a:spcBef>
                <a:spcPts val="1000"/>
              </a:spcBef>
              <a:spcAft>
                <a:spcPts val="0"/>
              </a:spcAft>
              <a:buClr>
                <a:srgbClr val="000000"/>
              </a:buClr>
              <a:buSzPct val="376470"/>
              <a:buFont typeface="Arial"/>
              <a:buNone/>
            </a:pPr>
            <a:endParaRPr sz="1000"/>
          </a:p>
          <a:p>
            <a:pPr marL="355591" marR="318763" lvl="0" indent="-342891" algn="l" rtl="0">
              <a:lnSpc>
                <a:spcPct val="90000"/>
              </a:lnSpc>
              <a:spcBef>
                <a:spcPts val="1000"/>
              </a:spcBef>
              <a:spcAft>
                <a:spcPts val="0"/>
              </a:spcAft>
              <a:buClr>
                <a:srgbClr val="000000"/>
              </a:buClr>
              <a:buSzPct val="114081"/>
              <a:buFont typeface="Arial"/>
              <a:buChar char="•"/>
            </a:pPr>
            <a:r>
              <a:rPr lang="en-US" sz="3300"/>
              <a:t>Accounts for fatigue time per CG Policy</a:t>
            </a:r>
            <a:endParaRPr sz="3300"/>
          </a:p>
        </p:txBody>
      </p:sp>
      <p:sp>
        <p:nvSpPr>
          <p:cNvPr id="343" name="Google Shape;343;p35"/>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44" name="Google Shape;344;p35"/>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Mission Reporting – Accurate and Timely</a:t>
            </a:r>
            <a:endParaRPr dirty="0"/>
          </a:p>
        </p:txBody>
      </p:sp>
      <p:sp>
        <p:nvSpPr>
          <p:cNvPr id="350" name="Google Shape;350;p36"/>
          <p:cNvSpPr txBox="1">
            <a:spLocks noGrp="1"/>
          </p:cNvSpPr>
          <p:nvPr>
            <p:ph type="body" idx="1"/>
          </p:nvPr>
        </p:nvSpPr>
        <p:spPr>
          <a:xfrm>
            <a:off x="1981199" y="1600200"/>
            <a:ext cx="9555581" cy="4381500"/>
          </a:xfrm>
          <a:prstGeom prst="rect">
            <a:avLst/>
          </a:prstGeom>
          <a:noFill/>
          <a:ln>
            <a:noFill/>
          </a:ln>
        </p:spPr>
        <p:txBody>
          <a:bodyPr spcFirstLastPara="1" wrap="square" lIns="91425" tIns="45700" rIns="91425" bIns="45700" anchor="t" anchorCtr="0">
            <a:noAutofit/>
          </a:bodyPr>
          <a:lstStyle/>
          <a:p>
            <a:pPr marL="16307" marR="5080" lvl="0" indent="-16307" algn="l" rtl="0">
              <a:lnSpc>
                <a:spcPct val="90000"/>
              </a:lnSpc>
              <a:spcBef>
                <a:spcPts val="0"/>
              </a:spcBef>
              <a:spcAft>
                <a:spcPts val="0"/>
              </a:spcAft>
              <a:buClr>
                <a:srgbClr val="003399"/>
              </a:buClr>
              <a:buSzPts val="3200"/>
              <a:buFont typeface="Arial"/>
              <a:buChar char="•"/>
            </a:pPr>
            <a:r>
              <a:rPr lang="en-US" sz="3200" b="0" i="0" u="none" strike="noStrike">
                <a:solidFill>
                  <a:srgbClr val="003399"/>
                </a:solidFill>
              </a:rPr>
              <a:t>Accurate and timely reporting and closing out missions </a:t>
            </a:r>
            <a:endParaRPr/>
          </a:p>
          <a:p>
            <a:pPr marL="0" marR="5080" lvl="0" indent="0" algn="l" rtl="0">
              <a:lnSpc>
                <a:spcPct val="90000"/>
              </a:lnSpc>
              <a:spcBef>
                <a:spcPts val="0"/>
              </a:spcBef>
              <a:spcAft>
                <a:spcPts val="0"/>
              </a:spcAft>
              <a:buClr>
                <a:srgbClr val="003399"/>
              </a:buClr>
              <a:buSzPts val="3200"/>
              <a:buNone/>
            </a:pPr>
            <a:r>
              <a:rPr lang="en-US" sz="3200">
                <a:solidFill>
                  <a:srgbClr val="003399"/>
                </a:solidFill>
              </a:rPr>
              <a:t>   </a:t>
            </a:r>
            <a:r>
              <a:rPr lang="en-US" sz="3200" b="0" i="0" u="none" strike="noStrike">
                <a:solidFill>
                  <a:srgbClr val="003399"/>
                </a:solidFill>
              </a:rPr>
              <a:t>within 30 days provides:</a:t>
            </a:r>
            <a:endParaRPr/>
          </a:p>
          <a:p>
            <a:pPr marL="41707" marR="5080" lvl="0" indent="161493" algn="l" rtl="0">
              <a:lnSpc>
                <a:spcPct val="90000"/>
              </a:lnSpc>
              <a:spcBef>
                <a:spcPts val="651"/>
              </a:spcBef>
              <a:spcAft>
                <a:spcPts val="0"/>
              </a:spcAft>
              <a:buClr>
                <a:srgbClr val="2F5496"/>
              </a:buClr>
              <a:buSzPts val="3200"/>
              <a:buNone/>
            </a:pPr>
            <a:endParaRPr sz="3200">
              <a:solidFill>
                <a:srgbClr val="003399"/>
              </a:solidFill>
            </a:endParaRPr>
          </a:p>
          <a:p>
            <a:pPr marL="457187" marR="5080" lvl="0" indent="-228600" algn="l" rtl="0">
              <a:lnSpc>
                <a:spcPct val="90000"/>
              </a:lnSpc>
              <a:spcBef>
                <a:spcPts val="651"/>
              </a:spcBef>
              <a:spcAft>
                <a:spcPts val="0"/>
              </a:spcAft>
              <a:buClr>
                <a:srgbClr val="003399"/>
              </a:buClr>
              <a:buSzPts val="3200"/>
              <a:buFont typeface="Arial"/>
              <a:buChar char="•"/>
            </a:pPr>
            <a:r>
              <a:rPr lang="en-US" sz="3200" b="0" i="0" u="none" strike="noStrike">
                <a:solidFill>
                  <a:srgbClr val="003399"/>
                </a:solidFill>
              </a:rPr>
              <a:t>Credit for operations and training hours to be received and reviewed for accuracy by all crew members. </a:t>
            </a:r>
            <a:endParaRPr/>
          </a:p>
          <a:p>
            <a:pPr marL="457187" marR="5080" lvl="0" indent="-228600" algn="l" rtl="0">
              <a:lnSpc>
                <a:spcPct val="90000"/>
              </a:lnSpc>
              <a:spcBef>
                <a:spcPts val="651"/>
              </a:spcBef>
              <a:spcAft>
                <a:spcPts val="0"/>
              </a:spcAft>
              <a:buClr>
                <a:srgbClr val="003399"/>
              </a:buClr>
              <a:buSzPts val="3200"/>
              <a:buFont typeface="Arial"/>
              <a:buChar char="•"/>
            </a:pPr>
            <a:r>
              <a:rPr lang="en-US" sz="3200" b="0" i="0" u="none" strike="noStrike">
                <a:solidFill>
                  <a:srgbClr val="003399"/>
                </a:solidFill>
              </a:rPr>
              <a:t>Timely reimbursements and allowances to be paid</a:t>
            </a:r>
            <a:endParaRPr/>
          </a:p>
          <a:p>
            <a:pPr marL="457187" marR="5080" lvl="0" indent="-228600" algn="l" rtl="0">
              <a:lnSpc>
                <a:spcPct val="90000"/>
              </a:lnSpc>
              <a:spcBef>
                <a:spcPts val="651"/>
              </a:spcBef>
              <a:spcAft>
                <a:spcPts val="0"/>
              </a:spcAft>
              <a:buClr>
                <a:srgbClr val="003399"/>
              </a:buClr>
              <a:buSzPts val="3200"/>
              <a:buFont typeface="Arial"/>
              <a:buChar char="•"/>
            </a:pPr>
            <a:r>
              <a:rPr lang="en-US" sz="3200" b="0" i="0" u="none" strike="noStrike">
                <a:solidFill>
                  <a:srgbClr val="003399"/>
                </a:solidFill>
              </a:rPr>
              <a:t>Reduces additional work for OTOs and BSX</a:t>
            </a:r>
            <a:endParaRPr/>
          </a:p>
        </p:txBody>
      </p:sp>
      <p:sp>
        <p:nvSpPr>
          <p:cNvPr id="351" name="Google Shape;351;p36"/>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52" name="Google Shape;352;p36"/>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“Other” Reimbursable Expenses</a:t>
            </a:r>
            <a:endParaRPr dirty="0"/>
          </a:p>
        </p:txBody>
      </p:sp>
      <p:sp>
        <p:nvSpPr>
          <p:cNvPr id="358" name="Google Shape;358;p37"/>
          <p:cNvSpPr txBox="1">
            <a:spLocks noGrp="1"/>
          </p:cNvSpPr>
          <p:nvPr>
            <p:ph type="body" idx="1"/>
          </p:nvPr>
        </p:nvSpPr>
        <p:spPr>
          <a:xfrm>
            <a:off x="1581374" y="1825625"/>
            <a:ext cx="977242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F5496"/>
              </a:buClr>
              <a:buSzPts val="3200"/>
              <a:buChar char="•"/>
            </a:pPr>
            <a:r>
              <a:rPr lang="en-US" sz="3200" dirty="0"/>
              <a:t>On a patrol order, “Other” Reimbursable Expenses </a:t>
            </a:r>
            <a:r>
              <a:rPr lang="en-US" sz="3200" b="1" dirty="0"/>
              <a:t>may include</a:t>
            </a:r>
            <a:r>
              <a:rPr lang="en-US" sz="3200" dirty="0"/>
              <a:t>: </a:t>
            </a:r>
            <a:endParaRPr dirty="0"/>
          </a:p>
          <a:p>
            <a:pPr marL="685800" lvl="1" indent="-228600" algn="l" rtl="0">
              <a:lnSpc>
                <a:spcPct val="90000"/>
              </a:lnSpc>
              <a:spcBef>
                <a:spcPts val="500"/>
              </a:spcBef>
              <a:spcAft>
                <a:spcPts val="0"/>
              </a:spcAft>
              <a:buClr>
                <a:srgbClr val="2F5496"/>
              </a:buClr>
              <a:buSzPts val="3200"/>
              <a:buFont typeface="Arial"/>
              <a:buChar char="•"/>
            </a:pPr>
            <a:r>
              <a:rPr lang="en-US" sz="3200" dirty="0"/>
              <a:t>Tolls (if trailering)</a:t>
            </a:r>
            <a:endParaRPr dirty="0"/>
          </a:p>
          <a:p>
            <a:pPr marL="685800" lvl="1" indent="-228600" algn="l" rtl="0">
              <a:lnSpc>
                <a:spcPct val="90000"/>
              </a:lnSpc>
              <a:spcBef>
                <a:spcPts val="500"/>
              </a:spcBef>
              <a:spcAft>
                <a:spcPts val="0"/>
              </a:spcAft>
              <a:buClr>
                <a:srgbClr val="2F5496"/>
              </a:buClr>
              <a:buSzPts val="3200"/>
              <a:buFont typeface="Arial"/>
              <a:buChar char="•"/>
            </a:pPr>
            <a:r>
              <a:rPr lang="en-US" sz="3200" dirty="0"/>
              <a:t>Temporary moorings required for an event</a:t>
            </a:r>
            <a:endParaRPr dirty="0"/>
          </a:p>
          <a:p>
            <a:pPr marL="685800" lvl="1" indent="-228600" algn="l" rtl="0">
              <a:lnSpc>
                <a:spcPct val="90000"/>
              </a:lnSpc>
              <a:spcBef>
                <a:spcPts val="500"/>
              </a:spcBef>
              <a:spcAft>
                <a:spcPts val="0"/>
              </a:spcAft>
              <a:buClr>
                <a:srgbClr val="2F5496"/>
              </a:buClr>
              <a:buSzPts val="3200"/>
              <a:buFont typeface="Arial"/>
              <a:buChar char="•"/>
            </a:pPr>
            <a:r>
              <a:rPr lang="en-US" sz="3200" dirty="0"/>
              <a:t>Launch ramp fees</a:t>
            </a:r>
            <a:endParaRPr dirty="0"/>
          </a:p>
          <a:p>
            <a:pPr marL="685800" lvl="1" indent="-228600" algn="l" rtl="0">
              <a:lnSpc>
                <a:spcPct val="90000"/>
              </a:lnSpc>
              <a:spcBef>
                <a:spcPts val="500"/>
              </a:spcBef>
              <a:spcAft>
                <a:spcPts val="0"/>
              </a:spcAft>
              <a:buClr>
                <a:srgbClr val="2F5496"/>
              </a:buClr>
              <a:buSzPts val="3200"/>
              <a:buFont typeface="Arial"/>
              <a:buChar char="•"/>
            </a:pPr>
            <a:r>
              <a:rPr lang="en-US" sz="3200" dirty="0"/>
              <a:t>Park entrance fees </a:t>
            </a:r>
            <a:endParaRPr dirty="0"/>
          </a:p>
          <a:p>
            <a:pPr marL="228600" lvl="0" indent="-25400" algn="l" rtl="0">
              <a:lnSpc>
                <a:spcPct val="90000"/>
              </a:lnSpc>
              <a:spcBef>
                <a:spcPts val="1000"/>
              </a:spcBef>
              <a:spcAft>
                <a:spcPts val="0"/>
              </a:spcAft>
              <a:buClr>
                <a:srgbClr val="2F5496"/>
              </a:buClr>
              <a:buSzPts val="3200"/>
              <a:buNone/>
            </a:pPr>
            <a:endParaRPr sz="3200" dirty="0"/>
          </a:p>
        </p:txBody>
      </p:sp>
      <p:sp>
        <p:nvSpPr>
          <p:cNvPr id="359" name="Google Shape;359;p37"/>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60" name="Google Shape;360;p37"/>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“Other” Reimbursable Expenses – cont.</a:t>
            </a:r>
            <a:endParaRPr dirty="0"/>
          </a:p>
        </p:txBody>
      </p:sp>
      <p:sp>
        <p:nvSpPr>
          <p:cNvPr id="366" name="Google Shape;366;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F5496"/>
              </a:buClr>
              <a:buSzPts val="2800"/>
              <a:buChar char="•"/>
            </a:pPr>
            <a:r>
              <a:rPr lang="en-US" b="1" dirty="0"/>
              <a:t>Expenses that </a:t>
            </a:r>
            <a:r>
              <a:rPr lang="en-US" b="1" u="sng" dirty="0"/>
              <a:t>may NOT</a:t>
            </a:r>
            <a:r>
              <a:rPr lang="en-US" b="1" dirty="0"/>
              <a:t> be claimed as “Other”:</a:t>
            </a:r>
            <a:endParaRPr dirty="0"/>
          </a:p>
          <a:p>
            <a:pPr marL="685800" lvl="1" indent="-228600" algn="l" rtl="0">
              <a:lnSpc>
                <a:spcPct val="90000"/>
              </a:lnSpc>
              <a:spcBef>
                <a:spcPts val="500"/>
              </a:spcBef>
              <a:spcAft>
                <a:spcPts val="0"/>
              </a:spcAft>
              <a:buClr>
                <a:srgbClr val="2F5496"/>
              </a:buClr>
              <a:buSzPts val="2400"/>
              <a:buFont typeface="Arial"/>
              <a:buChar char="•"/>
            </a:pPr>
            <a:r>
              <a:rPr lang="en-US" dirty="0"/>
              <a:t>Food/Meals/Water</a:t>
            </a:r>
            <a:endParaRPr dirty="0"/>
          </a:p>
          <a:p>
            <a:pPr marL="685800" lvl="1" indent="-228600" algn="l" rtl="0">
              <a:lnSpc>
                <a:spcPct val="90000"/>
              </a:lnSpc>
              <a:spcBef>
                <a:spcPts val="500"/>
              </a:spcBef>
              <a:spcAft>
                <a:spcPts val="0"/>
              </a:spcAft>
              <a:buClr>
                <a:srgbClr val="2F5496"/>
              </a:buClr>
              <a:buSzPts val="2400"/>
              <a:buFont typeface="Arial"/>
              <a:buChar char="•"/>
            </a:pPr>
            <a:r>
              <a:rPr lang="en-US" dirty="0"/>
              <a:t>Fuel or Fuel Additives (2 cycle oil) (there are specified fields for these)</a:t>
            </a:r>
            <a:endParaRPr dirty="0"/>
          </a:p>
          <a:p>
            <a:pPr marL="685800" lvl="1" indent="-228600" algn="l" rtl="0">
              <a:lnSpc>
                <a:spcPct val="90000"/>
              </a:lnSpc>
              <a:spcBef>
                <a:spcPts val="500"/>
              </a:spcBef>
              <a:spcAft>
                <a:spcPts val="0"/>
              </a:spcAft>
              <a:buClr>
                <a:srgbClr val="2F5496"/>
              </a:buClr>
              <a:buSzPts val="2400"/>
              <a:buFont typeface="Arial"/>
              <a:buChar char="•"/>
            </a:pPr>
            <a:r>
              <a:rPr lang="en-US" dirty="0"/>
              <a:t>Lodging &amp; Per Diem*</a:t>
            </a:r>
            <a:endParaRPr dirty="0"/>
          </a:p>
          <a:p>
            <a:pPr marL="685800" lvl="1" indent="-228600" algn="l" rtl="0">
              <a:lnSpc>
                <a:spcPct val="90000"/>
              </a:lnSpc>
              <a:spcBef>
                <a:spcPts val="500"/>
              </a:spcBef>
              <a:spcAft>
                <a:spcPts val="0"/>
              </a:spcAft>
              <a:buClr>
                <a:srgbClr val="2F5496"/>
              </a:buClr>
              <a:buSzPts val="2400"/>
              <a:buFont typeface="Arial"/>
              <a:buChar char="•"/>
            </a:pPr>
            <a:r>
              <a:rPr lang="en-US" dirty="0"/>
              <a:t>Splitting your annual mooring fee into a per-day expense and claiming on the patrol order</a:t>
            </a:r>
          </a:p>
          <a:p>
            <a:pPr marL="685800" lvl="1" indent="-228600" algn="l" rtl="0">
              <a:lnSpc>
                <a:spcPct val="90000"/>
              </a:lnSpc>
              <a:spcBef>
                <a:spcPts val="500"/>
              </a:spcBef>
              <a:spcAft>
                <a:spcPts val="0"/>
              </a:spcAft>
              <a:buClr>
                <a:srgbClr val="2F5496"/>
              </a:buClr>
              <a:buSzPts val="2400"/>
              <a:buFont typeface="Arial"/>
              <a:buChar char="•"/>
            </a:pPr>
            <a:endParaRPr lang="en-US" dirty="0"/>
          </a:p>
          <a:p>
            <a:pPr marL="685800" lvl="1" indent="-228600" algn="l" rtl="0">
              <a:lnSpc>
                <a:spcPct val="90000"/>
              </a:lnSpc>
              <a:spcBef>
                <a:spcPts val="500"/>
              </a:spcBef>
              <a:spcAft>
                <a:spcPts val="0"/>
              </a:spcAft>
              <a:buClr>
                <a:srgbClr val="2F5496"/>
              </a:buClr>
              <a:buSzPts val="2400"/>
              <a:buFont typeface="Arial"/>
              <a:buChar char="•"/>
            </a:pPr>
            <a:endParaRPr dirty="0"/>
          </a:p>
          <a:p>
            <a:pPr marL="631825" lvl="0" indent="-168275" algn="l" rtl="0">
              <a:lnSpc>
                <a:spcPct val="90000"/>
              </a:lnSpc>
              <a:spcBef>
                <a:spcPts val="1000"/>
              </a:spcBef>
              <a:spcAft>
                <a:spcPts val="0"/>
              </a:spcAft>
              <a:buClr>
                <a:srgbClr val="2F5496"/>
              </a:buClr>
              <a:buSzPts val="1800"/>
              <a:buNone/>
            </a:pPr>
            <a:r>
              <a:rPr lang="en-US" sz="1800" dirty="0"/>
              <a:t>* 	Lodging and per diem are rarely required for ordered patrol missions. In cases where the OIA needs Aux resources for a multi-day event, lodging and per diem </a:t>
            </a:r>
            <a:r>
              <a:rPr lang="en-US" sz="1800" b="1" i="1" u="sng" dirty="0"/>
              <a:t>may</a:t>
            </a:r>
            <a:r>
              <a:rPr lang="en-US" sz="1800" dirty="0"/>
              <a:t> be authorized by the OIA via a standard travel order.</a:t>
            </a:r>
            <a:endParaRPr dirty="0"/>
          </a:p>
        </p:txBody>
      </p:sp>
      <p:sp>
        <p:nvSpPr>
          <p:cNvPr id="367" name="Google Shape;367;p38"/>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68" name="Google Shape;368;p38"/>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Responder Articles</a:t>
            </a:r>
            <a:endParaRPr dirty="0"/>
          </a:p>
        </p:txBody>
      </p:sp>
      <p:sp>
        <p:nvSpPr>
          <p:cNvPr id="374" name="Google Shape;374;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F5496"/>
              </a:buClr>
              <a:buSzPts val="3200"/>
              <a:buChar char="•"/>
            </a:pPr>
            <a:r>
              <a:rPr lang="en-US" sz="3200"/>
              <a:t>The Response Directorate is always looking for articles for The </a:t>
            </a:r>
            <a:r>
              <a:rPr lang="en-US" sz="3200">
                <a:solidFill>
                  <a:srgbClr val="003399"/>
                </a:solidFill>
              </a:rPr>
              <a:t>Responder</a:t>
            </a:r>
            <a:endParaRPr/>
          </a:p>
          <a:p>
            <a:pPr marL="228600" lvl="0" indent="-228600" algn="l" rtl="0">
              <a:lnSpc>
                <a:spcPct val="90000"/>
              </a:lnSpc>
              <a:spcBef>
                <a:spcPts val="1000"/>
              </a:spcBef>
              <a:spcAft>
                <a:spcPts val="0"/>
              </a:spcAft>
              <a:buClr>
                <a:srgbClr val="003399"/>
              </a:buClr>
              <a:buSzPts val="3200"/>
              <a:buChar char="•"/>
            </a:pPr>
            <a:r>
              <a:rPr lang="en-US" sz="3200" b="0" i="0" u="none" strike="noStrike">
                <a:solidFill>
                  <a:srgbClr val="003399"/>
                </a:solidFill>
              </a:rPr>
              <a:t>Past Responder editions are maintained on the Response Directorate website - </a:t>
            </a:r>
            <a:r>
              <a:rPr lang="en-US" sz="3200" b="0" i="0" u="sng" strike="noStrike">
                <a:solidFill>
                  <a:srgbClr val="003399"/>
                </a:solidFill>
                <a:hlinkClick r:id="rId3">
                  <a:extLst>
                    <a:ext uri="{A12FA001-AC4F-418D-AE19-62706E023703}">
                      <ahyp:hlinkClr xmlns="" xmlns:ahyp="http://schemas.microsoft.com/office/drawing/2018/hyperlinkcolor" val="tx"/>
                    </a:ext>
                  </a:extLst>
                </a:hlinkClick>
              </a:rPr>
              <a:t>http://wow.uscgaux.info/content.php?unit=R-DEPT&amp;category=the-responder</a:t>
            </a:r>
            <a:r>
              <a:rPr lang="en-US" sz="3200" b="0" i="0" u="none" strike="noStrike">
                <a:solidFill>
                  <a:srgbClr val="003399"/>
                </a:solidFill>
              </a:rPr>
              <a:t> </a:t>
            </a:r>
            <a:endParaRPr/>
          </a:p>
          <a:p>
            <a:pPr marL="228600" lvl="0" indent="-25400" algn="l" rtl="0">
              <a:lnSpc>
                <a:spcPct val="90000"/>
              </a:lnSpc>
              <a:spcBef>
                <a:spcPts val="1000"/>
              </a:spcBef>
              <a:spcAft>
                <a:spcPts val="0"/>
              </a:spcAft>
              <a:buClr>
                <a:srgbClr val="2F5496"/>
              </a:buClr>
              <a:buSzPts val="3200"/>
              <a:buNone/>
            </a:pPr>
            <a:endParaRPr sz="3200"/>
          </a:p>
          <a:p>
            <a:pPr marL="228600" lvl="0" indent="-228600" algn="l" rtl="0">
              <a:lnSpc>
                <a:spcPct val="90000"/>
              </a:lnSpc>
              <a:spcBef>
                <a:spcPts val="1000"/>
              </a:spcBef>
              <a:spcAft>
                <a:spcPts val="0"/>
              </a:spcAft>
              <a:buClr>
                <a:srgbClr val="2F5496"/>
              </a:buClr>
              <a:buSzPts val="3200"/>
              <a:buChar char="•"/>
            </a:pPr>
            <a:r>
              <a:rPr lang="en-US" sz="3200"/>
              <a:t>Submit articles To DVC-RS (Michelle.Thornton@cgauxnet.us)</a:t>
            </a:r>
            <a:endParaRPr/>
          </a:p>
        </p:txBody>
      </p:sp>
      <p:sp>
        <p:nvSpPr>
          <p:cNvPr id="375" name="Google Shape;375;p39"/>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76" name="Google Shape;376;p39"/>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Operations Workshop Debrief</a:t>
            </a:r>
            <a:endParaRPr dirty="0"/>
          </a:p>
        </p:txBody>
      </p:sp>
      <p:sp>
        <p:nvSpPr>
          <p:cNvPr id="382" name="Google Shape;382;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F5496"/>
              </a:buClr>
              <a:buSzPts val="2800"/>
              <a:buChar char="•"/>
            </a:pPr>
            <a:r>
              <a:rPr lang="en-US" b="1"/>
              <a:t>What went right with today’s workshop?</a:t>
            </a:r>
            <a:endParaRPr/>
          </a:p>
          <a:p>
            <a:pPr marL="228600" lvl="0" indent="-50800" algn="l" rtl="0">
              <a:lnSpc>
                <a:spcPct val="90000"/>
              </a:lnSpc>
              <a:spcBef>
                <a:spcPts val="1000"/>
              </a:spcBef>
              <a:spcAft>
                <a:spcPts val="0"/>
              </a:spcAft>
              <a:buClr>
                <a:srgbClr val="2F5496"/>
              </a:buClr>
              <a:buSzPts val="2800"/>
              <a:buNone/>
            </a:pPr>
            <a:endParaRPr b="1"/>
          </a:p>
          <a:p>
            <a:pPr marL="228600" lvl="0" indent="-228600" algn="l" rtl="0">
              <a:lnSpc>
                <a:spcPct val="90000"/>
              </a:lnSpc>
              <a:spcBef>
                <a:spcPts val="1000"/>
              </a:spcBef>
              <a:spcAft>
                <a:spcPts val="0"/>
              </a:spcAft>
              <a:buClr>
                <a:srgbClr val="2F5496"/>
              </a:buClr>
              <a:buSzPts val="2800"/>
              <a:buChar char="•"/>
            </a:pPr>
            <a:r>
              <a:rPr lang="en-US" b="1"/>
              <a:t>What went wrong with today’s workshop?</a:t>
            </a:r>
            <a:endParaRPr/>
          </a:p>
          <a:p>
            <a:pPr marL="228600" lvl="0" indent="-50800" algn="l" rtl="0">
              <a:lnSpc>
                <a:spcPct val="90000"/>
              </a:lnSpc>
              <a:spcBef>
                <a:spcPts val="1000"/>
              </a:spcBef>
              <a:spcAft>
                <a:spcPts val="0"/>
              </a:spcAft>
              <a:buClr>
                <a:srgbClr val="2F5496"/>
              </a:buClr>
              <a:buSzPts val="2800"/>
              <a:buNone/>
            </a:pPr>
            <a:endParaRPr b="1"/>
          </a:p>
          <a:p>
            <a:pPr marL="228600" lvl="0" indent="-228600" algn="l" rtl="0">
              <a:lnSpc>
                <a:spcPct val="90000"/>
              </a:lnSpc>
              <a:spcBef>
                <a:spcPts val="1000"/>
              </a:spcBef>
              <a:spcAft>
                <a:spcPts val="0"/>
              </a:spcAft>
              <a:buClr>
                <a:srgbClr val="2F5496"/>
              </a:buClr>
              <a:buSzPts val="2800"/>
              <a:buChar char="•"/>
            </a:pPr>
            <a:r>
              <a:rPr lang="en-US" b="1"/>
              <a:t>What could be done better next time?</a:t>
            </a:r>
            <a:endParaRPr/>
          </a:p>
        </p:txBody>
      </p:sp>
      <p:sp>
        <p:nvSpPr>
          <p:cNvPr id="383" name="Google Shape;383;p40"/>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84" name="Google Shape;384;p40"/>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Thank You For Your Participation!</a:t>
            </a:r>
            <a:endParaRPr dirty="0"/>
          </a:p>
        </p:txBody>
      </p:sp>
      <p:sp>
        <p:nvSpPr>
          <p:cNvPr id="390" name="Google Shape;390;p41"/>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391" name="Google Shape;391;p41"/>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47</a:t>
            </a:fld>
            <a:endParaRPr/>
          </a:p>
        </p:txBody>
      </p:sp>
      <p:sp>
        <p:nvSpPr>
          <p:cNvPr id="392" name="Google Shape;392;p41"/>
          <p:cNvSpPr txBox="1"/>
          <p:nvPr/>
        </p:nvSpPr>
        <p:spPr>
          <a:xfrm>
            <a:off x="838200" y="1701208"/>
            <a:ext cx="10317481" cy="4648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2F5496"/>
              </a:buClr>
              <a:buSzPts val="3200"/>
              <a:buFont typeface="Arial"/>
              <a:buNone/>
            </a:pPr>
            <a:r>
              <a:rPr lang="en-US" sz="3200">
                <a:solidFill>
                  <a:srgbClr val="2F5496"/>
                </a:solidFill>
                <a:latin typeface="Calibri"/>
                <a:ea typeface="Calibri"/>
                <a:cs typeface="Calibri"/>
                <a:sym typeface="Calibri"/>
              </a:rPr>
              <a:t>Any additional feedback on the content of this presentation may be sent to:  </a:t>
            </a:r>
            <a:endParaRPr/>
          </a:p>
          <a:p>
            <a:pPr marL="228600" marR="0" lvl="0" indent="-228600" algn="l" rtl="0">
              <a:lnSpc>
                <a:spcPct val="80000"/>
              </a:lnSpc>
              <a:spcBef>
                <a:spcPts val="1000"/>
              </a:spcBef>
              <a:spcAft>
                <a:spcPts val="0"/>
              </a:spcAft>
              <a:buClr>
                <a:srgbClr val="2F5496"/>
              </a:buClr>
              <a:buSzPts val="3200"/>
              <a:buFont typeface="Arial"/>
              <a:buNone/>
            </a:pPr>
            <a:endParaRPr sz="800">
              <a:solidFill>
                <a:srgbClr val="2F5496"/>
              </a:solidFill>
              <a:latin typeface="Calibri"/>
              <a:ea typeface="Calibri"/>
              <a:cs typeface="Calibri"/>
              <a:sym typeface="Calibri"/>
            </a:endParaRPr>
          </a:p>
          <a:p>
            <a:pPr marL="0" marR="0" lvl="0" indent="0" algn="l" rtl="0">
              <a:lnSpc>
                <a:spcPct val="90000"/>
              </a:lnSpc>
              <a:spcBef>
                <a:spcPts val="400"/>
              </a:spcBef>
              <a:spcAft>
                <a:spcPts val="0"/>
              </a:spcAft>
              <a:buClr>
                <a:srgbClr val="2F5496"/>
              </a:buClr>
              <a:buSzPts val="3200"/>
              <a:buFont typeface="Arial"/>
              <a:buNone/>
            </a:pPr>
            <a:r>
              <a:rPr lang="en-US" sz="3200">
                <a:solidFill>
                  <a:srgbClr val="2F5496"/>
                </a:solidFill>
                <a:latin typeface="Calibri"/>
                <a:ea typeface="Calibri"/>
                <a:cs typeface="Calibri"/>
                <a:sym typeface="Calibri"/>
              </a:rPr>
              <a:t>Division Chief – Education  </a:t>
            </a:r>
            <a:r>
              <a:rPr lang="en-US" sz="3200" b="1">
                <a:solidFill>
                  <a:srgbClr val="2F5496"/>
                </a:solidFill>
                <a:latin typeface="Calibri"/>
                <a:ea typeface="Calibri"/>
                <a:cs typeface="Calibri"/>
                <a:sym typeface="Calibri"/>
              </a:rPr>
              <a:t>Bruce Pugh - DVC-RE</a:t>
            </a:r>
            <a:endParaRPr/>
          </a:p>
          <a:p>
            <a:pPr marL="0" marR="0" lvl="0" indent="0" algn="l" rtl="0">
              <a:lnSpc>
                <a:spcPct val="90000"/>
              </a:lnSpc>
              <a:spcBef>
                <a:spcPts val="1000"/>
              </a:spcBef>
              <a:spcAft>
                <a:spcPts val="0"/>
              </a:spcAft>
              <a:buClr>
                <a:srgbClr val="2F5496"/>
              </a:buClr>
              <a:buSzPts val="2800"/>
              <a:buFont typeface="Arial"/>
              <a:buNone/>
            </a:pPr>
            <a:endParaRPr sz="2800" b="1">
              <a:solidFill>
                <a:srgbClr val="2F5496"/>
              </a:solidFill>
              <a:latin typeface="Calibri"/>
              <a:ea typeface="Calibri"/>
              <a:cs typeface="Calibri"/>
              <a:sym typeface="Calibri"/>
            </a:endParaRPr>
          </a:p>
          <a:p>
            <a:pPr marL="228600" marR="0" lvl="0" indent="-228600" algn="l" rtl="0">
              <a:lnSpc>
                <a:spcPct val="80000"/>
              </a:lnSpc>
              <a:spcBef>
                <a:spcPts val="1000"/>
              </a:spcBef>
              <a:spcAft>
                <a:spcPts val="0"/>
              </a:spcAft>
              <a:buClr>
                <a:srgbClr val="2F5496"/>
              </a:buClr>
              <a:buSzPts val="2800"/>
              <a:buFont typeface="Arial"/>
              <a:buNone/>
            </a:pPr>
            <a:endParaRPr sz="2800" b="1">
              <a:solidFill>
                <a:srgbClr val="2F5496"/>
              </a:solidFill>
              <a:latin typeface="Calibri"/>
              <a:ea typeface="Calibri"/>
              <a:cs typeface="Calibri"/>
              <a:sym typeface="Calibri"/>
            </a:endParaRPr>
          </a:p>
          <a:p>
            <a:pPr marL="228600" marR="0" lvl="0" indent="-228600" algn="l" rtl="0">
              <a:lnSpc>
                <a:spcPct val="80000"/>
              </a:lnSpc>
              <a:spcBef>
                <a:spcPts val="1000"/>
              </a:spcBef>
              <a:spcAft>
                <a:spcPts val="0"/>
              </a:spcAft>
              <a:buClr>
                <a:srgbClr val="2F5496"/>
              </a:buClr>
              <a:buSzPts val="2800"/>
              <a:buFont typeface="Arial"/>
              <a:buNone/>
            </a:pPr>
            <a:endParaRPr sz="2800" b="1">
              <a:solidFill>
                <a:srgbClr val="2F5496"/>
              </a:solidFill>
              <a:latin typeface="Calibri"/>
              <a:ea typeface="Calibri"/>
              <a:cs typeface="Calibri"/>
              <a:sym typeface="Calibri"/>
            </a:endParaRPr>
          </a:p>
          <a:p>
            <a:pPr marL="2057400" marR="0" lvl="4" indent="-228600" algn="l" rtl="0">
              <a:lnSpc>
                <a:spcPct val="80000"/>
              </a:lnSpc>
              <a:spcBef>
                <a:spcPts val="400"/>
              </a:spcBef>
              <a:spcAft>
                <a:spcPts val="0"/>
              </a:spcAft>
              <a:buClr>
                <a:srgbClr val="2F5496"/>
              </a:buClr>
              <a:buSzPts val="2800"/>
              <a:buFont typeface="Arial"/>
              <a:buNone/>
            </a:pPr>
            <a:endParaRPr sz="2800" b="0" i="0" u="none" strike="noStrike" cap="none">
              <a:solidFill>
                <a:srgbClr val="2F5496"/>
              </a:solidFill>
              <a:latin typeface="Calibri"/>
              <a:ea typeface="Calibri"/>
              <a:cs typeface="Calibri"/>
              <a:sym typeface="Calibri"/>
            </a:endParaRPr>
          </a:p>
          <a:p>
            <a:pPr marL="3429000" marR="0" lvl="7" indent="-228600" algn="l" rtl="0">
              <a:lnSpc>
                <a:spcPct val="80000"/>
              </a:lnSpc>
              <a:spcBef>
                <a:spcPts val="400"/>
              </a:spcBef>
              <a:spcAft>
                <a:spcPts val="0"/>
              </a:spcAft>
              <a:buClr>
                <a:srgbClr val="2F5496"/>
              </a:buClr>
              <a:buSzPts val="2800"/>
              <a:buFont typeface="Arial"/>
              <a:buNone/>
            </a:pPr>
            <a:r>
              <a:rPr lang="en-US" sz="2800" b="0" i="0" u="none" strike="noStrike" cap="none">
                <a:solidFill>
                  <a:srgbClr val="2F5496"/>
                </a:solidFill>
                <a:latin typeface="Calibri"/>
                <a:ea typeface="Calibri"/>
                <a:cs typeface="Calibri"/>
                <a:sym typeface="Calibri"/>
              </a:rPr>
              <a:t>Roy Savoca		DIR-R</a:t>
            </a:r>
            <a:endParaRPr/>
          </a:p>
          <a:p>
            <a:pPr marL="3429000" marR="0" lvl="7" indent="-228600" algn="l" rtl="0">
              <a:lnSpc>
                <a:spcPct val="80000"/>
              </a:lnSpc>
              <a:spcBef>
                <a:spcPts val="400"/>
              </a:spcBef>
              <a:spcAft>
                <a:spcPts val="0"/>
              </a:spcAft>
              <a:buClr>
                <a:srgbClr val="2F5496"/>
              </a:buClr>
              <a:buSzPts val="2800"/>
              <a:buFont typeface="Arial"/>
              <a:buNone/>
            </a:pPr>
            <a:r>
              <a:rPr lang="en-US" sz="2800" b="0" i="0" u="none" strike="noStrike" cap="none">
                <a:solidFill>
                  <a:srgbClr val="2F5496"/>
                </a:solidFill>
                <a:latin typeface="Calibri"/>
                <a:ea typeface="Calibri"/>
                <a:cs typeface="Calibri"/>
                <a:sym typeface="Calibri"/>
              </a:rPr>
              <a:t>Sue Thurlow		DIR-Rd</a:t>
            </a:r>
            <a:endParaRPr/>
          </a:p>
          <a:p>
            <a:pPr marL="3429000" marR="0" lvl="7" indent="-228600" algn="l" rtl="0">
              <a:lnSpc>
                <a:spcPct val="80000"/>
              </a:lnSpc>
              <a:spcBef>
                <a:spcPts val="400"/>
              </a:spcBef>
              <a:spcAft>
                <a:spcPts val="0"/>
              </a:spcAft>
              <a:buClr>
                <a:srgbClr val="2F5496"/>
              </a:buClr>
              <a:buSzPts val="2800"/>
              <a:buFont typeface="Arial"/>
              <a:buNone/>
            </a:pPr>
            <a:r>
              <a:rPr lang="en-US" sz="2800" b="0" i="0" u="none" strike="noStrike" cap="none">
                <a:solidFill>
                  <a:srgbClr val="2F5496"/>
                </a:solidFill>
                <a:latin typeface="Calibri"/>
                <a:ea typeface="Calibri"/>
                <a:cs typeface="Calibri"/>
                <a:sym typeface="Calibri"/>
              </a:rPr>
              <a:t>Michelle Thornton	DVC-RS</a:t>
            </a:r>
            <a:endParaRPr/>
          </a:p>
          <a:p>
            <a:pPr marL="228600" marR="0" lvl="0" indent="-228600" algn="l" rtl="0">
              <a:lnSpc>
                <a:spcPct val="80000"/>
              </a:lnSpc>
              <a:spcBef>
                <a:spcPts val="400"/>
              </a:spcBef>
              <a:spcAft>
                <a:spcPts val="0"/>
              </a:spcAft>
              <a:buClr>
                <a:srgbClr val="2F5496"/>
              </a:buClr>
              <a:buSzPts val="3200"/>
              <a:buFont typeface="Arial"/>
              <a:buNone/>
            </a:pPr>
            <a:endParaRPr sz="3200">
              <a:solidFill>
                <a:srgbClr val="2F5496"/>
              </a:solidFill>
              <a:latin typeface="Calibri"/>
              <a:ea typeface="Calibri"/>
              <a:cs typeface="Calibri"/>
              <a:sym typeface="Calibri"/>
            </a:endParaRPr>
          </a:p>
        </p:txBody>
      </p:sp>
      <p:pic>
        <p:nvPicPr>
          <p:cNvPr id="393" name="Google Shape;393;p41" descr="Picture 8"/>
          <p:cNvPicPr preferRelativeResize="0"/>
          <p:nvPr/>
        </p:nvPicPr>
        <p:blipFill rotWithShape="1">
          <a:blip r:embed="rId3">
            <a:alphaModFix/>
          </a:blip>
          <a:srcRect/>
          <a:stretch/>
        </p:blipFill>
        <p:spPr>
          <a:xfrm>
            <a:off x="4536355" y="3803392"/>
            <a:ext cx="2428875" cy="923925"/>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Risk Management (TCT/RM)</a:t>
            </a:r>
            <a:endParaRPr dirty="0"/>
          </a:p>
        </p:txBody>
      </p:sp>
      <p:sp>
        <p:nvSpPr>
          <p:cNvPr id="102" name="Google Shape;102;p5"/>
          <p:cNvSpPr txBox="1">
            <a:spLocks noGrp="1"/>
          </p:cNvSpPr>
          <p:nvPr>
            <p:ph type="body" idx="1"/>
          </p:nvPr>
        </p:nvSpPr>
        <p:spPr>
          <a:xfrm>
            <a:off x="838200" y="1647648"/>
            <a:ext cx="10515600" cy="4511414"/>
          </a:xfrm>
          <a:prstGeom prst="rect">
            <a:avLst/>
          </a:prstGeom>
          <a:noFill/>
          <a:ln>
            <a:noFill/>
          </a:ln>
        </p:spPr>
        <p:txBody>
          <a:bodyPr spcFirstLastPara="1" wrap="square" lIns="91425" tIns="45700" rIns="91425" bIns="45700" anchor="t" anchorCtr="0">
            <a:noAutofit/>
          </a:bodyPr>
          <a:lstStyle/>
          <a:p>
            <a:pPr marL="342891" lvl="0" indent="-228600" algn="l" rtl="0">
              <a:lnSpc>
                <a:spcPct val="110000"/>
              </a:lnSpc>
              <a:spcBef>
                <a:spcPts val="0"/>
              </a:spcBef>
              <a:spcAft>
                <a:spcPts val="0"/>
              </a:spcAft>
              <a:buClr>
                <a:srgbClr val="2F5496"/>
              </a:buClr>
              <a:buSzPts val="3200"/>
              <a:buChar char="•"/>
            </a:pPr>
            <a:r>
              <a:rPr lang="en-US" sz="2400" dirty="0">
                <a:latin typeface="Calibri"/>
                <a:ea typeface="Calibri"/>
                <a:cs typeface="Calibri"/>
                <a:sym typeface="Calibri"/>
              </a:rPr>
              <a:t>Complete the online “Introduction to Risk Management” training course 100202 (one time)</a:t>
            </a:r>
            <a:endParaRPr dirty="0"/>
          </a:p>
          <a:p>
            <a:pPr marL="342891" lvl="0" indent="-25400" algn="l" rtl="0">
              <a:lnSpc>
                <a:spcPct val="110000"/>
              </a:lnSpc>
              <a:spcBef>
                <a:spcPts val="1000"/>
              </a:spcBef>
              <a:spcAft>
                <a:spcPts val="0"/>
              </a:spcAft>
              <a:buClr>
                <a:srgbClr val="2F5496"/>
              </a:buClr>
              <a:buSzPts val="3200"/>
              <a:buNone/>
            </a:pPr>
            <a:endParaRPr sz="1200" dirty="0">
              <a:latin typeface="Calibri"/>
              <a:ea typeface="Calibri"/>
              <a:cs typeface="Calibri"/>
              <a:sym typeface="Calibri"/>
            </a:endParaRPr>
          </a:p>
          <a:p>
            <a:pPr marL="342891" lvl="0" indent="-228600" algn="l" rtl="0">
              <a:lnSpc>
                <a:spcPct val="90000"/>
              </a:lnSpc>
              <a:spcBef>
                <a:spcPts val="1000"/>
              </a:spcBef>
              <a:spcAft>
                <a:spcPts val="0"/>
              </a:spcAft>
              <a:buClr>
                <a:srgbClr val="2F5496"/>
              </a:buClr>
              <a:buSzPts val="3200"/>
              <a:buChar char="•"/>
            </a:pPr>
            <a:r>
              <a:rPr lang="en-US" sz="2400" dirty="0">
                <a:latin typeface="Calibri"/>
                <a:ea typeface="Calibri"/>
                <a:cs typeface="Calibri"/>
                <a:sym typeface="Calibri"/>
              </a:rPr>
              <a:t>Attend “Annual Risk Management TCT Refresher”, yearly</a:t>
            </a:r>
            <a:endParaRPr dirty="0"/>
          </a:p>
          <a:p>
            <a:pPr marL="342891" lvl="0" indent="-25400" algn="l" rtl="0">
              <a:lnSpc>
                <a:spcPct val="90000"/>
              </a:lnSpc>
              <a:spcBef>
                <a:spcPts val="1000"/>
              </a:spcBef>
              <a:spcAft>
                <a:spcPts val="0"/>
              </a:spcAft>
              <a:buClr>
                <a:srgbClr val="2F5496"/>
              </a:buClr>
              <a:buSzPts val="3200"/>
              <a:buNone/>
            </a:pPr>
            <a:endParaRPr sz="1200" dirty="0">
              <a:latin typeface="Calibri"/>
              <a:ea typeface="Calibri"/>
              <a:cs typeface="Calibri"/>
              <a:sym typeface="Calibri"/>
            </a:endParaRPr>
          </a:p>
          <a:p>
            <a:pPr marL="342891" lvl="0" indent="-228600" algn="l" rtl="0">
              <a:lnSpc>
                <a:spcPct val="90000"/>
              </a:lnSpc>
              <a:spcBef>
                <a:spcPts val="1000"/>
              </a:spcBef>
              <a:spcAft>
                <a:spcPts val="0"/>
              </a:spcAft>
              <a:buClr>
                <a:srgbClr val="2F5496"/>
              </a:buClr>
              <a:buSzPts val="3200"/>
              <a:buChar char="•"/>
            </a:pPr>
            <a:r>
              <a:rPr lang="en-US" sz="2400" dirty="0">
                <a:latin typeface="Calibri"/>
                <a:ea typeface="Calibri"/>
                <a:cs typeface="Calibri"/>
                <a:sym typeface="Calibri"/>
              </a:rPr>
              <a:t>Risk Management is more than filling out a form and more than just a process, it is a </a:t>
            </a:r>
            <a:r>
              <a:rPr lang="en-US" sz="2400" b="1" i="1" dirty="0">
                <a:solidFill>
                  <a:srgbClr val="00B050"/>
                </a:solidFill>
                <a:latin typeface="Calibri"/>
                <a:ea typeface="Calibri"/>
                <a:cs typeface="Calibri"/>
                <a:sym typeface="Calibri"/>
              </a:rPr>
              <a:t>mindset</a:t>
            </a:r>
            <a:r>
              <a:rPr lang="en-US" sz="2400" dirty="0">
                <a:latin typeface="Calibri"/>
                <a:ea typeface="Calibri"/>
                <a:cs typeface="Calibri"/>
                <a:sym typeface="Calibri"/>
              </a:rPr>
              <a:t> which continually considers risks and rewards</a:t>
            </a:r>
            <a:endParaRPr dirty="0"/>
          </a:p>
          <a:p>
            <a:pPr marL="342891" lvl="0" indent="-25400" algn="l" rtl="0">
              <a:lnSpc>
                <a:spcPct val="90000"/>
              </a:lnSpc>
              <a:spcBef>
                <a:spcPts val="1000"/>
              </a:spcBef>
              <a:spcAft>
                <a:spcPts val="0"/>
              </a:spcAft>
              <a:buClr>
                <a:srgbClr val="2F5496"/>
              </a:buClr>
              <a:buSzPts val="3200"/>
              <a:buNone/>
            </a:pPr>
            <a:endParaRPr sz="1200" dirty="0">
              <a:latin typeface="Calibri"/>
              <a:ea typeface="Calibri"/>
              <a:cs typeface="Calibri"/>
              <a:sym typeface="Calibri"/>
            </a:endParaRPr>
          </a:p>
          <a:p>
            <a:pPr marL="0" lvl="0" indent="0" algn="ctr" rtl="0">
              <a:lnSpc>
                <a:spcPct val="90000"/>
              </a:lnSpc>
              <a:spcBef>
                <a:spcPts val="1000"/>
              </a:spcBef>
              <a:spcAft>
                <a:spcPts val="0"/>
              </a:spcAft>
              <a:buClr>
                <a:srgbClr val="FF0000"/>
              </a:buClr>
              <a:buSzPts val="3200"/>
              <a:buNone/>
            </a:pPr>
            <a:r>
              <a:rPr lang="en-US" sz="2400" b="1" dirty="0">
                <a:solidFill>
                  <a:srgbClr val="FF0000"/>
                </a:solidFill>
                <a:latin typeface="Calibri"/>
                <a:ea typeface="Calibri"/>
                <a:cs typeface="Calibri"/>
                <a:sym typeface="Calibri"/>
              </a:rPr>
              <a:t>Risk Management </a:t>
            </a:r>
            <a:endParaRPr dirty="0"/>
          </a:p>
          <a:p>
            <a:pPr marL="0" lvl="0" indent="0" algn="ctr" rtl="0">
              <a:lnSpc>
                <a:spcPct val="90000"/>
              </a:lnSpc>
              <a:spcBef>
                <a:spcPts val="1000"/>
              </a:spcBef>
              <a:spcAft>
                <a:spcPts val="0"/>
              </a:spcAft>
              <a:buClr>
                <a:srgbClr val="FF0000"/>
              </a:buClr>
              <a:buSzPts val="3200"/>
              <a:buNone/>
            </a:pPr>
            <a:r>
              <a:rPr lang="en-US" sz="2400" b="1" dirty="0">
                <a:solidFill>
                  <a:srgbClr val="FF0000"/>
                </a:solidFill>
                <a:latin typeface="Calibri"/>
                <a:ea typeface="Calibri"/>
                <a:cs typeface="Calibri"/>
                <a:sym typeface="Calibri"/>
              </a:rPr>
              <a:t> is a </a:t>
            </a:r>
            <a:endParaRPr dirty="0"/>
          </a:p>
          <a:p>
            <a:pPr marL="0" lvl="0" indent="0" algn="ctr" rtl="0">
              <a:lnSpc>
                <a:spcPct val="90000"/>
              </a:lnSpc>
              <a:spcBef>
                <a:spcPts val="1000"/>
              </a:spcBef>
              <a:spcAft>
                <a:spcPts val="0"/>
              </a:spcAft>
              <a:buClr>
                <a:srgbClr val="FF0000"/>
              </a:buClr>
              <a:buSzPts val="3200"/>
              <a:buNone/>
            </a:pPr>
            <a:r>
              <a:rPr lang="en-US" sz="2400" b="1" dirty="0">
                <a:solidFill>
                  <a:srgbClr val="FF0000"/>
                </a:solidFill>
                <a:latin typeface="Calibri"/>
                <a:ea typeface="Calibri"/>
                <a:cs typeface="Calibri"/>
                <a:sym typeface="Calibri"/>
              </a:rPr>
              <a:t>CULTURE OF SAFETY!</a:t>
            </a:r>
            <a:endParaRPr sz="2400" dirty="0">
              <a:latin typeface="Calibri"/>
              <a:ea typeface="Calibri"/>
              <a:cs typeface="Calibri"/>
              <a:sym typeface="Calibri"/>
            </a:endParaRPr>
          </a:p>
          <a:p>
            <a:pPr marL="0" lvl="0" indent="0" algn="l" rtl="0">
              <a:lnSpc>
                <a:spcPct val="90000"/>
              </a:lnSpc>
              <a:spcBef>
                <a:spcPts val="1000"/>
              </a:spcBef>
              <a:spcAft>
                <a:spcPts val="0"/>
              </a:spcAft>
              <a:buClr>
                <a:srgbClr val="2F5496"/>
              </a:buClr>
              <a:buSzPts val="3200"/>
              <a:buNone/>
            </a:pPr>
            <a:endParaRPr sz="2400" dirty="0">
              <a:latin typeface="Calibri"/>
              <a:ea typeface="Calibri"/>
              <a:cs typeface="Calibri"/>
              <a:sym typeface="Calibri"/>
            </a:endParaRPr>
          </a:p>
        </p:txBody>
      </p:sp>
      <p:sp>
        <p:nvSpPr>
          <p:cNvPr id="103" name="Google Shape;103;p5"/>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04" name="Google Shape;104;p5"/>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Risk Management (TCT/RM) – cont.</a:t>
            </a:r>
            <a:endParaRPr dirty="0"/>
          </a:p>
        </p:txBody>
      </p:sp>
      <p:sp>
        <p:nvSpPr>
          <p:cNvPr id="110" name="Google Shape;110;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F5496"/>
              </a:buClr>
              <a:buSzPts val="3200"/>
              <a:buChar char="•"/>
            </a:pPr>
            <a:r>
              <a:rPr lang="en-US" dirty="0"/>
              <a:t>Coast Guard Auxiliary operations are inherently complex, dynamic, potentially dangerous, and involve the acceptance of some level of risk</a:t>
            </a:r>
            <a:endParaRPr dirty="0"/>
          </a:p>
          <a:p>
            <a:pPr marL="228600" lvl="0" indent="-25400" algn="l" rtl="0">
              <a:lnSpc>
                <a:spcPct val="90000"/>
              </a:lnSpc>
              <a:spcBef>
                <a:spcPts val="0"/>
              </a:spcBef>
              <a:spcAft>
                <a:spcPts val="0"/>
              </a:spcAft>
              <a:buClr>
                <a:srgbClr val="2F5496"/>
              </a:buClr>
              <a:buSzPts val="3200"/>
              <a:buNone/>
            </a:pPr>
            <a:endParaRPr dirty="0"/>
          </a:p>
          <a:p>
            <a:pPr marL="228600" lvl="0" indent="-228600" algn="l" rtl="0">
              <a:lnSpc>
                <a:spcPct val="90000"/>
              </a:lnSpc>
              <a:spcBef>
                <a:spcPts val="1000"/>
              </a:spcBef>
              <a:spcAft>
                <a:spcPts val="0"/>
              </a:spcAft>
              <a:buClr>
                <a:srgbClr val="2F5496"/>
              </a:buClr>
              <a:buSzPts val="3200"/>
              <a:buChar char="•"/>
            </a:pPr>
            <a:r>
              <a:rPr lang="en-US" dirty="0"/>
              <a:t>Risk MUST be continuously evaluated throughout every phase of the mission, not just at the initial briefing, and reported to the Order Issuing Authority (OIA) when appropriate</a:t>
            </a:r>
            <a:endParaRPr dirty="0"/>
          </a:p>
        </p:txBody>
      </p:sp>
      <p:sp>
        <p:nvSpPr>
          <p:cNvPr id="111" name="Google Shape;111;p6"/>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12" name="Google Shape;112;p6"/>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a:t>Risk Management (TCT/RM) – cont.</a:t>
            </a:r>
            <a:endParaRPr sz="4000" dirty="0"/>
          </a:p>
        </p:txBody>
      </p:sp>
      <p:sp>
        <p:nvSpPr>
          <p:cNvPr id="118" name="Google Shape;118;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891" lvl="0" indent="-228600" algn="l" rtl="0">
              <a:lnSpc>
                <a:spcPct val="90000"/>
              </a:lnSpc>
              <a:spcBef>
                <a:spcPts val="0"/>
              </a:spcBef>
              <a:spcAft>
                <a:spcPts val="0"/>
              </a:spcAft>
              <a:buClr>
                <a:srgbClr val="2F5496"/>
              </a:buClr>
              <a:buSzPts val="3200"/>
              <a:buChar char="•"/>
            </a:pPr>
            <a:r>
              <a:rPr lang="en-US" dirty="0"/>
              <a:t>Using the PEACE and STAAR models, the entire crew needs to take steps to mitigate the risks by:</a:t>
            </a:r>
            <a:endParaRPr dirty="0"/>
          </a:p>
          <a:p>
            <a:pPr marL="783782" lvl="1" indent="-457200" algn="l" rtl="0">
              <a:lnSpc>
                <a:spcPct val="90000"/>
              </a:lnSpc>
              <a:spcBef>
                <a:spcPts val="500"/>
              </a:spcBef>
              <a:spcAft>
                <a:spcPts val="0"/>
              </a:spcAft>
              <a:buClr>
                <a:srgbClr val="2F5496"/>
              </a:buClr>
              <a:buSzPts val="2800"/>
              <a:buChar char="•"/>
            </a:pPr>
            <a:r>
              <a:rPr lang="en-US" dirty="0"/>
              <a:t>Asking for help</a:t>
            </a:r>
            <a:endParaRPr dirty="0"/>
          </a:p>
          <a:p>
            <a:pPr marL="783782" lvl="1" indent="-457200" algn="l" rtl="0">
              <a:lnSpc>
                <a:spcPct val="90000"/>
              </a:lnSpc>
              <a:spcBef>
                <a:spcPts val="500"/>
              </a:spcBef>
              <a:spcAft>
                <a:spcPts val="0"/>
              </a:spcAft>
              <a:buClr>
                <a:srgbClr val="2F5496"/>
              </a:buClr>
              <a:buSzPts val="2800"/>
              <a:buChar char="•"/>
            </a:pPr>
            <a:r>
              <a:rPr lang="en-US" dirty="0"/>
              <a:t>Modifying plans</a:t>
            </a:r>
            <a:endParaRPr dirty="0"/>
          </a:p>
          <a:p>
            <a:pPr marL="783782" lvl="1" indent="-457200" algn="l" rtl="0">
              <a:lnSpc>
                <a:spcPct val="90000"/>
              </a:lnSpc>
              <a:spcBef>
                <a:spcPts val="500"/>
              </a:spcBef>
              <a:spcAft>
                <a:spcPts val="0"/>
              </a:spcAft>
              <a:buClr>
                <a:srgbClr val="2F5496"/>
              </a:buClr>
              <a:buSzPts val="2800"/>
              <a:buChar char="•"/>
            </a:pPr>
            <a:r>
              <a:rPr lang="en-US" dirty="0"/>
              <a:t>Continually reassessing and modifying plans as appropriate</a:t>
            </a:r>
            <a:r>
              <a:rPr lang="en-US" strike="sngStrike" dirty="0"/>
              <a:t> </a:t>
            </a:r>
            <a:endParaRPr dirty="0"/>
          </a:p>
          <a:p>
            <a:pPr marL="783782" lvl="1" indent="-457200" algn="l" rtl="0">
              <a:lnSpc>
                <a:spcPct val="90000"/>
              </a:lnSpc>
              <a:spcBef>
                <a:spcPts val="500"/>
              </a:spcBef>
              <a:spcAft>
                <a:spcPts val="0"/>
              </a:spcAft>
              <a:buClr>
                <a:srgbClr val="2F5496"/>
              </a:buClr>
              <a:buSzPts val="2800"/>
              <a:buChar char="•"/>
            </a:pPr>
            <a:r>
              <a:rPr lang="en-US" dirty="0"/>
              <a:t>Verify the operational status of all equipment</a:t>
            </a:r>
            <a:endParaRPr dirty="0"/>
          </a:p>
        </p:txBody>
      </p:sp>
      <p:sp>
        <p:nvSpPr>
          <p:cNvPr id="119" name="Google Shape;119;p7"/>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20" name="Google Shape;120;p7"/>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Mission Risk</a:t>
            </a:r>
            <a:endParaRPr dirty="0"/>
          </a:p>
        </p:txBody>
      </p:sp>
      <p:sp>
        <p:nvSpPr>
          <p:cNvPr id="126" name="Google Shape;126;p8"/>
          <p:cNvSpPr txBox="1">
            <a:spLocks noGrp="1"/>
          </p:cNvSpPr>
          <p:nvPr>
            <p:ph type="body" idx="1"/>
          </p:nvPr>
        </p:nvSpPr>
        <p:spPr>
          <a:xfrm>
            <a:off x="838200" y="1541846"/>
            <a:ext cx="10515600" cy="4351338"/>
          </a:xfrm>
          <a:prstGeom prst="rect">
            <a:avLst/>
          </a:prstGeom>
          <a:noFill/>
          <a:ln>
            <a:noFill/>
          </a:ln>
        </p:spPr>
        <p:txBody>
          <a:bodyPr spcFirstLastPara="1" wrap="square" lIns="91425" tIns="45700" rIns="91425" bIns="45700" anchor="t" anchorCtr="0">
            <a:noAutofit/>
          </a:bodyPr>
          <a:lstStyle/>
          <a:p>
            <a:pPr marL="342891" lvl="0" indent="-228600" algn="l" rtl="0">
              <a:lnSpc>
                <a:spcPct val="90000"/>
              </a:lnSpc>
              <a:spcBef>
                <a:spcPts val="0"/>
              </a:spcBef>
              <a:spcAft>
                <a:spcPts val="0"/>
              </a:spcAft>
              <a:buClr>
                <a:srgbClr val="2F5496"/>
              </a:buClr>
              <a:buSzPts val="3200"/>
              <a:buChar char="•"/>
            </a:pPr>
            <a:r>
              <a:rPr lang="en-US" sz="3200" dirty="0"/>
              <a:t>Everyone on board should evaluate the risks</a:t>
            </a:r>
            <a:endParaRPr sz="3200" dirty="0"/>
          </a:p>
          <a:p>
            <a:pPr marL="783782" lvl="1" indent="-457200" algn="l" rtl="0">
              <a:lnSpc>
                <a:spcPct val="90000"/>
              </a:lnSpc>
              <a:spcBef>
                <a:spcPts val="500"/>
              </a:spcBef>
              <a:spcAft>
                <a:spcPts val="0"/>
              </a:spcAft>
              <a:buClr>
                <a:srgbClr val="2F5496"/>
              </a:buClr>
              <a:buSzPts val="2800"/>
              <a:buChar char="•"/>
            </a:pPr>
            <a:r>
              <a:rPr lang="en-US" sz="3200" dirty="0"/>
              <a:t>Do we have the right facility for the mission?</a:t>
            </a:r>
            <a:endParaRPr dirty="0"/>
          </a:p>
          <a:p>
            <a:pPr marL="783782" lvl="1" indent="-457200" algn="l" rtl="0">
              <a:lnSpc>
                <a:spcPct val="90000"/>
              </a:lnSpc>
              <a:spcBef>
                <a:spcPts val="500"/>
              </a:spcBef>
              <a:spcAft>
                <a:spcPts val="0"/>
              </a:spcAft>
              <a:buClr>
                <a:srgbClr val="2F5496"/>
              </a:buClr>
              <a:buSzPts val="2800"/>
              <a:buChar char="•"/>
            </a:pPr>
            <a:r>
              <a:rPr lang="en-US" sz="3200" dirty="0"/>
              <a:t>Is the weather within safety limits, now and forecast throughout the mission?</a:t>
            </a:r>
            <a:endParaRPr dirty="0"/>
          </a:p>
          <a:p>
            <a:pPr marL="783782" lvl="1" indent="-457200" algn="l" rtl="0">
              <a:lnSpc>
                <a:spcPct val="90000"/>
              </a:lnSpc>
              <a:spcBef>
                <a:spcPts val="500"/>
              </a:spcBef>
              <a:spcAft>
                <a:spcPts val="0"/>
              </a:spcAft>
              <a:buClr>
                <a:srgbClr val="2F5496"/>
              </a:buClr>
              <a:buSzPts val="2800"/>
              <a:buChar char="•"/>
            </a:pPr>
            <a:r>
              <a:rPr lang="en-US" sz="3200" dirty="0"/>
              <a:t>Do we have the correct mix of crew/experience for the mission?</a:t>
            </a:r>
            <a:endParaRPr dirty="0"/>
          </a:p>
          <a:p>
            <a:pPr marL="783782" lvl="1" indent="-457200" algn="l" rtl="0">
              <a:lnSpc>
                <a:spcPct val="90000"/>
              </a:lnSpc>
              <a:spcBef>
                <a:spcPts val="500"/>
              </a:spcBef>
              <a:spcAft>
                <a:spcPts val="0"/>
              </a:spcAft>
              <a:buClr>
                <a:srgbClr val="2F5496"/>
              </a:buClr>
              <a:buSzPts val="2800"/>
              <a:buChar char="•"/>
            </a:pPr>
            <a:r>
              <a:rPr lang="en-US" sz="3200" dirty="0"/>
              <a:t>Does the entire crew clearly understand our tasking?</a:t>
            </a:r>
            <a:endParaRPr dirty="0"/>
          </a:p>
          <a:p>
            <a:pPr marL="783782" lvl="1" indent="-457200" algn="l" rtl="0">
              <a:lnSpc>
                <a:spcPct val="90000"/>
              </a:lnSpc>
              <a:spcBef>
                <a:spcPts val="500"/>
              </a:spcBef>
              <a:spcAft>
                <a:spcPts val="0"/>
              </a:spcAft>
              <a:buClr>
                <a:srgbClr val="2F5496"/>
              </a:buClr>
              <a:buSzPts val="2800"/>
              <a:buChar char="•"/>
            </a:pPr>
            <a:r>
              <a:rPr lang="en-US" sz="3200" dirty="0"/>
              <a:t>Am I ready and capable for this mission?</a:t>
            </a:r>
            <a:endParaRPr dirty="0"/>
          </a:p>
          <a:p>
            <a:pPr marL="783782" lvl="1" indent="-457200" algn="l" rtl="0">
              <a:lnSpc>
                <a:spcPct val="90000"/>
              </a:lnSpc>
              <a:spcBef>
                <a:spcPts val="500"/>
              </a:spcBef>
              <a:spcAft>
                <a:spcPts val="0"/>
              </a:spcAft>
              <a:buClr>
                <a:srgbClr val="2F5496"/>
              </a:buClr>
              <a:buSzPts val="2800"/>
              <a:buChar char="•"/>
            </a:pPr>
            <a:r>
              <a:rPr lang="en-US" sz="3200" dirty="0"/>
              <a:t>Is the rest of the crew ready and capable for the mission?</a:t>
            </a:r>
            <a:endParaRPr dirty="0"/>
          </a:p>
        </p:txBody>
      </p:sp>
      <p:sp>
        <p:nvSpPr>
          <p:cNvPr id="127" name="Google Shape;127;p8"/>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28" name="Google Shape;128;p8"/>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C0000"/>
              </a:buClr>
              <a:buSzPts val="4400"/>
              <a:buFont typeface="Calibri"/>
              <a:buNone/>
            </a:pPr>
            <a:r>
              <a:rPr lang="en-US" b="1">
                <a:solidFill>
                  <a:srgbClr val="CC0000"/>
                </a:solidFill>
              </a:rPr>
              <a:t>Safety is ALWAYS 1</a:t>
            </a:r>
            <a:r>
              <a:rPr lang="en-US" b="1" baseline="30000">
                <a:solidFill>
                  <a:srgbClr val="CC0000"/>
                </a:solidFill>
              </a:rPr>
              <a:t>st</a:t>
            </a:r>
            <a:r>
              <a:rPr lang="en-US" b="1">
                <a:solidFill>
                  <a:srgbClr val="CC0000"/>
                </a:solidFill>
              </a:rPr>
              <a:t> Priority</a:t>
            </a:r>
            <a:endParaRPr b="1">
              <a:solidFill>
                <a:srgbClr val="CC0000"/>
              </a:solidFill>
            </a:endParaRPr>
          </a:p>
        </p:txBody>
      </p:sp>
      <p:sp>
        <p:nvSpPr>
          <p:cNvPr id="134" name="Google Shape;134;p9"/>
          <p:cNvSpPr txBox="1">
            <a:spLocks noGrp="1"/>
          </p:cNvSpPr>
          <p:nvPr>
            <p:ph type="body" idx="1"/>
          </p:nvPr>
        </p:nvSpPr>
        <p:spPr>
          <a:xfrm>
            <a:off x="718457" y="1732259"/>
            <a:ext cx="10635343" cy="1688123"/>
          </a:xfrm>
          <a:prstGeom prst="rect">
            <a:avLst/>
          </a:prstGeom>
          <a:noFill/>
          <a:ln>
            <a:noFill/>
          </a:ln>
        </p:spPr>
        <p:txBody>
          <a:bodyPr spcFirstLastPara="1" wrap="square" lIns="91425" tIns="45700" rIns="91425" bIns="45700" anchor="t" anchorCtr="0">
            <a:noAutofit/>
          </a:bodyPr>
          <a:lstStyle/>
          <a:p>
            <a:pPr marL="0" marR="664194" lvl="0" indent="0" algn="ctr" rtl="0">
              <a:lnSpc>
                <a:spcPct val="90000"/>
              </a:lnSpc>
              <a:spcBef>
                <a:spcPts val="0"/>
              </a:spcBef>
              <a:spcAft>
                <a:spcPts val="0"/>
              </a:spcAft>
              <a:buClr>
                <a:srgbClr val="000000"/>
              </a:buClr>
              <a:buSzPts val="3200"/>
              <a:buNone/>
            </a:pPr>
            <a:r>
              <a:rPr lang="en-US" sz="5600"/>
              <a:t>Remember:</a:t>
            </a:r>
            <a:endParaRPr/>
          </a:p>
          <a:p>
            <a:pPr marL="0" marR="664194" lvl="0" indent="0" algn="ctr" rtl="0">
              <a:lnSpc>
                <a:spcPct val="90000"/>
              </a:lnSpc>
              <a:spcBef>
                <a:spcPts val="1000"/>
              </a:spcBef>
              <a:spcAft>
                <a:spcPts val="0"/>
              </a:spcAft>
              <a:buClr>
                <a:srgbClr val="000000"/>
              </a:buClr>
              <a:buSzPts val="3200"/>
              <a:buNone/>
            </a:pPr>
            <a:r>
              <a:rPr lang="en-US" sz="5600">
                <a:solidFill>
                  <a:srgbClr val="000000"/>
                </a:solidFill>
              </a:rPr>
              <a:t> </a:t>
            </a:r>
            <a:r>
              <a:rPr lang="en-US" sz="5600">
                <a:solidFill>
                  <a:srgbClr val="00B050"/>
                </a:solidFill>
              </a:rPr>
              <a:t>safety of the crew</a:t>
            </a:r>
            <a:r>
              <a:rPr lang="en-US" sz="5600">
                <a:solidFill>
                  <a:srgbClr val="000000"/>
                </a:solidFill>
              </a:rPr>
              <a:t>, </a:t>
            </a:r>
            <a:endParaRPr/>
          </a:p>
          <a:p>
            <a:pPr marL="0" marR="664194" lvl="0" indent="0" algn="ctr" rtl="0">
              <a:lnSpc>
                <a:spcPct val="90000"/>
              </a:lnSpc>
              <a:spcBef>
                <a:spcPts val="1000"/>
              </a:spcBef>
              <a:spcAft>
                <a:spcPts val="0"/>
              </a:spcAft>
              <a:buClr>
                <a:srgbClr val="000000"/>
              </a:buClr>
              <a:buSzPts val="3200"/>
              <a:buNone/>
            </a:pPr>
            <a:r>
              <a:rPr lang="en-US" sz="5600"/>
              <a:t>the public, and the vessel are more important than the mission</a:t>
            </a:r>
            <a:endParaRPr sz="5600"/>
          </a:p>
        </p:txBody>
      </p:sp>
      <p:sp>
        <p:nvSpPr>
          <p:cNvPr id="135" name="Google Shape;135;p9"/>
          <p:cNvSpPr txBox="1">
            <a:spLocks noGrp="1"/>
          </p:cNvSpPr>
          <p:nvPr>
            <p:ph type="ftr" idx="11"/>
          </p:nvPr>
        </p:nvSpPr>
        <p:spPr>
          <a:xfrm>
            <a:off x="4038600" y="6356349"/>
            <a:ext cx="4114800" cy="3749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Response Division - Surface Workshop</a:t>
            </a:r>
            <a:endParaRPr/>
          </a:p>
        </p:txBody>
      </p:sp>
      <p:sp>
        <p:nvSpPr>
          <p:cNvPr id="136" name="Google Shape;136;p9"/>
          <p:cNvSpPr txBox="1">
            <a:spLocks noGrp="1"/>
          </p:cNvSpPr>
          <p:nvPr>
            <p:ph type="sldNum" idx="12"/>
          </p:nvPr>
        </p:nvSpPr>
        <p:spPr>
          <a:xfrm>
            <a:off x="11103427" y="6484365"/>
            <a:ext cx="433354" cy="2468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4488</Words>
  <Application>Microsoft Office PowerPoint</Application>
  <PresentationFormat>Custom</PresentationFormat>
  <Paragraphs>547</Paragraphs>
  <Slides>47</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Helvetica Neue</vt:lpstr>
      <vt:lpstr>ＭＳ Ｐゴシック</vt:lpstr>
      <vt:lpstr>comic sans ms</vt:lpstr>
      <vt:lpstr>Calibri</vt:lpstr>
      <vt:lpstr>Verdana</vt:lpstr>
      <vt:lpstr>Calibri Light</vt:lpstr>
      <vt:lpstr>Office Theme</vt:lpstr>
      <vt:lpstr>Welcome</vt:lpstr>
      <vt:lpstr>PowerPoint Presentation</vt:lpstr>
      <vt:lpstr>Welcome</vt:lpstr>
      <vt:lpstr>Ground Rules</vt:lpstr>
      <vt:lpstr>Risk Management (TCT/RM)</vt:lpstr>
      <vt:lpstr>Risk Management (TCT/RM) – cont.</vt:lpstr>
      <vt:lpstr>Risk Management (TCT/RM) – cont.</vt:lpstr>
      <vt:lpstr>Mission Risk</vt:lpstr>
      <vt:lpstr>Safety is ALWAYS 1st Priority</vt:lpstr>
      <vt:lpstr>Training for Safety and Proficiency</vt:lpstr>
      <vt:lpstr>Training for Safety and Proficiency – cont.</vt:lpstr>
      <vt:lpstr>Coxswain Plus 1 Crew</vt:lpstr>
      <vt:lpstr>Coxswain Plus 1 Crew - Discussion</vt:lpstr>
      <vt:lpstr>“I’M SAFE“</vt:lpstr>
      <vt:lpstr>Safety - Proficiency - Professionalism</vt:lpstr>
      <vt:lpstr>Safety - Proficiency - Professionalism</vt:lpstr>
      <vt:lpstr>Safety - Proficiency - Professionalism</vt:lpstr>
      <vt:lpstr>Safety - Proficiency - Professionalism</vt:lpstr>
      <vt:lpstr>Coxswain Down</vt:lpstr>
      <vt:lpstr>Providing First Aid - CPR</vt:lpstr>
      <vt:lpstr>Mishap Notification</vt:lpstr>
      <vt:lpstr>Mishap Reporting</vt:lpstr>
      <vt:lpstr>Mishaps</vt:lpstr>
      <vt:lpstr>COVID-19 Mitigation</vt:lpstr>
      <vt:lpstr>COVID-19 Mitigation – cont.</vt:lpstr>
      <vt:lpstr>Radio Basics</vt:lpstr>
      <vt:lpstr>Radio Basics - Cont.</vt:lpstr>
      <vt:lpstr>Radio Basics - Cont.</vt:lpstr>
      <vt:lpstr>Marine Channel 16</vt:lpstr>
      <vt:lpstr>Coxswain Responsibilities</vt:lpstr>
      <vt:lpstr>Coxswain Responsibilities – cont.</vt:lpstr>
      <vt:lpstr>Coxswain Responsibilities – cont.</vt:lpstr>
      <vt:lpstr>Crew Responsibilities</vt:lpstr>
      <vt:lpstr>Important Reminders</vt:lpstr>
      <vt:lpstr>Important Reminders – cont.</vt:lpstr>
      <vt:lpstr>Important Reminders – cont.</vt:lpstr>
      <vt:lpstr>Provide SAR Response</vt:lpstr>
      <vt:lpstr>Patrol Orders</vt:lpstr>
      <vt:lpstr>AUXDATA II – Patrol Orders</vt:lpstr>
      <vt:lpstr>Mission Reporting - Code 22B NOT for Underway Hours</vt:lpstr>
      <vt:lpstr>Mission Reporting – Code 01D</vt:lpstr>
      <vt:lpstr>Mission Reporting – Accurate and Timely</vt:lpstr>
      <vt:lpstr>“Other” Reimbursable Expenses</vt:lpstr>
      <vt:lpstr>“Other” Reimbursable Expenses – cont.</vt:lpstr>
      <vt:lpstr>Responder Articles</vt:lpstr>
      <vt:lpstr>Operations Workshop Debrief</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Shelomo Alfassa</dc:creator>
  <cp:lastModifiedBy>Bruce</cp:lastModifiedBy>
  <cp:revision>21</cp:revision>
  <dcterms:created xsi:type="dcterms:W3CDTF">2021-05-23T04:04:23Z</dcterms:created>
  <dcterms:modified xsi:type="dcterms:W3CDTF">2022-02-26T00:58:10Z</dcterms:modified>
</cp:coreProperties>
</file>