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308" r:id="rId2"/>
    <p:sldId id="256" r:id="rId3"/>
    <p:sldId id="257" r:id="rId4"/>
    <p:sldId id="259" r:id="rId5"/>
    <p:sldId id="263" r:id="rId6"/>
    <p:sldId id="261" r:id="rId7"/>
    <p:sldId id="269" r:id="rId8"/>
    <p:sldId id="300" r:id="rId9"/>
    <p:sldId id="299" r:id="rId10"/>
    <p:sldId id="268" r:id="rId11"/>
    <p:sldId id="298" r:id="rId12"/>
    <p:sldId id="297" r:id="rId13"/>
    <p:sldId id="296" r:id="rId14"/>
    <p:sldId id="295" r:id="rId15"/>
    <p:sldId id="306" r:id="rId16"/>
    <p:sldId id="293" r:id="rId17"/>
    <p:sldId id="721" r:id="rId18"/>
    <p:sldId id="309" r:id="rId19"/>
    <p:sldId id="292" r:id="rId20"/>
    <p:sldId id="291" r:id="rId21"/>
    <p:sldId id="290" r:id="rId22"/>
    <p:sldId id="289" r:id="rId23"/>
    <p:sldId id="288" r:id="rId24"/>
    <p:sldId id="287" r:id="rId25"/>
    <p:sldId id="720" r:id="rId26"/>
    <p:sldId id="285" r:id="rId27"/>
    <p:sldId id="301" r:id="rId28"/>
    <p:sldId id="303" r:id="rId29"/>
    <p:sldId id="304" r:id="rId30"/>
    <p:sldId id="305" r:id="rId31"/>
    <p:sldId id="307" r:id="rId32"/>
    <p:sldId id="280" r:id="rId33"/>
    <p:sldId id="283" r:id="rId34"/>
    <p:sldId id="281" r:id="rId35"/>
    <p:sldId id="279" r:id="rId36"/>
    <p:sldId id="278" r:id="rId37"/>
    <p:sldId id="277" r:id="rId38"/>
    <p:sldId id="276" r:id="rId39"/>
    <p:sldId id="272" r:id="rId40"/>
    <p:sldId id="271" r:id="rId41"/>
    <p:sldId id="719" r:id="rId42"/>
    <p:sldId id="7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9" autoAdjust="0"/>
    <p:restoredTop sz="75540" autoAdjust="0"/>
  </p:normalViewPr>
  <p:slideViewPr>
    <p:cSldViewPr snapToGrid="0">
      <p:cViewPr>
        <p:scale>
          <a:sx n="74" d="100"/>
          <a:sy n="74" d="100"/>
        </p:scale>
        <p:origin x="-888" y="-72"/>
      </p:cViewPr>
      <p:guideLst>
        <p:guide orient="horz" pos="2160"/>
        <p:guide pos="3840"/>
      </p:guideLst>
    </p:cSldViewPr>
  </p:slideViewPr>
  <p:outlineViewPr>
    <p:cViewPr>
      <p:scale>
        <a:sx n="33" d="100"/>
        <a:sy n="33" d="100"/>
      </p:scale>
      <p:origin x="0" y="-25344"/>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27692-CAEF-4CD4-BD19-5D3757CCBDDC}" type="datetimeFigureOut">
              <a:rPr lang="en-US" smtClean="0"/>
              <a:t>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9D5D-0263-47E5-A34D-40CC2BB87127}" type="slidenum">
              <a:rPr lang="en-US" smtClean="0"/>
              <a:t>‹#›</a:t>
            </a:fld>
            <a:endParaRPr lang="en-US" dirty="0"/>
          </a:p>
        </p:txBody>
      </p:sp>
    </p:spTree>
    <p:extLst>
      <p:ext uri="{BB962C8B-B14F-4D97-AF65-F5344CB8AC3E}">
        <p14:creationId xmlns:p14="http://schemas.microsoft.com/office/powerpoint/2010/main" val="145178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For online presentations, use this slide as the “waiting” screen as members “sign 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Enter your specific information (name, phone number and email) in the third bullet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this is done in a classroom setting you can skip this slide.</a:t>
            </a:r>
          </a:p>
        </p:txBody>
      </p:sp>
    </p:spTree>
    <p:extLst>
      <p:ext uri="{BB962C8B-B14F-4D97-AF65-F5344CB8AC3E}">
        <p14:creationId xmlns:p14="http://schemas.microsoft.com/office/powerpoint/2010/main" val="91640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of the aviation C-Schools still have not been fully registered for or have been cancelled due to lack of registrations. Encourage your members to look at the available C-Schools and signup for any they are qualified for and have an interest in. The training is available – let’s take advantage of it.</a:t>
            </a:r>
          </a:p>
        </p:txBody>
      </p:sp>
      <p:sp>
        <p:nvSpPr>
          <p:cNvPr id="4" name="Slide Number Placeholder 3"/>
          <p:cNvSpPr>
            <a:spLocks noGrp="1"/>
          </p:cNvSpPr>
          <p:nvPr>
            <p:ph type="sldNum" sz="quarter" idx="5"/>
          </p:nvPr>
        </p:nvSpPr>
        <p:spPr/>
        <p:txBody>
          <a:bodyPr/>
          <a:lstStyle/>
          <a:p>
            <a:fld id="{28969D5D-0263-47E5-A34D-40CC2BB87127}" type="slidenum">
              <a:rPr lang="en-US" smtClean="0"/>
              <a:t>17</a:t>
            </a:fld>
            <a:endParaRPr lang="en-US" dirty="0"/>
          </a:p>
        </p:txBody>
      </p:sp>
    </p:spTree>
    <p:extLst>
      <p:ext uri="{BB962C8B-B14F-4D97-AF65-F5344CB8AC3E}">
        <p14:creationId xmlns:p14="http://schemas.microsoft.com/office/powerpoint/2010/main" val="98755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FF0000"/>
              </a:buClr>
              <a:buSzPts val="1200"/>
              <a:buFont typeface="Calibri"/>
              <a:buNone/>
            </a:pPr>
            <a:r>
              <a:rPr lang="en-US" dirty="0">
                <a:solidFill>
                  <a:srgbClr val="FF0000"/>
                </a:solidFill>
              </a:rPr>
              <a:t>You can never eliminate all risk, but you can always take steps to reduce risk</a:t>
            </a:r>
            <a:endParaRPr lang="en-US" dirty="0"/>
          </a:p>
          <a:p>
            <a:pPr marL="0" lvl="0" indent="0" algn="l" rtl="0">
              <a:spcBef>
                <a:spcPts val="0"/>
              </a:spcBef>
              <a:spcAft>
                <a:spcPts val="0"/>
              </a:spcAft>
              <a:buClr>
                <a:schemeClr val="dk1"/>
              </a:buClr>
              <a:buSzPts val="1200"/>
              <a:buFont typeface="Calibri"/>
              <a:buNone/>
            </a:pPr>
            <a:endParaRPr lang="en-US" dirty="0">
              <a:solidFill>
                <a:srgbClr val="FF0000"/>
              </a:solidFill>
            </a:endParaRPr>
          </a:p>
          <a:p>
            <a:pPr marL="342900" lvl="0" indent="-342900" algn="l" rtl="0">
              <a:lnSpc>
                <a:spcPct val="80000"/>
              </a:lnSpc>
              <a:spcBef>
                <a:spcPts val="700"/>
              </a:spcBef>
              <a:spcAft>
                <a:spcPts val="0"/>
              </a:spcAft>
              <a:buNone/>
            </a:pPr>
            <a:r>
              <a:rPr lang="en-US" sz="1200" dirty="0"/>
              <a:t>The PEACE model is used to identify risk</a:t>
            </a:r>
            <a:endParaRPr lang="en-US" dirty="0"/>
          </a:p>
          <a:p>
            <a:pPr marL="342900" lvl="0" indent="-342900" algn="l" rtl="0">
              <a:lnSpc>
                <a:spcPct val="80000"/>
              </a:lnSpc>
              <a:spcBef>
                <a:spcPts val="700"/>
              </a:spcBef>
              <a:spcAft>
                <a:spcPts val="0"/>
              </a:spcAft>
              <a:buNone/>
            </a:pPr>
            <a:endParaRPr lang="en-US" sz="1200" dirty="0"/>
          </a:p>
          <a:p>
            <a:pPr marL="342900" lvl="0" indent="-342900" algn="l" rtl="0">
              <a:lnSpc>
                <a:spcPct val="80000"/>
              </a:lnSpc>
              <a:spcBef>
                <a:spcPts val="700"/>
              </a:spcBef>
              <a:spcAft>
                <a:spcPts val="0"/>
              </a:spcAft>
              <a:buNone/>
            </a:pPr>
            <a:r>
              <a:rPr lang="en-US" dirty="0"/>
              <a:t>P</a:t>
            </a:r>
            <a:r>
              <a:rPr lang="en-US" b="0" dirty="0"/>
              <a:t>lanning</a:t>
            </a:r>
            <a:endParaRPr lang="en-US" sz="1200" dirty="0"/>
          </a:p>
          <a:p>
            <a:pPr marL="342900" lvl="0" indent="-342900" algn="l" rtl="0">
              <a:lnSpc>
                <a:spcPct val="80000"/>
              </a:lnSpc>
              <a:spcBef>
                <a:spcPts val="700"/>
              </a:spcBef>
              <a:spcAft>
                <a:spcPts val="0"/>
              </a:spcAft>
              <a:buNone/>
            </a:pPr>
            <a:r>
              <a:rPr lang="en-US" dirty="0"/>
              <a:t>E</a:t>
            </a:r>
            <a:r>
              <a:rPr lang="en-US" b="0" dirty="0"/>
              <a:t>vent Complexity</a:t>
            </a:r>
            <a:endParaRPr lang="en-US" sz="1200" dirty="0"/>
          </a:p>
          <a:p>
            <a:pPr marL="342900" lvl="0" indent="-342900" algn="l" rtl="0">
              <a:lnSpc>
                <a:spcPct val="80000"/>
              </a:lnSpc>
              <a:spcBef>
                <a:spcPts val="700"/>
              </a:spcBef>
              <a:spcAft>
                <a:spcPts val="0"/>
              </a:spcAft>
              <a:buNone/>
            </a:pPr>
            <a:r>
              <a:rPr lang="en-US" dirty="0"/>
              <a:t>A</a:t>
            </a:r>
            <a:r>
              <a:rPr lang="en-US" b="0" dirty="0"/>
              <a:t>ssets</a:t>
            </a:r>
            <a:endParaRPr lang="en-US" sz="1200" dirty="0"/>
          </a:p>
          <a:p>
            <a:pPr marL="342900" lvl="0" indent="-342900" algn="l" rtl="0">
              <a:lnSpc>
                <a:spcPct val="80000"/>
              </a:lnSpc>
              <a:spcBef>
                <a:spcPts val="700"/>
              </a:spcBef>
              <a:spcAft>
                <a:spcPts val="0"/>
              </a:spcAft>
              <a:buNone/>
            </a:pPr>
            <a:r>
              <a:rPr lang="en-US" dirty="0"/>
              <a:t>C</a:t>
            </a:r>
            <a:r>
              <a:rPr lang="en-US" b="0" dirty="0"/>
              <a:t>ommunication and Supervision</a:t>
            </a:r>
            <a:endParaRPr lang="en-US" sz="1200" dirty="0"/>
          </a:p>
          <a:p>
            <a:pPr marL="342900" lvl="0" indent="-342900" algn="l" rtl="0">
              <a:lnSpc>
                <a:spcPct val="80000"/>
              </a:lnSpc>
              <a:spcBef>
                <a:spcPts val="700"/>
              </a:spcBef>
              <a:spcAft>
                <a:spcPts val="0"/>
              </a:spcAft>
              <a:buNone/>
            </a:pPr>
            <a:r>
              <a:rPr lang="en-US" dirty="0"/>
              <a:t>E</a:t>
            </a:r>
            <a:r>
              <a:rPr lang="en-US" b="0" dirty="0"/>
              <a:t>nvironment</a:t>
            </a:r>
            <a:endParaRPr lang="en-US" sz="1200" dirty="0"/>
          </a:p>
          <a:p>
            <a:pPr marL="342900" lvl="0" indent="-342900" algn="l" rtl="0">
              <a:lnSpc>
                <a:spcPct val="80000"/>
              </a:lnSpc>
              <a:spcBef>
                <a:spcPts val="700"/>
              </a:spcBef>
              <a:spcAft>
                <a:spcPts val="0"/>
              </a:spcAft>
              <a:buNone/>
            </a:pPr>
            <a:endParaRPr lang="en-US" sz="1200" dirty="0"/>
          </a:p>
          <a:p>
            <a:pPr marL="342900" lvl="0" indent="-342900" algn="l" rtl="0">
              <a:lnSpc>
                <a:spcPct val="80000"/>
              </a:lnSpc>
              <a:spcBef>
                <a:spcPts val="700"/>
              </a:spcBef>
              <a:spcAft>
                <a:spcPts val="0"/>
              </a:spcAft>
              <a:buNone/>
            </a:pPr>
            <a:r>
              <a:rPr lang="en-US" sz="1200" b="1" dirty="0"/>
              <a:t>The STAAR model helps identify mitigation options </a:t>
            </a:r>
            <a:endParaRPr lang="en-US" dirty="0"/>
          </a:p>
          <a:p>
            <a:pPr marL="342900" lvl="0" indent="-342900" algn="l" rtl="0">
              <a:lnSpc>
                <a:spcPct val="80000"/>
              </a:lnSpc>
              <a:spcBef>
                <a:spcPts val="700"/>
              </a:spcBef>
              <a:spcAft>
                <a:spcPts val="0"/>
              </a:spcAft>
              <a:buNone/>
            </a:pPr>
            <a:endParaRPr lang="en-US" sz="1200" dirty="0"/>
          </a:p>
          <a:p>
            <a:pPr marL="342900" lvl="0" indent="-342900" algn="l" rtl="0">
              <a:lnSpc>
                <a:spcPct val="80000"/>
              </a:lnSpc>
              <a:spcBef>
                <a:spcPts val="700"/>
              </a:spcBef>
              <a:spcAft>
                <a:spcPts val="0"/>
              </a:spcAft>
              <a:buNone/>
            </a:pPr>
            <a:r>
              <a:rPr lang="en-US" dirty="0"/>
              <a:t>S</a:t>
            </a:r>
            <a:r>
              <a:rPr lang="en-US" b="0" dirty="0"/>
              <a:t>pread out</a:t>
            </a:r>
            <a:endParaRPr lang="en-US" sz="1200" dirty="0"/>
          </a:p>
          <a:p>
            <a:pPr marL="342900" lvl="0" indent="-342900" algn="l" rtl="0">
              <a:lnSpc>
                <a:spcPct val="80000"/>
              </a:lnSpc>
              <a:spcBef>
                <a:spcPts val="700"/>
              </a:spcBef>
              <a:spcAft>
                <a:spcPts val="0"/>
              </a:spcAft>
              <a:buNone/>
            </a:pPr>
            <a:r>
              <a:rPr lang="en-US" dirty="0"/>
              <a:t>T</a:t>
            </a:r>
            <a:r>
              <a:rPr lang="en-US" b="0" dirty="0"/>
              <a:t>ransfer</a:t>
            </a:r>
            <a:endParaRPr lang="en-US" sz="1200" dirty="0"/>
          </a:p>
          <a:p>
            <a:pPr marL="342900" lvl="0" indent="-342900" algn="l" rtl="0">
              <a:lnSpc>
                <a:spcPct val="80000"/>
              </a:lnSpc>
              <a:spcBef>
                <a:spcPts val="700"/>
              </a:spcBef>
              <a:spcAft>
                <a:spcPts val="0"/>
              </a:spcAft>
              <a:buNone/>
            </a:pPr>
            <a:r>
              <a:rPr lang="en-US" dirty="0"/>
              <a:t>A</a:t>
            </a:r>
            <a:r>
              <a:rPr lang="en-US" b="0" dirty="0"/>
              <a:t>void</a:t>
            </a:r>
            <a:endParaRPr lang="en-US" sz="1200" dirty="0"/>
          </a:p>
          <a:p>
            <a:pPr marL="342900" lvl="0" indent="-342900" algn="l" rtl="0">
              <a:lnSpc>
                <a:spcPct val="80000"/>
              </a:lnSpc>
              <a:spcBef>
                <a:spcPts val="700"/>
              </a:spcBef>
              <a:spcAft>
                <a:spcPts val="0"/>
              </a:spcAft>
              <a:buNone/>
            </a:pPr>
            <a:r>
              <a:rPr lang="en-US" dirty="0"/>
              <a:t>A</a:t>
            </a:r>
            <a:r>
              <a:rPr lang="en-US" b="0" dirty="0"/>
              <a:t>ccept</a:t>
            </a:r>
            <a:endParaRPr lang="en-US" sz="1200" dirty="0"/>
          </a:p>
          <a:p>
            <a:pPr marL="342900" lvl="0" indent="-342900" algn="l" rtl="0">
              <a:lnSpc>
                <a:spcPct val="80000"/>
              </a:lnSpc>
              <a:spcBef>
                <a:spcPts val="700"/>
              </a:spcBef>
              <a:spcAft>
                <a:spcPts val="0"/>
              </a:spcAft>
              <a:buNone/>
            </a:pPr>
            <a:r>
              <a:rPr lang="en-US" dirty="0"/>
              <a:t>R</a:t>
            </a:r>
            <a:r>
              <a:rPr lang="en-US" b="0" dirty="0"/>
              <a:t>educe</a:t>
            </a:r>
            <a:endParaRPr lang="en-US" dirty="0"/>
          </a:p>
        </p:txBody>
      </p:sp>
      <p:sp>
        <p:nvSpPr>
          <p:cNvPr id="4" name="Slide Number Placeholder 3"/>
          <p:cNvSpPr>
            <a:spLocks noGrp="1"/>
          </p:cNvSpPr>
          <p:nvPr>
            <p:ph type="sldNum" sz="quarter" idx="5"/>
          </p:nvPr>
        </p:nvSpPr>
        <p:spPr/>
        <p:txBody>
          <a:bodyPr/>
          <a:lstStyle/>
          <a:p>
            <a:fld id="{28969D5D-0263-47E5-A34D-40CC2BB87127}" type="slidenum">
              <a:rPr lang="en-US" smtClean="0"/>
              <a:t>22</a:t>
            </a:fld>
            <a:endParaRPr lang="en-US" dirty="0"/>
          </a:p>
        </p:txBody>
      </p:sp>
    </p:spTree>
    <p:extLst>
      <p:ext uri="{BB962C8B-B14F-4D97-AF65-F5344CB8AC3E}">
        <p14:creationId xmlns:p14="http://schemas.microsoft.com/office/powerpoint/2010/main" val="418717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26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180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63303-B864-48C5-93C7-D9C9677507D7}"/>
              </a:ext>
            </a:extLst>
          </p:cNvPr>
          <p:cNvSpPr>
            <a:spLocks noGrp="1"/>
          </p:cNvSpPr>
          <p:nvPr>
            <p:ph type="ctrTitle" hasCustomPrompt="1"/>
          </p:nvPr>
        </p:nvSpPr>
        <p:spPr>
          <a:xfrm>
            <a:off x="1524000" y="1122363"/>
            <a:ext cx="9144000" cy="2387600"/>
          </a:xfrm>
        </p:spPr>
        <p:txBody>
          <a:bodyPr anchor="b"/>
          <a:lstStyle>
            <a:lvl1pPr algn="ctr">
              <a:defRPr sz="6000">
                <a:solidFill>
                  <a:schemeClr val="accent1">
                    <a:lumMod val="50000"/>
                  </a:schemeClr>
                </a:solidFill>
              </a:defRPr>
            </a:lvl1pPr>
          </a:lstStyle>
          <a:p>
            <a:r>
              <a:rPr lang="en-US" dirty="0"/>
              <a:t>The Title Goes Here</a:t>
            </a:r>
          </a:p>
        </p:txBody>
      </p:sp>
      <p:sp>
        <p:nvSpPr>
          <p:cNvPr id="3" name="Subtitle 2">
            <a:extLst>
              <a:ext uri="{FF2B5EF4-FFF2-40B4-BE49-F238E27FC236}">
                <a16:creationId xmlns:a16="http://schemas.microsoft.com/office/drawing/2014/main" xmlns="" id="{23ABD572-FBC2-40B9-9A10-50356E9A68C9}"/>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196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045BED2-3353-4639-A999-29CF08C2CC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FBC07E7-B116-4F20-8997-ED83FC5D1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0B576031-1617-45EA-BCBE-242BCF390A7E}"/>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a16="http://schemas.microsoft.com/office/drawing/2014/main" xmlns="" id="{852C9D58-7BE6-43D2-801C-561052AE40AE}"/>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7688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B4292-CEA8-4F9A-9EC6-051EC8601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404ED1A-4949-41D3-B876-00BD41EF3492}"/>
              </a:ext>
            </a:extLst>
          </p:cNvPr>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xmlns="" id="{DA0D2621-8212-46AA-9DD4-5CFC51EDBBF9}"/>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3" name="Footer Placeholder 4">
            <a:extLst>
              <a:ext uri="{FF2B5EF4-FFF2-40B4-BE49-F238E27FC236}">
                <a16:creationId xmlns:a16="http://schemas.microsoft.com/office/drawing/2014/main" xmlns="" id="{A927989E-DA83-4110-99D6-DFC6DF14E33E}"/>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141959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F81ED-1429-42B5-9EEF-45894070E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7448770-477F-468A-BFB7-23E2E766F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xmlns="" id="{E0E5351D-B486-46EE-A524-CD04E36E1E06}"/>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a16="http://schemas.microsoft.com/office/drawing/2014/main" xmlns="" id="{FEF98B9B-BA52-43EA-9D17-9086D9940DDB}"/>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282062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9365A-B822-45E4-A37D-E2A0ED064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562CC8-0232-4C04-A721-C2F504380050}"/>
              </a:ext>
            </a:extLst>
          </p:cNvPr>
          <p:cNvSpPr>
            <a:spLocks noGrp="1"/>
          </p:cNvSpPr>
          <p:nvPr>
            <p:ph sz="half" idx="1"/>
          </p:nvPr>
        </p:nvSpPr>
        <p:spPr>
          <a:xfrm>
            <a:off x="838200" y="1825625"/>
            <a:ext cx="5181600" cy="4351338"/>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A1B7F60-4ADF-4604-9A87-3557D94E223A}"/>
              </a:ext>
            </a:extLst>
          </p:cNvPr>
          <p:cNvSpPr>
            <a:spLocks noGrp="1"/>
          </p:cNvSpPr>
          <p:nvPr>
            <p:ph sz="half" idx="2"/>
          </p:nvPr>
        </p:nvSpPr>
        <p:spPr>
          <a:xfrm>
            <a:off x="6172200" y="1825625"/>
            <a:ext cx="5181600" cy="4351338"/>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xmlns="" id="{0DD34E23-4D29-450A-81D3-21CAA906F5C4}"/>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2" name="Footer Placeholder 4">
            <a:extLst>
              <a:ext uri="{FF2B5EF4-FFF2-40B4-BE49-F238E27FC236}">
                <a16:creationId xmlns:a16="http://schemas.microsoft.com/office/drawing/2014/main" xmlns="" id="{437E6298-1F7A-468A-A08B-B9E47034A79D}"/>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270542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61CEA-A3D7-4F34-A479-879735E5C8DE}"/>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xmlns="" id="{FF9097A7-B5B5-4D6B-8C81-14E77ACBB6AA}"/>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6" name="Footer Placeholder 4">
            <a:extLst>
              <a:ext uri="{FF2B5EF4-FFF2-40B4-BE49-F238E27FC236}">
                <a16:creationId xmlns:a16="http://schemas.microsoft.com/office/drawing/2014/main" xmlns="" id="{2CB1BC11-D5AA-4EE0-9113-2045BD66D852}"/>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361517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C987492-D025-44CF-A82F-54CF79AC9B9E}"/>
              </a:ext>
            </a:extLst>
          </p:cNvPr>
          <p:cNvSpPr/>
          <p:nvPr userDrawn="1"/>
        </p:nvSpPr>
        <p:spPr>
          <a:xfrm>
            <a:off x="0" y="0"/>
            <a:ext cx="12192000" cy="2576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xmlns="" id="{4E8B09F6-52EC-4148-94AF-A986A0E67F73}"/>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a16="http://schemas.microsoft.com/office/drawing/2014/main" xmlns="" id="{A075B3AA-6F6F-4998-93CB-FCBFA8665F17}"/>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113886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F57D0-C1ED-4293-B65D-337AAA09F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DB3EEF-055E-4609-A4C8-998F43494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77A98F8-A67D-4CCC-B233-FF732EEA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xmlns="" id="{938A0268-F270-4569-9338-5BE7CE297556}"/>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9" name="Footer Placeholder 4">
            <a:extLst>
              <a:ext uri="{FF2B5EF4-FFF2-40B4-BE49-F238E27FC236}">
                <a16:creationId xmlns:a16="http://schemas.microsoft.com/office/drawing/2014/main" xmlns="" id="{06A69BF6-3C27-4D0E-8BDE-99A4727C01C9}"/>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241365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27020-F6C5-4076-9EAE-4B87587B5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3D23AE4-DB79-43FB-A5BA-D16BE2A8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7323C102-7DB6-4AA8-8DD9-ECE8D7F75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xmlns="" id="{591A3604-3363-4040-BFD2-0919D1339CC3}"/>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0" name="Footer Placeholder 4">
            <a:extLst>
              <a:ext uri="{FF2B5EF4-FFF2-40B4-BE49-F238E27FC236}">
                <a16:creationId xmlns:a16="http://schemas.microsoft.com/office/drawing/2014/main" xmlns="" id="{3F4676EB-A893-4E34-BC80-826700C3285A}"/>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344183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ACD8E4-A58B-475B-8509-ED7092CA7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566EFD8-E7F8-4531-BBA5-EFBC7E9DCB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9D27B226-B9CA-4EFF-BB7E-00FE74078532}"/>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a16="http://schemas.microsoft.com/office/drawing/2014/main" xmlns="" id="{A3EB9087-8B94-485C-8DFA-B8280DFF315F}"/>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343768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9578311-FE18-490A-BDBF-4077E192D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A3D32E3-8736-4897-B7C6-862D438A7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FB7CC6E5-22A4-40A6-819B-42A8BDBEF7D8}"/>
              </a:ext>
            </a:extLst>
          </p:cNvPr>
          <p:cNvSpPr/>
          <p:nvPr userDrawn="1"/>
        </p:nvSpPr>
        <p:spPr>
          <a:xfrm>
            <a:off x="0" y="0"/>
            <a:ext cx="12192000" cy="25769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7DEA018-0E99-4A3A-9937-1E5955A55452}"/>
              </a:ext>
            </a:extLst>
          </p:cNvPr>
          <p:cNvSpPr/>
          <p:nvPr userDrawn="1"/>
        </p:nvSpPr>
        <p:spPr>
          <a:xfrm>
            <a:off x="0" y="257695"/>
            <a:ext cx="12192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10" name="Picture 9" descr="A picture containing text&#10;&#10;Description automatically generated">
            <a:extLst>
              <a:ext uri="{FF2B5EF4-FFF2-40B4-BE49-F238E27FC236}">
                <a16:creationId xmlns:a16="http://schemas.microsoft.com/office/drawing/2014/main" xmlns="" id="{F7C3B2C9-33EB-47F9-8287-2037656D9AF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40958" y="6357977"/>
            <a:ext cx="1194484" cy="373276"/>
          </a:xfrm>
          <a:prstGeom prst="rect">
            <a:avLst/>
          </a:prstGeom>
        </p:spPr>
      </p:pic>
      <p:sp>
        <p:nvSpPr>
          <p:cNvPr id="15" name="TextBox 14">
            <a:extLst>
              <a:ext uri="{FF2B5EF4-FFF2-40B4-BE49-F238E27FC236}">
                <a16:creationId xmlns:a16="http://schemas.microsoft.com/office/drawing/2014/main" xmlns="" id="{9C2F22D2-EC39-4A5B-8B7C-B70E1BE054D9}"/>
              </a:ext>
            </a:extLst>
          </p:cNvPr>
          <p:cNvSpPr txBox="1"/>
          <p:nvPr userDrawn="1"/>
        </p:nvSpPr>
        <p:spPr>
          <a:xfrm>
            <a:off x="8509447" y="6485032"/>
            <a:ext cx="2593980" cy="246221"/>
          </a:xfrm>
          <a:prstGeom prst="rect">
            <a:avLst/>
          </a:prstGeom>
          <a:noFill/>
        </p:spPr>
        <p:txBody>
          <a:bodyPr wrap="none" rtlCol="0">
            <a:spAutoFit/>
          </a:bodyPr>
          <a:lstStyle/>
          <a:p>
            <a:r>
              <a:rPr lang="en-US" sz="1000" dirty="0">
                <a:solidFill>
                  <a:schemeClr val="accent1">
                    <a:lumMod val="75000"/>
                  </a:schemeClr>
                </a:solidFill>
              </a:rPr>
              <a:t>U.S COAST GUARD AUXILIARY  - UNCLASSIFIED</a:t>
            </a:r>
          </a:p>
        </p:txBody>
      </p:sp>
      <p:pic>
        <p:nvPicPr>
          <p:cNvPr id="5" name="Picture 4" descr="Logo&#10;&#10;Description automatically generated">
            <a:extLst>
              <a:ext uri="{FF2B5EF4-FFF2-40B4-BE49-F238E27FC236}">
                <a16:creationId xmlns:a16="http://schemas.microsoft.com/office/drawing/2014/main" xmlns="" id="{35D5222A-48D5-40E1-9093-B4E6F7DBBF8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427130" y="6357976"/>
            <a:ext cx="651065" cy="373277"/>
          </a:xfrm>
          <a:prstGeom prst="rect">
            <a:avLst/>
          </a:prstGeom>
        </p:spPr>
      </p:pic>
      <p:pic>
        <p:nvPicPr>
          <p:cNvPr id="9" name="Picture 8" descr="Logo&#10;&#10;Description automatically generated">
            <a:extLst>
              <a:ext uri="{FF2B5EF4-FFF2-40B4-BE49-F238E27FC236}">
                <a16:creationId xmlns:a16="http://schemas.microsoft.com/office/drawing/2014/main" xmlns="" id="{DF576A0B-A21A-4FAF-AF24-7E081AF6A80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32839" y="436803"/>
            <a:ext cx="1182206" cy="1182206"/>
          </a:xfrm>
          <a:prstGeom prst="rect">
            <a:avLst/>
          </a:prstGeom>
        </p:spPr>
      </p:pic>
      <p:sp>
        <p:nvSpPr>
          <p:cNvPr id="11" name="Slide Number Placeholder 5">
            <a:extLst>
              <a:ext uri="{FF2B5EF4-FFF2-40B4-BE49-F238E27FC236}">
                <a16:creationId xmlns:a16="http://schemas.microsoft.com/office/drawing/2014/main" xmlns="" id="{92FACE67-7600-4F53-95D2-4A5CB9247214}"/>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2" name="Footer Placeholder 4">
            <a:extLst>
              <a:ext uri="{FF2B5EF4-FFF2-40B4-BE49-F238E27FC236}">
                <a16:creationId xmlns:a16="http://schemas.microsoft.com/office/drawing/2014/main" xmlns="" id="{1BC0B099-D2A5-4993-B1D3-50C80ED5443A}"/>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Aviation Division</a:t>
            </a:r>
            <a:endParaRPr lang="en-US" dirty="0"/>
          </a:p>
        </p:txBody>
      </p:sp>
    </p:spTree>
    <p:extLst>
      <p:ext uri="{BB962C8B-B14F-4D97-AF65-F5344CB8AC3E}">
        <p14:creationId xmlns:p14="http://schemas.microsoft.com/office/powerpoint/2010/main" val="218753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ail@isp.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ow.uscgaux.info/content.php?unit=aux0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ow.uscgaux.info/content.php?unit=aux00"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forms.cgaux.org/archive/a7059.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2"/>
          <p:cNvSpPr txBox="1">
            <a:spLocks noGrp="1"/>
          </p:cNvSpPr>
          <p:nvPr>
            <p:ph type="title"/>
          </p:nvPr>
        </p:nvSpPr>
        <p:spPr>
          <a:xfrm>
            <a:off x="1981200" y="152400"/>
            <a:ext cx="8229600" cy="1143000"/>
          </a:xfrm>
          <a:prstGeom prst="rect">
            <a:avLst/>
          </a:prstGeom>
        </p:spPr>
        <p:txBody>
          <a:bodyPr>
            <a:normAutofit/>
          </a:bodyPr>
          <a:lstStyle/>
          <a:p>
            <a:r>
              <a:rPr lang="en-US" b="1" dirty="0"/>
              <a:t>Welcome</a:t>
            </a:r>
            <a:endParaRPr b="1" dirty="0"/>
          </a:p>
        </p:txBody>
      </p:sp>
      <p:sp>
        <p:nvSpPr>
          <p:cNvPr id="73" name="Rectangle 3"/>
          <p:cNvSpPr txBox="1">
            <a:spLocks noGrp="1"/>
          </p:cNvSpPr>
          <p:nvPr>
            <p:ph type="body" idx="1"/>
          </p:nvPr>
        </p:nvSpPr>
        <p:spPr>
          <a:xfrm>
            <a:off x="1981200" y="1524001"/>
            <a:ext cx="8382000" cy="4602163"/>
          </a:xfrm>
          <a:prstGeom prst="rect">
            <a:avLst/>
          </a:prstGeom>
        </p:spPr>
        <p:txBody>
          <a:bodyPr>
            <a:normAutofit fontScale="92500" lnSpcReduction="10000"/>
          </a:bodyPr>
          <a:lstStyle/>
          <a:p>
            <a:pPr marL="342891" indent="-342891" defTabSz="914377">
              <a:buClr>
                <a:srgbClr val="000000"/>
              </a:buClr>
              <a:buSzPts val="2800"/>
              <a:buFont typeface="Arial"/>
              <a:buChar char="•"/>
              <a:defRPr/>
            </a:pPr>
            <a:r>
              <a:rPr lang="en-US" kern="0" dirty="0">
                <a:solidFill>
                  <a:srgbClr val="000000"/>
                </a:solidFill>
                <a:ea typeface="Arial"/>
                <a:cs typeface="Arial"/>
                <a:sym typeface="Arial"/>
              </a:rPr>
              <a:t>Welcome to the 2022 online Aviation Workshop – we</a:t>
            </a:r>
            <a:r>
              <a:rPr lang="en-US" kern="0" dirty="0">
                <a:solidFill>
                  <a:srgbClr val="000000"/>
                </a:solidFill>
                <a:cs typeface="Arial"/>
                <a:sym typeface="Arial"/>
              </a:rPr>
              <a:t> will</a:t>
            </a:r>
            <a:r>
              <a:rPr lang="en-US" kern="0" dirty="0">
                <a:solidFill>
                  <a:srgbClr val="000000"/>
                </a:solidFill>
                <a:ea typeface="Arial"/>
                <a:cs typeface="Arial"/>
                <a:sym typeface="Arial"/>
              </a:rPr>
              <a:t> start on time</a:t>
            </a:r>
          </a:p>
          <a:p>
            <a:pPr marL="342891" indent="-342891" defTabSz="914377">
              <a:buClr>
                <a:srgbClr val="000000"/>
              </a:buClr>
              <a:buSzPts val="2800"/>
              <a:buFont typeface="Arial"/>
              <a:buChar char="•"/>
              <a:defRPr/>
            </a:pPr>
            <a:endParaRPr lang="en-US" kern="0" dirty="0">
              <a:solidFill>
                <a:srgbClr val="000000"/>
              </a:solidFill>
              <a:cs typeface="Arial"/>
              <a:sym typeface="Arial"/>
            </a:endParaRPr>
          </a:p>
          <a:p>
            <a:pPr marL="342891" indent="-342891" defTabSz="914377">
              <a:spcBef>
                <a:spcPts val="700"/>
              </a:spcBef>
              <a:buClr>
                <a:srgbClr val="000000"/>
              </a:buClr>
              <a:buSzPts val="2800"/>
              <a:buFont typeface="Arial"/>
              <a:buChar char="•"/>
              <a:defRPr/>
            </a:pPr>
            <a:r>
              <a:rPr lang="en-US" kern="0" dirty="0">
                <a:solidFill>
                  <a:srgbClr val="000000"/>
                </a:solidFill>
                <a:ea typeface="Arial"/>
                <a:cs typeface="Arial"/>
                <a:sym typeface="Arial"/>
              </a:rPr>
              <a:t>Meanwhile, un-mute your microphone, turn your camera on and say hello to the rest of the group</a:t>
            </a:r>
          </a:p>
          <a:p>
            <a:pPr marL="342891" indent="-342891" defTabSz="914377">
              <a:spcBef>
                <a:spcPts val="700"/>
              </a:spcBef>
              <a:buClr>
                <a:srgbClr val="000000"/>
              </a:buClr>
              <a:buSzPts val="2800"/>
              <a:buFont typeface="Arial"/>
              <a:buChar char="•"/>
              <a:defRPr/>
            </a:pPr>
            <a:endParaRPr lang="en-US" kern="0" dirty="0">
              <a:solidFill>
                <a:srgbClr val="000000"/>
              </a:solidFill>
              <a:cs typeface="Arial"/>
              <a:sym typeface="Arial"/>
            </a:endParaRPr>
          </a:p>
          <a:p>
            <a:pPr marL="342891" indent="-342891" defTabSz="914377">
              <a:spcBef>
                <a:spcPts val="700"/>
              </a:spcBef>
              <a:buClr>
                <a:srgbClr val="000000"/>
              </a:buClr>
              <a:buSzPts val="2800"/>
              <a:buFont typeface="Arial"/>
              <a:buChar char="•"/>
              <a:defRPr/>
            </a:pPr>
            <a:r>
              <a:rPr lang="en-US" kern="0" dirty="0">
                <a:solidFill>
                  <a:srgbClr val="000000"/>
                </a:solidFill>
                <a:ea typeface="Arial"/>
                <a:cs typeface="Arial"/>
                <a:sym typeface="Arial"/>
              </a:rPr>
              <a:t>If you have any problems please call, text, or Email  the course facilitator, </a:t>
            </a:r>
            <a:r>
              <a:rPr lang="en-US" kern="0" dirty="0">
                <a:solidFill>
                  <a:srgbClr val="00B0F0"/>
                </a:solidFill>
                <a:ea typeface="Arial"/>
                <a:cs typeface="Arial"/>
                <a:sym typeface="Arial"/>
              </a:rPr>
              <a:t>(insert name)  </a:t>
            </a:r>
            <a:r>
              <a:rPr lang="en-US" kern="0" dirty="0">
                <a:solidFill>
                  <a:srgbClr val="000000"/>
                </a:solidFill>
                <a:ea typeface="Arial"/>
                <a:cs typeface="Arial"/>
                <a:sym typeface="Arial"/>
              </a:rPr>
              <a:t>at </a:t>
            </a:r>
            <a:r>
              <a:rPr lang="en-US" kern="0" dirty="0">
                <a:solidFill>
                  <a:srgbClr val="00B0F0"/>
                </a:solidFill>
                <a:ea typeface="Arial"/>
                <a:cs typeface="Arial"/>
                <a:sym typeface="Arial"/>
              </a:rPr>
              <a:t>555.555.1212</a:t>
            </a:r>
            <a:r>
              <a:rPr lang="en-US" kern="0" dirty="0">
                <a:solidFill>
                  <a:srgbClr val="000000"/>
                </a:solidFill>
                <a:ea typeface="Arial"/>
                <a:cs typeface="Arial"/>
                <a:sym typeface="Arial"/>
              </a:rPr>
              <a:t> or </a:t>
            </a:r>
            <a:r>
              <a:rPr lang="en-US" kern="0" dirty="0">
                <a:solidFill>
                  <a:srgbClr val="00B0F0"/>
                </a:solidFill>
                <a:ea typeface="Arial"/>
                <a:cs typeface="Arial"/>
                <a:sym typeface="Arial"/>
                <a:hlinkClick r:id="rId3"/>
              </a:rPr>
              <a:t>email@isp.com</a:t>
            </a:r>
            <a:endParaRPr lang="en-US" kern="0" dirty="0">
              <a:solidFill>
                <a:srgbClr val="00B0F0"/>
              </a:solidFill>
              <a:ea typeface="Arial"/>
              <a:cs typeface="Arial"/>
              <a:sym typeface="Arial"/>
            </a:endParaRPr>
          </a:p>
          <a:p>
            <a:pPr marL="342891" indent="-342891" defTabSz="914377">
              <a:spcBef>
                <a:spcPts val="700"/>
              </a:spcBef>
              <a:buClr>
                <a:srgbClr val="000000"/>
              </a:buClr>
              <a:buSzPts val="2800"/>
              <a:buFont typeface="Arial"/>
              <a:buChar char="•"/>
              <a:defRPr/>
            </a:pPr>
            <a:endParaRPr lang="en-US" kern="0" dirty="0">
              <a:solidFill>
                <a:srgbClr val="00B0F0"/>
              </a:solidFill>
              <a:ea typeface="Arial"/>
              <a:cs typeface="Arial"/>
              <a:sym typeface="Arial"/>
            </a:endParaRPr>
          </a:p>
          <a:p>
            <a:pPr marL="342891" indent="-342891" defTabSz="914377">
              <a:spcBef>
                <a:spcPts val="700"/>
              </a:spcBef>
              <a:buClr>
                <a:srgbClr val="000000"/>
              </a:buClr>
              <a:buSzPts val="2800"/>
              <a:buFont typeface="Arial"/>
              <a:buChar char="•"/>
              <a:defRPr/>
            </a:pPr>
            <a:r>
              <a:rPr lang="en-US" kern="0" dirty="0">
                <a:solidFill>
                  <a:srgbClr val="000000"/>
                </a:solidFill>
                <a:ea typeface="Arial"/>
                <a:cs typeface="Arial"/>
                <a:sym typeface="Arial"/>
              </a:rPr>
              <a:t>If you lose connectivity during the session, we suggest you restart your computer before re-entering the session</a:t>
            </a:r>
            <a:endParaRPr lang="en-US" kern="0" dirty="0">
              <a:solidFill>
                <a:srgbClr val="000000"/>
              </a:solidFill>
              <a:cs typeface="Arial"/>
              <a:sym typeface="Arial"/>
            </a:endParaRPr>
          </a:p>
        </p:txBody>
      </p:sp>
      <p:sp>
        <p:nvSpPr>
          <p:cNvPr id="2" name="Footer Placeholder 1">
            <a:extLst>
              <a:ext uri="{FF2B5EF4-FFF2-40B4-BE49-F238E27FC236}">
                <a16:creationId xmlns:a16="http://schemas.microsoft.com/office/drawing/2014/main" xmlns="" id="{327155B6-8BBB-4E85-B4B4-4B70BFEDAAB4}"/>
              </a:ext>
            </a:extLst>
          </p:cNvPr>
          <p:cNvSpPr>
            <a:spLocks noGrp="1"/>
          </p:cNvSpPr>
          <p:nvPr>
            <p:ph type="ftr" sz="quarter" idx="3"/>
          </p:nvPr>
        </p:nvSpPr>
        <p:spPr/>
        <p:txBody>
          <a:bodyPr/>
          <a:lstStyle/>
          <a:p>
            <a:r>
              <a:rPr lang="en-US"/>
              <a:t>Response Directorate - Aviation Division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Notification</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buNone/>
            </a:pPr>
            <a:r>
              <a:rPr lang="en-US" dirty="0"/>
              <a:t>A memorandum from the National Commodore, dated 19 JUL 2021, provides guidance for </a:t>
            </a:r>
            <a:r>
              <a:rPr lang="en-US" b="1" dirty="0"/>
              <a:t>notification</a:t>
            </a:r>
            <a:r>
              <a:rPr lang="en-US" dirty="0"/>
              <a:t> of any aviation incident or mishap. The Commodore’s memorandum describes the type of mishaps and incidents that require </a:t>
            </a:r>
            <a:r>
              <a:rPr lang="en-US" b="1" dirty="0"/>
              <a:t>notification </a:t>
            </a:r>
            <a:r>
              <a:rPr lang="en-US" dirty="0"/>
              <a:t>to Senior Auxiliary Leadership, and the notification procedure. </a:t>
            </a:r>
          </a:p>
          <a:p>
            <a:pPr marL="0" indent="0">
              <a:buNone/>
            </a:pPr>
            <a:r>
              <a:rPr lang="en-US" dirty="0"/>
              <a:t>In addition to the procedure specified, please copy the Branch Chief for Flight Safety (BC-RAS). These procedures </a:t>
            </a:r>
            <a:r>
              <a:rPr lang="en-US" b="1" i="1" dirty="0"/>
              <a:t>are in addition </a:t>
            </a:r>
            <a:r>
              <a:rPr lang="en-US" dirty="0"/>
              <a:t>to those in place for reporting mishaps to the OIA occurring while members are under operational orders </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dirty="0"/>
              <a:t>Response Directorate - Aviation Division</a:t>
            </a: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10</a:t>
            </a:fld>
            <a:endParaRPr lang="en-US" dirty="0"/>
          </a:p>
        </p:txBody>
      </p:sp>
    </p:spTree>
    <p:extLst>
      <p:ext uri="{BB962C8B-B14F-4D97-AF65-F5344CB8AC3E}">
        <p14:creationId xmlns:p14="http://schemas.microsoft.com/office/powerpoint/2010/main" val="175737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1C1E6-C4B6-1E4F-8EB7-E9076F7C8DFA}"/>
              </a:ext>
            </a:extLst>
          </p:cNvPr>
          <p:cNvSpPr>
            <a:spLocks noGrp="1"/>
          </p:cNvSpPr>
          <p:nvPr>
            <p:ph type="title"/>
          </p:nvPr>
        </p:nvSpPr>
        <p:spPr/>
        <p:txBody>
          <a:bodyPr/>
          <a:lstStyle/>
          <a:p>
            <a:r>
              <a:rPr lang="en-US" b="1" dirty="0"/>
              <a:t>Toxicology</a:t>
            </a:r>
          </a:p>
        </p:txBody>
      </p:sp>
      <p:sp>
        <p:nvSpPr>
          <p:cNvPr id="3" name="Content Placeholder 2">
            <a:extLst>
              <a:ext uri="{FF2B5EF4-FFF2-40B4-BE49-F238E27FC236}">
                <a16:creationId xmlns:a16="http://schemas.microsoft.com/office/drawing/2014/main" xmlns="" id="{7D429B96-059B-E84D-8B49-7E52F79A85CD}"/>
              </a:ext>
            </a:extLst>
          </p:cNvPr>
          <p:cNvSpPr>
            <a:spLocks noGrp="1"/>
          </p:cNvSpPr>
          <p:nvPr>
            <p:ph idx="1"/>
          </p:nvPr>
        </p:nvSpPr>
        <p:spPr/>
        <p:txBody>
          <a:bodyPr/>
          <a:lstStyle/>
          <a:p>
            <a:pPr marL="0" indent="0" algn="just">
              <a:buNone/>
            </a:pPr>
            <a:r>
              <a:rPr lang="en-US" dirty="0"/>
              <a:t>Toxicology testing must be conducted for all personnel involved in Class A and B mishaps, for mishaps with the potential of meeting or exceeding the Class B threshold, or for any mishap where toxicology might be relevant. </a:t>
            </a:r>
          </a:p>
          <a:p>
            <a:pPr marL="0" indent="0">
              <a:buNone/>
            </a:pPr>
            <a:endParaRPr lang="en-US" dirty="0"/>
          </a:p>
        </p:txBody>
      </p:sp>
      <p:sp>
        <p:nvSpPr>
          <p:cNvPr id="4" name="Slide Number Placeholder 3">
            <a:extLst>
              <a:ext uri="{FF2B5EF4-FFF2-40B4-BE49-F238E27FC236}">
                <a16:creationId xmlns:a16="http://schemas.microsoft.com/office/drawing/2014/main" xmlns="" id="{80700786-A4E4-A841-B2D5-F337B359CF81}"/>
              </a:ext>
            </a:extLst>
          </p:cNvPr>
          <p:cNvSpPr>
            <a:spLocks noGrp="1"/>
          </p:cNvSpPr>
          <p:nvPr>
            <p:ph type="sldNum" sz="quarter" idx="4"/>
          </p:nvPr>
        </p:nvSpPr>
        <p:spPr/>
        <p:txBody>
          <a:bodyPr/>
          <a:lstStyle/>
          <a:p>
            <a:pPr algn="r"/>
            <a:fld id="{4FD1BBD8-8B60-4BF0-A64C-234AA9D11932}" type="slidenum">
              <a:rPr lang="en-US" smtClean="0"/>
              <a:pPr algn="r"/>
              <a:t>11</a:t>
            </a:fld>
            <a:endParaRPr lang="en-US" dirty="0"/>
          </a:p>
        </p:txBody>
      </p:sp>
      <p:sp>
        <p:nvSpPr>
          <p:cNvPr id="5" name="Footer Placeholder 4">
            <a:extLst>
              <a:ext uri="{FF2B5EF4-FFF2-40B4-BE49-F238E27FC236}">
                <a16:creationId xmlns:a16="http://schemas.microsoft.com/office/drawing/2014/main" xmlns="" id="{94DAE1A9-3AE9-B24E-A645-1EF7664006BB}"/>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232641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Toxicology – cont.</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normAutofit fontScale="85000" lnSpcReduction="20000"/>
          </a:bodyPr>
          <a:lstStyle/>
          <a:p>
            <a:pPr marL="0" indent="0" algn="just">
              <a:buNone/>
            </a:pPr>
            <a:r>
              <a:rPr lang="en-US" dirty="0"/>
              <a:t>Toxicology analysis must be conducted for Class C, D, and E mishaps when: </a:t>
            </a:r>
          </a:p>
          <a:p>
            <a:pPr marL="0" indent="0" algn="just">
              <a:buNone/>
            </a:pPr>
            <a:endParaRPr lang="en-US" dirty="0"/>
          </a:p>
          <a:p>
            <a:pPr marL="0" indent="0" algn="just">
              <a:buNone/>
            </a:pPr>
            <a:r>
              <a:rPr lang="en-US" dirty="0"/>
              <a:t>	(a)  Coast Guard employee actions might have contributed to a Class C or D 	mishap involving public/civilian personnel or property; </a:t>
            </a:r>
            <a:r>
              <a:rPr lang="en-US" b="1" dirty="0"/>
              <a:t>or</a:t>
            </a:r>
            <a:r>
              <a:rPr lang="en-US" dirty="0"/>
              <a:t> </a:t>
            </a:r>
          </a:p>
          <a:p>
            <a:pPr marL="514350" indent="-514350" algn="just">
              <a:buAutoNum type="alphaLcParenBoth"/>
            </a:pPr>
            <a:endParaRPr lang="en-US" dirty="0"/>
          </a:p>
          <a:p>
            <a:pPr marL="0" indent="0" algn="just">
              <a:buNone/>
            </a:pPr>
            <a:r>
              <a:rPr lang="en-US" dirty="0"/>
              <a:t>	(b)  The unit or chain of command is authorized to direct toxicology through 	administrative or legal actions, independent from safety analysis (suspected 	willful violations, negligence, etc.); </a:t>
            </a:r>
            <a:r>
              <a:rPr lang="en-US" b="1" dirty="0"/>
              <a:t>or</a:t>
            </a:r>
            <a:r>
              <a:rPr lang="en-US" dirty="0"/>
              <a:t> </a:t>
            </a:r>
          </a:p>
          <a:p>
            <a:pPr marL="0" indent="0" algn="just">
              <a:buNone/>
            </a:pPr>
            <a:endParaRPr lang="en-US" dirty="0"/>
          </a:p>
          <a:p>
            <a:pPr marL="0" indent="0" algn="just">
              <a:buNone/>
            </a:pPr>
            <a:r>
              <a:rPr lang="en-US" dirty="0"/>
              <a:t>	(c)  Upon notification of required toxicological testing under the provisions 	noted in Paragraph (a) and (b) above, testing of Coast Guard members, 	Auxiliary, Civilians, and government contract employees mirror those 	indicated under Class A and B mishaps. </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12</a:t>
            </a:fld>
            <a:endParaRPr lang="en-US" dirty="0"/>
          </a:p>
        </p:txBody>
      </p:sp>
    </p:spTree>
    <p:extLst>
      <p:ext uri="{BB962C8B-B14F-4D97-AF65-F5344CB8AC3E}">
        <p14:creationId xmlns:p14="http://schemas.microsoft.com/office/powerpoint/2010/main" val="248683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Aircraft Inspection Requirements</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lvl="1" indent="457200" algn="ctr">
              <a:spcBef>
                <a:spcPts val="0"/>
              </a:spcBef>
              <a:buSzTx/>
              <a:buNone/>
              <a:defRPr sz="2600"/>
            </a:pPr>
            <a:r>
              <a:rPr lang="en-US" sz="3000" dirty="0"/>
              <a:t>Annual Inspections</a:t>
            </a:r>
          </a:p>
          <a:p>
            <a:pPr marL="0" lvl="1" indent="457200" algn="ctr">
              <a:spcBef>
                <a:spcPts val="0"/>
              </a:spcBef>
              <a:buSzTx/>
              <a:buNone/>
              <a:defRPr sz="2600"/>
            </a:pPr>
            <a:r>
              <a:rPr lang="en-US" sz="3000" b="1" dirty="0"/>
              <a:t>AND</a:t>
            </a:r>
          </a:p>
          <a:p>
            <a:pPr marL="0" lvl="1" indent="457200" algn="ctr">
              <a:spcBef>
                <a:spcPts val="0"/>
              </a:spcBef>
              <a:buSzTx/>
              <a:buNone/>
              <a:defRPr sz="2600"/>
            </a:pPr>
            <a:r>
              <a:rPr lang="en-US" sz="3000" dirty="0"/>
              <a:t>100 Hour Inspections (as required)</a:t>
            </a:r>
          </a:p>
          <a:p>
            <a:pPr marL="0" lvl="1" indent="457200" algn="ctr">
              <a:spcBef>
                <a:spcPts val="0"/>
              </a:spcBef>
              <a:buSzTx/>
              <a:buNone/>
              <a:defRPr sz="2600"/>
            </a:pPr>
            <a:r>
              <a:rPr lang="en-US" sz="3000" b="1" dirty="0"/>
              <a:t>OR</a:t>
            </a:r>
          </a:p>
          <a:p>
            <a:pPr marL="0" lvl="1" indent="457200" algn="ctr">
              <a:spcBef>
                <a:spcPts val="0"/>
              </a:spcBef>
              <a:buSzTx/>
              <a:buNone/>
              <a:defRPr sz="2600"/>
            </a:pPr>
            <a:r>
              <a:rPr lang="en-US" sz="3000" dirty="0"/>
              <a:t>Approved progressive inspection program</a:t>
            </a:r>
          </a:p>
          <a:p>
            <a:pPr marL="0" lvl="1" indent="457200" algn="ctr">
              <a:spcBef>
                <a:spcPts val="600"/>
              </a:spcBef>
              <a:buSzTx/>
              <a:buNone/>
              <a:defRPr sz="2800"/>
            </a:pPr>
            <a:r>
              <a:rPr lang="en-US" sz="3000" b="1" dirty="0"/>
              <a:t>******************</a:t>
            </a:r>
          </a:p>
          <a:p>
            <a:pPr marL="0" lvl="1" indent="457200" algn="ctr">
              <a:spcBef>
                <a:spcPts val="0"/>
              </a:spcBef>
              <a:buSzTx/>
              <a:buNone/>
              <a:defRPr sz="2800"/>
            </a:pPr>
            <a:r>
              <a:rPr lang="en-US" sz="3000" b="1" dirty="0"/>
              <a:t>AND</a:t>
            </a:r>
          </a:p>
          <a:p>
            <a:pPr algn="ctr">
              <a:spcBef>
                <a:spcPts val="0"/>
              </a:spcBef>
              <a:buSzTx/>
              <a:buNone/>
              <a:defRPr sz="2600"/>
            </a:pPr>
            <a:r>
              <a:rPr lang="en-US" sz="3000" dirty="0"/>
              <a:t>     Oil Analysis at 100-hour (maximum) intervals</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13</a:t>
            </a:fld>
            <a:endParaRPr lang="en-US" dirty="0"/>
          </a:p>
        </p:txBody>
      </p:sp>
    </p:spTree>
    <p:extLst>
      <p:ext uri="{BB962C8B-B14F-4D97-AF65-F5344CB8AC3E}">
        <p14:creationId xmlns:p14="http://schemas.microsoft.com/office/powerpoint/2010/main" val="176703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Aircraft Maintenance Reporting</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320841" indent="-320841"/>
            <a:r>
              <a:rPr lang="en-US" dirty="0"/>
              <a:t>Maintenance Reporting Requirement to AUXAIR and Coast Guard Leadership</a:t>
            </a:r>
          </a:p>
          <a:p>
            <a:pPr marL="320841" indent="-320841"/>
            <a:endParaRPr lang="en-US" dirty="0"/>
          </a:p>
          <a:p>
            <a:pPr marL="320841" indent="-320841"/>
            <a:r>
              <a:rPr lang="en-US" dirty="0"/>
              <a:t>Timely Maintenance Reporting is </a:t>
            </a:r>
            <a:r>
              <a:rPr lang="en-US" b="1" dirty="0"/>
              <a:t>Mandatory</a:t>
            </a:r>
          </a:p>
          <a:p>
            <a:pPr marL="320841" indent="-320841"/>
            <a:endParaRPr lang="en-US" dirty="0"/>
          </a:p>
          <a:p>
            <a:pPr marL="320841" indent="-320841"/>
            <a:r>
              <a:rPr lang="en-US" dirty="0"/>
              <a:t>Aircraft not meeting the Maintenance Reporting Requirement are </a:t>
            </a:r>
            <a:r>
              <a:rPr lang="en-US" b="1" dirty="0"/>
              <a:t>not eligible to be issued orders</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14</a:t>
            </a:fld>
            <a:endParaRPr lang="en-US" dirty="0"/>
          </a:p>
        </p:txBody>
      </p:sp>
    </p:spTree>
    <p:extLst>
      <p:ext uri="{BB962C8B-B14F-4D97-AF65-F5344CB8AC3E}">
        <p14:creationId xmlns:p14="http://schemas.microsoft.com/office/powerpoint/2010/main" val="36429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3721F-DF1A-B844-A26C-FACF7217C860}"/>
              </a:ext>
            </a:extLst>
          </p:cNvPr>
          <p:cNvSpPr>
            <a:spLocks noGrp="1"/>
          </p:cNvSpPr>
          <p:nvPr>
            <p:ph type="title"/>
          </p:nvPr>
        </p:nvSpPr>
        <p:spPr/>
        <p:txBody>
          <a:bodyPr/>
          <a:lstStyle/>
          <a:p>
            <a:r>
              <a:rPr lang="en-US" b="1" dirty="0"/>
              <a:t>Flight Suits</a:t>
            </a:r>
          </a:p>
        </p:txBody>
      </p:sp>
      <p:sp>
        <p:nvSpPr>
          <p:cNvPr id="3" name="Content Placeholder 2">
            <a:extLst>
              <a:ext uri="{FF2B5EF4-FFF2-40B4-BE49-F238E27FC236}">
                <a16:creationId xmlns:a16="http://schemas.microsoft.com/office/drawing/2014/main" xmlns="" id="{3AEC2404-903A-7D4A-A973-8A4B7600902F}"/>
              </a:ext>
            </a:extLst>
          </p:cNvPr>
          <p:cNvSpPr>
            <a:spLocks noGrp="1"/>
          </p:cNvSpPr>
          <p:nvPr>
            <p:ph idx="1"/>
          </p:nvPr>
        </p:nvSpPr>
        <p:spPr/>
        <p:txBody>
          <a:bodyPr/>
          <a:lstStyle/>
          <a:p>
            <a:pPr marL="0" indent="0" algn="just">
              <a:buNone/>
            </a:pPr>
            <a:r>
              <a:rPr lang="en-US" dirty="0"/>
              <a:t>The Flight Suit shall be manufactured of fire-retardant material (Nomex), same as that specified for active-duty Coast Guard aviators. </a:t>
            </a:r>
          </a:p>
          <a:p>
            <a:pPr marL="0" indent="0" algn="just">
              <a:buNone/>
            </a:pPr>
            <a:endParaRPr lang="en-US" dirty="0"/>
          </a:p>
          <a:p>
            <a:pPr marL="0" indent="0" algn="just">
              <a:buNone/>
            </a:pPr>
            <a:r>
              <a:rPr lang="en-US" dirty="0"/>
              <a:t>Only Sage Green or Freedom Green are authorized.</a:t>
            </a:r>
          </a:p>
          <a:p>
            <a:pPr marL="0" indent="0" algn="just">
              <a:buNone/>
            </a:pPr>
            <a:endParaRPr lang="en-US" dirty="0"/>
          </a:p>
          <a:p>
            <a:pPr marL="0" indent="0" algn="just">
              <a:buNone/>
            </a:pPr>
            <a:r>
              <a:rPr lang="en-US" dirty="0"/>
              <a:t>Blue flight suits are </a:t>
            </a:r>
            <a:r>
              <a:rPr lang="en-US" b="1" dirty="0"/>
              <a:t>no</a:t>
            </a:r>
            <a:r>
              <a:rPr lang="en-US" dirty="0"/>
              <a:t> </a:t>
            </a:r>
            <a:r>
              <a:rPr lang="en-US" b="1" dirty="0"/>
              <a:t>longer</a:t>
            </a:r>
            <a:r>
              <a:rPr lang="en-US" dirty="0"/>
              <a:t> authorized.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xmlns="" id="{4906FFE5-4803-2D44-8537-B379E4EC10B7}"/>
              </a:ext>
            </a:extLst>
          </p:cNvPr>
          <p:cNvSpPr>
            <a:spLocks noGrp="1"/>
          </p:cNvSpPr>
          <p:nvPr>
            <p:ph type="sldNum" sz="quarter" idx="4"/>
          </p:nvPr>
        </p:nvSpPr>
        <p:spPr/>
        <p:txBody>
          <a:bodyPr/>
          <a:lstStyle/>
          <a:p>
            <a:pPr algn="r"/>
            <a:fld id="{4FD1BBD8-8B60-4BF0-A64C-234AA9D11932}" type="slidenum">
              <a:rPr lang="en-US" smtClean="0"/>
              <a:pPr algn="r"/>
              <a:t>15</a:t>
            </a:fld>
            <a:endParaRPr lang="en-US" dirty="0"/>
          </a:p>
        </p:txBody>
      </p:sp>
      <p:sp>
        <p:nvSpPr>
          <p:cNvPr id="5" name="Footer Placeholder 4">
            <a:extLst>
              <a:ext uri="{FF2B5EF4-FFF2-40B4-BE49-F238E27FC236}">
                <a16:creationId xmlns:a16="http://schemas.microsoft.com/office/drawing/2014/main" xmlns="" id="{C2ACD381-787F-BE4F-A693-AD178DD971C3}"/>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6732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Aviation Training</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lgn="ctr">
              <a:buNone/>
            </a:pPr>
            <a:r>
              <a:rPr lang="en-US" dirty="0"/>
              <a:t>AUX-17 - scheduled at 12 locations in CY 2022</a:t>
            </a:r>
          </a:p>
          <a:p>
            <a:pPr marL="0" indent="0" algn="ctr">
              <a:buNone/>
            </a:pPr>
            <a:endParaRPr lang="en-US" dirty="0"/>
          </a:p>
          <a:p>
            <a:pPr marL="0" indent="0" algn="ctr">
              <a:buNone/>
            </a:pPr>
            <a:r>
              <a:rPr lang="en-US" dirty="0"/>
              <a:t>AUX-18 -  6 classes scheduled in CY 2022 </a:t>
            </a:r>
          </a:p>
          <a:p>
            <a:pPr marL="0" indent="0">
              <a:buNone/>
            </a:pPr>
            <a:endParaRPr lang="en-US" dirty="0"/>
          </a:p>
          <a:p>
            <a:pPr marL="0" indent="0">
              <a:buNone/>
            </a:pPr>
            <a:r>
              <a:rPr lang="en-US" dirty="0"/>
              <a:t>Everyone requiring these courses should register for a class and attend as soon as practicable.  All classes need to be filled to meet our initial and  5-year recurring requirements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16</a:t>
            </a:fld>
            <a:endParaRPr lang="en-US" dirty="0"/>
          </a:p>
        </p:txBody>
      </p:sp>
    </p:spTree>
    <p:extLst>
      <p:ext uri="{BB962C8B-B14F-4D97-AF65-F5344CB8AC3E}">
        <p14:creationId xmlns:p14="http://schemas.microsoft.com/office/powerpoint/2010/main" val="330775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dirty="0"/>
              <a:t>Aviation C-Schools</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a:xfrm>
            <a:off x="118753" y="1825625"/>
            <a:ext cx="12073247" cy="4351338"/>
          </a:xfrm>
        </p:spPr>
        <p:txBody>
          <a:bodyPr>
            <a:normAutofit fontScale="25000" lnSpcReduction="20000"/>
          </a:bodyPr>
          <a:lstStyle/>
          <a:p>
            <a:pPr marL="0" indent="0">
              <a:buNone/>
            </a:pPr>
            <a:endParaRPr lang="en-US" dirty="0"/>
          </a:p>
          <a:p>
            <a:pPr marL="0" indent="0" algn="ctr">
              <a:buNone/>
            </a:pPr>
            <a:r>
              <a:rPr lang="en-US" sz="8000" b="1" dirty="0"/>
              <a:t>The full list of Coast Guard Auxiliary C-Schools is available at :</a:t>
            </a:r>
          </a:p>
          <a:p>
            <a:pPr marL="0" indent="0" algn="ctr">
              <a:buNone/>
            </a:pPr>
            <a:r>
              <a:rPr lang="en-US" sz="8000" dirty="0">
                <a:hlinkClick r:id="rId3"/>
              </a:rPr>
              <a:t>https://wow.uscgaux.info/content.php?unit=aux00</a:t>
            </a:r>
            <a:r>
              <a:rPr lang="en-US" sz="8000" dirty="0"/>
              <a:t> </a:t>
            </a:r>
          </a:p>
          <a:p>
            <a:pPr marL="0" indent="0" algn="ctr">
              <a:buNone/>
            </a:pPr>
            <a:r>
              <a:rPr lang="en-US" sz="8000" b="1" dirty="0"/>
              <a:t>Copy and paste the link into your web browser</a:t>
            </a:r>
          </a:p>
          <a:p>
            <a:pPr marL="0" indent="0" algn="ctr">
              <a:buNone/>
            </a:pPr>
            <a:r>
              <a:rPr lang="en-US" sz="8000" b="1" dirty="0"/>
              <a:t>Review this list and if you feel you are qualified and in need of any of the courses</a:t>
            </a:r>
          </a:p>
          <a:p>
            <a:pPr marL="0" indent="0" algn="ctr">
              <a:buNone/>
            </a:pPr>
            <a:r>
              <a:rPr lang="en-US" sz="8000" b="1" dirty="0"/>
              <a:t>apply for enrollment</a:t>
            </a:r>
            <a:endParaRPr lang="en-US" sz="8000" dirty="0"/>
          </a:p>
          <a:p>
            <a:pPr marL="0" indent="0" algn="ctr">
              <a:buNone/>
            </a:pPr>
            <a:endParaRPr lang="en-US" sz="8000" dirty="0"/>
          </a:p>
          <a:p>
            <a:pPr marL="0" indent="0" algn="ctr">
              <a:buNone/>
            </a:pPr>
            <a:r>
              <a:rPr lang="en-US" sz="8000" b="1" dirty="0"/>
              <a:t>To download the FY2022  Coast Guard Auxiliary C-School Calendar – go to:</a:t>
            </a:r>
            <a:endParaRPr lang="en-US" sz="8000" dirty="0"/>
          </a:p>
          <a:p>
            <a:pPr marL="0" indent="0" algn="ctr">
              <a:buNone/>
            </a:pPr>
            <a:r>
              <a:rPr lang="en-US" sz="8000" dirty="0">
                <a:hlinkClick r:id="rId4"/>
              </a:rPr>
              <a:t>http://wow.uscgaux.info/content.php?unit=aux00</a:t>
            </a:r>
            <a:endParaRPr lang="en-US" sz="8000" dirty="0"/>
          </a:p>
          <a:p>
            <a:pPr marL="0" indent="0" algn="ctr">
              <a:buNone/>
            </a:pPr>
            <a:r>
              <a:rPr lang="en-US" sz="8000" b="1" dirty="0"/>
              <a:t>Copy and paste the link into your web browser</a:t>
            </a:r>
          </a:p>
          <a:p>
            <a:pPr marL="0" indent="0" algn="ctr">
              <a:buNone/>
            </a:pPr>
            <a:r>
              <a:rPr lang="en-US" sz="8000" b="1"/>
              <a:t>Click </a:t>
            </a:r>
            <a:r>
              <a:rPr lang="en-US" sz="8000" b="1" dirty="0"/>
              <a:t>on the link to the CURRENT </a:t>
            </a:r>
            <a:r>
              <a:rPr lang="en-US" sz="8000" b="1"/>
              <a:t>C-School calendar</a:t>
            </a:r>
            <a:endParaRPr lang="en-US" sz="8000" dirty="0"/>
          </a:p>
          <a:p>
            <a:pPr marL="0" indent="0" algn="ctr">
              <a:buNone/>
            </a:pPr>
            <a:endParaRPr lang="en-US" sz="9600" dirty="0"/>
          </a:p>
          <a:p>
            <a:pPr marL="0" indent="0">
              <a:buNone/>
            </a:pPr>
            <a:r>
              <a:rPr lang="en-US" sz="9600" dirty="0"/>
              <a:t> </a:t>
            </a:r>
          </a:p>
          <a:p>
            <a:pPr marL="0" indent="0">
              <a:buNone/>
            </a:pPr>
            <a:endParaRPr lang="en-US" sz="9600" dirty="0"/>
          </a:p>
          <a:p>
            <a:pPr marL="0" indent="0">
              <a:buNone/>
            </a:pPr>
            <a:endParaRPr lang="en-US" dirty="0"/>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dirty="0"/>
              <a:t>Response Directorate</a:t>
            </a: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17</a:t>
            </a:fld>
            <a:endParaRPr lang="en-US" dirty="0"/>
          </a:p>
        </p:txBody>
      </p:sp>
    </p:spTree>
    <p:extLst>
      <p:ext uri="{BB962C8B-B14F-4D97-AF65-F5344CB8AC3E}">
        <p14:creationId xmlns:p14="http://schemas.microsoft.com/office/powerpoint/2010/main" val="229439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dirty="0"/>
              <a:t>Short Term Training Request (STTR)</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normAutofit/>
          </a:bodyPr>
          <a:lstStyle/>
          <a:p>
            <a:pPr marL="0" indent="0">
              <a:buNone/>
            </a:pPr>
            <a:r>
              <a:rPr lang="en-US" sz="2400" dirty="0"/>
              <a:t>Form ANSC-7059, Short Term Training Request, is used to request assignment to an any Coast Guard Auxiliary C-School. The member completes the form online and electronically submits to their Flotilla Commander (FC). The Flotilla Commander endorses the request and submits to the DSO-AV, who verifies the member meets all course requirements, endorses it, and submits for District approval.</a:t>
            </a:r>
          </a:p>
          <a:p>
            <a:pPr marL="0" indent="0">
              <a:spcBef>
                <a:spcPts val="1800"/>
              </a:spcBef>
              <a:buNone/>
            </a:pPr>
            <a:r>
              <a:rPr lang="en-US" sz="2400" dirty="0"/>
              <a:t>Members should follow the form through the process to ensure it is processed correctly and in a timely manner.</a:t>
            </a:r>
          </a:p>
          <a:p>
            <a:pPr marL="0" indent="0">
              <a:spcBef>
                <a:spcPts val="1800"/>
              </a:spcBef>
              <a:buNone/>
            </a:pPr>
            <a:r>
              <a:rPr lang="en-US" sz="2400" dirty="0"/>
              <a:t>ANSC 7059 (STTR) is available at: </a:t>
            </a:r>
            <a:r>
              <a:rPr lang="en-US" sz="2400" u="sng" dirty="0">
                <a:hlinkClick r:id="rId2"/>
              </a:rPr>
              <a:t>http://forms.cgaux.org/archive/a7059.pdf</a:t>
            </a:r>
            <a:r>
              <a:rPr lang="en-US" sz="2400" dirty="0">
                <a:hlinkClick r:id="rId2"/>
              </a:rPr>
              <a:t> </a:t>
            </a:r>
            <a:endParaRPr lang="en-US" sz="2400" dirty="0"/>
          </a:p>
          <a:p>
            <a:pPr marL="0" indent="0" algn="ctr">
              <a:spcBef>
                <a:spcPts val="0"/>
              </a:spcBef>
              <a:buNone/>
            </a:pPr>
            <a:r>
              <a:rPr lang="en-US" sz="2400" dirty="0"/>
              <a:t>Copy and paste the link into your web browser</a:t>
            </a:r>
          </a:p>
          <a:p>
            <a:pPr marL="0" indent="0">
              <a:buNone/>
            </a:pPr>
            <a:endParaRPr lang="en-US" sz="2400"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dirty="0"/>
              <a:t>Response Directorate</a:t>
            </a: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18</a:t>
            </a:fld>
            <a:endParaRPr lang="en-US" dirty="0"/>
          </a:p>
        </p:txBody>
      </p:sp>
    </p:spTree>
    <p:extLst>
      <p:ext uri="{BB962C8B-B14F-4D97-AF65-F5344CB8AC3E}">
        <p14:creationId xmlns:p14="http://schemas.microsoft.com/office/powerpoint/2010/main" val="175772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CRM Refresher</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a:xfrm>
            <a:off x="838200" y="1541929"/>
            <a:ext cx="10515600" cy="4635034"/>
          </a:xfrm>
        </p:spPr>
        <p:txBody>
          <a:bodyPr/>
          <a:lstStyle/>
          <a:p>
            <a:pPr marL="0" indent="0" algn="just">
              <a:buNone/>
            </a:pPr>
            <a:r>
              <a:rPr lang="en-US" dirty="0"/>
              <a:t>Recurrent CRM must be completed annually (typically at the Flight Safety Workshop).  No later than 15 months after the last annual CRM or AUX-17. This currency metric is tracked in AUXDATA II.</a:t>
            </a:r>
            <a:endParaRPr lang="en-US" dirty="0">
              <a:solidFill>
                <a:srgbClr val="FF0000"/>
              </a:solidFill>
            </a:endParaRPr>
          </a:p>
          <a:p>
            <a:pPr marL="0" indent="0" algn="just">
              <a:buNone/>
            </a:pPr>
            <a:endParaRPr lang="en-US" sz="2400" dirty="0">
              <a:solidFill>
                <a:srgbClr val="FF0000"/>
              </a:solidFill>
            </a:endParaRPr>
          </a:p>
          <a:p>
            <a:pPr marL="0" indent="0" algn="just">
              <a:buNone/>
            </a:pPr>
            <a:r>
              <a:rPr lang="en-US" dirty="0"/>
              <a:t>Active Duty FSOs, or AUX DFSOs who took the 2019 AUX-14 course may instruct the course live.</a:t>
            </a:r>
          </a:p>
          <a:p>
            <a:pPr marL="0" indent="0" algn="just">
              <a:buNone/>
            </a:pPr>
            <a:endParaRPr lang="en-US" sz="2400" dirty="0"/>
          </a:p>
          <a:p>
            <a:pPr marL="0" indent="0" algn="just">
              <a:buNone/>
            </a:pPr>
            <a:r>
              <a:rPr lang="en-US" dirty="0"/>
              <a:t>AUX instructors specifically authorized by CG-1131 may conduct CRM refresher online.</a:t>
            </a:r>
          </a:p>
          <a:p>
            <a:pPr marL="0" indent="0" algn="just">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19</a:t>
            </a:fld>
            <a:endParaRPr lang="en-US" dirty="0"/>
          </a:p>
        </p:txBody>
      </p:sp>
    </p:spTree>
    <p:extLst>
      <p:ext uri="{BB962C8B-B14F-4D97-AF65-F5344CB8AC3E}">
        <p14:creationId xmlns:p14="http://schemas.microsoft.com/office/powerpoint/2010/main" val="62890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C2E933F-CDD9-459F-8739-E266140A44B7}"/>
              </a:ext>
            </a:extLst>
          </p:cNvPr>
          <p:cNvSpPr>
            <a:spLocks noGrp="1"/>
          </p:cNvSpPr>
          <p:nvPr>
            <p:ph type="subTitle" idx="1"/>
          </p:nvPr>
        </p:nvSpPr>
        <p:spPr>
          <a:xfrm>
            <a:off x="1524000" y="3012966"/>
            <a:ext cx="9144000" cy="2019854"/>
          </a:xfrm>
        </p:spPr>
        <p:txBody>
          <a:bodyPr>
            <a:normAutofit fontScale="85000" lnSpcReduction="20000"/>
          </a:bodyPr>
          <a:lstStyle/>
          <a:p>
            <a:r>
              <a:rPr lang="en-US" sz="5700" b="1" dirty="0">
                <a:latin typeface="+mj-lt"/>
              </a:rPr>
              <a:t>Aviation Workshop</a:t>
            </a:r>
          </a:p>
          <a:p>
            <a:r>
              <a:rPr lang="en-US" sz="3600" b="1" i="1" dirty="0">
                <a:latin typeface="+mj-lt"/>
              </a:rPr>
              <a:t>2022</a:t>
            </a:r>
          </a:p>
          <a:p>
            <a:r>
              <a:rPr lang="en-US" sz="3600" b="1" i="1" dirty="0">
                <a:latin typeface="+mj-lt"/>
              </a:rPr>
              <a:t>Aviation Division</a:t>
            </a:r>
            <a:endParaRPr lang="en-US" i="1" dirty="0">
              <a:latin typeface="+mj-lt"/>
            </a:endParaRPr>
          </a:p>
          <a:p>
            <a:r>
              <a:rPr lang="en-US" i="1" dirty="0">
                <a:latin typeface="+mj-lt"/>
              </a:rPr>
              <a:t>Response Directorate</a:t>
            </a:r>
          </a:p>
        </p:txBody>
      </p:sp>
    </p:spTree>
    <p:extLst>
      <p:ext uri="{BB962C8B-B14F-4D97-AF65-F5344CB8AC3E}">
        <p14:creationId xmlns:p14="http://schemas.microsoft.com/office/powerpoint/2010/main" val="306304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AUXDATA II Tasks</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normAutofit lnSpcReduction="10000"/>
          </a:bodyPr>
          <a:lstStyle/>
          <a:p>
            <a:pPr marL="0" indent="0">
              <a:buNone/>
            </a:pPr>
            <a:r>
              <a:rPr lang="en-US" dirty="0"/>
              <a:t>The following tasks are to be entered in AUXDATA II following completion of training requirements:</a:t>
            </a:r>
          </a:p>
          <a:p>
            <a:pPr marL="0" indent="0">
              <a:buNone/>
            </a:pPr>
            <a:endParaRPr lang="en-US" dirty="0"/>
          </a:p>
          <a:p>
            <a:pPr marL="0" indent="0">
              <a:buNone/>
            </a:pPr>
            <a:r>
              <a:rPr lang="en-US" dirty="0"/>
              <a:t>(AIR) SWIM TEST  </a:t>
            </a:r>
          </a:p>
          <a:p>
            <a:pPr marL="0" indent="0">
              <a:buNone/>
            </a:pPr>
            <a:r>
              <a:rPr lang="en-US" dirty="0"/>
              <a:t>(AIR) EMERGENCY EGRESS TRAINING </a:t>
            </a:r>
          </a:p>
          <a:p>
            <a:pPr marL="0" indent="0">
              <a:buNone/>
            </a:pPr>
            <a:r>
              <a:rPr lang="en-US" dirty="0"/>
              <a:t>(AIR) CGAS WORKSHOP – flight safety workshop that typically occurs at the Air Station </a:t>
            </a:r>
          </a:p>
          <a:p>
            <a:pPr marL="0" indent="0">
              <a:buNone/>
            </a:pPr>
            <a:r>
              <a:rPr lang="en-US" dirty="0"/>
              <a:t>AIR OPERATIONS WORKSHOP – annual  Response workshop (this presentation)</a:t>
            </a:r>
          </a:p>
          <a:p>
            <a:pPr marL="0" indent="0">
              <a:buNone/>
            </a:pPr>
            <a:r>
              <a:rPr lang="en-US" dirty="0"/>
              <a:t>CRM REFRESHER </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20</a:t>
            </a:fld>
            <a:endParaRPr lang="en-US" dirty="0"/>
          </a:p>
        </p:txBody>
      </p:sp>
    </p:spTree>
    <p:extLst>
      <p:ext uri="{BB962C8B-B14F-4D97-AF65-F5344CB8AC3E}">
        <p14:creationId xmlns:p14="http://schemas.microsoft.com/office/powerpoint/2010/main" val="209839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Operational Risk Management</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buNone/>
            </a:pPr>
            <a:endParaRPr lang="en-US" dirty="0"/>
          </a:p>
          <a:p>
            <a:pPr marL="0" indent="0">
              <a:buNone/>
            </a:pPr>
            <a:r>
              <a:rPr lang="en-US" b="1" dirty="0">
                <a:solidFill>
                  <a:srgbClr val="00B050"/>
                </a:solidFill>
                <a:sym typeface="Helvetica"/>
              </a:rPr>
              <a:t>        Low</a:t>
            </a:r>
            <a:r>
              <a:rPr lang="en-US" b="1" dirty="0">
                <a:solidFill>
                  <a:srgbClr val="000000"/>
                </a:solidFill>
                <a:sym typeface="Helvetica"/>
              </a:rPr>
              <a:t> – </a:t>
            </a:r>
            <a:r>
              <a:rPr lang="en-US" b="1" dirty="0">
                <a:solidFill>
                  <a:srgbClr val="FFC000"/>
                </a:solidFill>
                <a:sym typeface="Helvetica"/>
              </a:rPr>
              <a:t>Medium</a:t>
            </a:r>
            <a:r>
              <a:rPr lang="en-US" b="1" dirty="0">
                <a:solidFill>
                  <a:srgbClr val="000000"/>
                </a:solidFill>
                <a:sym typeface="Helvetica"/>
              </a:rPr>
              <a:t> - </a:t>
            </a:r>
            <a:r>
              <a:rPr lang="en-US" b="1" dirty="0">
                <a:solidFill>
                  <a:srgbClr val="FF0000"/>
                </a:solidFill>
                <a:sym typeface="Helvetica"/>
              </a:rPr>
              <a:t>High</a:t>
            </a:r>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21</a:t>
            </a:fld>
            <a:endParaRPr lang="en-US" dirty="0"/>
          </a:p>
        </p:txBody>
      </p:sp>
      <p:pic>
        <p:nvPicPr>
          <p:cNvPr id="6" name="Picture 4" descr="Picture 4">
            <a:extLst>
              <a:ext uri="{FF2B5EF4-FFF2-40B4-BE49-F238E27FC236}">
                <a16:creationId xmlns:a16="http://schemas.microsoft.com/office/drawing/2014/main" xmlns="" id="{200D3618-A746-CC42-BB18-910EFECF6893}"/>
              </a:ext>
            </a:extLst>
          </p:cNvPr>
          <p:cNvPicPr>
            <a:picLocks noChangeAspect="1"/>
          </p:cNvPicPr>
          <p:nvPr/>
        </p:nvPicPr>
        <p:blipFill>
          <a:blip r:embed="rId2"/>
          <a:stretch>
            <a:fillRect/>
          </a:stretch>
        </p:blipFill>
        <p:spPr>
          <a:xfrm>
            <a:off x="7162800" y="3239656"/>
            <a:ext cx="990600" cy="2060672"/>
          </a:xfrm>
          <a:prstGeom prst="rect">
            <a:avLst/>
          </a:prstGeom>
          <a:ln w="12700">
            <a:miter lim="400000"/>
          </a:ln>
        </p:spPr>
      </p:pic>
    </p:spTree>
    <p:extLst>
      <p:ext uri="{BB962C8B-B14F-4D97-AF65-F5344CB8AC3E}">
        <p14:creationId xmlns:p14="http://schemas.microsoft.com/office/powerpoint/2010/main" val="334951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General Assessment of Risk</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spcBef>
                <a:spcPts val="700"/>
              </a:spcBef>
              <a:buSzPct val="100000"/>
              <a:buNone/>
              <a:defRPr sz="3000">
                <a:latin typeface="+mn-lt"/>
                <a:ea typeface="+mn-ea"/>
                <a:cs typeface="+mn-cs"/>
                <a:sym typeface="Arial"/>
              </a:defRPr>
            </a:pPr>
            <a:r>
              <a:rPr lang="en-US" dirty="0"/>
              <a:t>5 step process.  Identify, Assess, and Mitigate Risk Elements then Monitor and Adjust, if necessary, Mitigation Efforts.</a:t>
            </a:r>
          </a:p>
          <a:p>
            <a:pPr>
              <a:spcBef>
                <a:spcPts val="700"/>
              </a:spcBef>
              <a:buSzPct val="100000"/>
              <a:defRPr sz="3000">
                <a:latin typeface="+mn-lt"/>
                <a:ea typeface="+mn-ea"/>
                <a:cs typeface="+mn-cs"/>
                <a:sym typeface="Arial"/>
              </a:defRPr>
            </a:pPr>
            <a:endParaRPr lang="en-US" sz="2000" dirty="0"/>
          </a:p>
          <a:p>
            <a:pPr marL="342900" indent="-342900">
              <a:spcBef>
                <a:spcPts val="700"/>
              </a:spcBef>
              <a:buSzPct val="100000"/>
              <a:defRPr sz="3000">
                <a:latin typeface="+mn-lt"/>
                <a:ea typeface="+mn-ea"/>
                <a:cs typeface="+mn-cs"/>
                <a:sym typeface="Arial"/>
              </a:defRPr>
            </a:pPr>
            <a:r>
              <a:rPr lang="en-US" dirty="0"/>
              <a:t>PEACE  (Risk Assessment)</a:t>
            </a:r>
          </a:p>
          <a:p>
            <a:pPr marL="342900" indent="-342900">
              <a:spcBef>
                <a:spcPts val="700"/>
              </a:spcBef>
              <a:buSzPct val="100000"/>
              <a:defRPr sz="3000">
                <a:latin typeface="+mn-lt"/>
                <a:ea typeface="+mn-ea"/>
                <a:cs typeface="+mn-cs"/>
                <a:sym typeface="Arial"/>
              </a:defRPr>
            </a:pPr>
            <a:r>
              <a:rPr lang="en-US" dirty="0"/>
              <a:t>STAAR  (Mitigation Options)                         </a:t>
            </a:r>
          </a:p>
          <a:p>
            <a:pPr marL="342900" indent="-342900">
              <a:spcBef>
                <a:spcPts val="700"/>
              </a:spcBef>
              <a:buSzPct val="100000"/>
              <a:defRPr sz="3000">
                <a:latin typeface="+mn-lt"/>
                <a:ea typeface="+mn-ea"/>
                <a:cs typeface="+mn-cs"/>
                <a:sym typeface="Arial"/>
              </a:defRPr>
            </a:pPr>
            <a:r>
              <a:rPr lang="en-US" dirty="0"/>
              <a:t>RAM (Risk Assessment Matrix)                                    </a:t>
            </a:r>
          </a:p>
          <a:p>
            <a:pPr marL="342900" indent="-342900">
              <a:spcBef>
                <a:spcPts val="700"/>
              </a:spcBef>
              <a:buSzPct val="100000"/>
              <a:defRPr sz="3000">
                <a:latin typeface="+mn-lt"/>
                <a:ea typeface="+mn-ea"/>
                <a:cs typeface="+mn-cs"/>
                <a:sym typeface="Arial"/>
              </a:defRPr>
            </a:pPr>
            <a:r>
              <a:rPr lang="en-US" dirty="0"/>
              <a:t>GAR 2.0</a:t>
            </a:r>
          </a:p>
          <a:p>
            <a:pPr marL="0" indent="0">
              <a:buNone/>
            </a:pPr>
            <a:r>
              <a:rPr lang="en-US" dirty="0"/>
              <a:t>                                     </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22</a:t>
            </a:fld>
            <a:endParaRPr lang="en-US" dirty="0"/>
          </a:p>
        </p:txBody>
      </p:sp>
      <p:pic>
        <p:nvPicPr>
          <p:cNvPr id="6" name="Picture 4" descr="Picture 4">
            <a:extLst>
              <a:ext uri="{FF2B5EF4-FFF2-40B4-BE49-F238E27FC236}">
                <a16:creationId xmlns:a16="http://schemas.microsoft.com/office/drawing/2014/main" xmlns="" id="{614EA0C6-075A-DA4B-962B-7694566E346B}"/>
              </a:ext>
            </a:extLst>
          </p:cNvPr>
          <p:cNvPicPr>
            <a:picLocks noChangeAspect="1"/>
          </p:cNvPicPr>
          <p:nvPr/>
        </p:nvPicPr>
        <p:blipFill>
          <a:blip r:embed="rId3"/>
          <a:stretch>
            <a:fillRect/>
          </a:stretch>
        </p:blipFill>
        <p:spPr>
          <a:xfrm>
            <a:off x="8153400" y="3489828"/>
            <a:ext cx="990600" cy="1893891"/>
          </a:xfrm>
          <a:prstGeom prst="rect">
            <a:avLst/>
          </a:prstGeom>
          <a:ln w="12700">
            <a:miter lim="400000"/>
          </a:ln>
        </p:spPr>
      </p:pic>
    </p:spTree>
    <p:extLst>
      <p:ext uri="{BB962C8B-B14F-4D97-AF65-F5344CB8AC3E}">
        <p14:creationId xmlns:p14="http://schemas.microsoft.com/office/powerpoint/2010/main" val="373510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COVID – 19 Mitigation</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normAutofit fontScale="92500" lnSpcReduction="10000"/>
          </a:bodyPr>
          <a:lstStyle/>
          <a:p>
            <a:pPr marL="0" indent="0" algn="just">
              <a:buNone/>
            </a:pPr>
            <a:r>
              <a:rPr lang="en-US" dirty="0"/>
              <a:t>Research COVID infection status for any location linked to the mission. PICs  need to know and understand the Covid-19 status and recommendations or laws concerning traveling in and out of each state or locale.  Always err on the side of caution.</a:t>
            </a:r>
          </a:p>
          <a:p>
            <a:pPr marL="0" indent="0" algn="just">
              <a:buNone/>
            </a:pPr>
            <a:endParaRPr lang="en-US" dirty="0"/>
          </a:p>
          <a:p>
            <a:pPr marL="0" indent="0" algn="just">
              <a:buNone/>
            </a:pPr>
            <a:r>
              <a:rPr lang="en-US" dirty="0"/>
              <a:t>Flight crews exposed to infection must quarantine for 14 days. Individual Districts may have additional restrictions.</a:t>
            </a:r>
          </a:p>
          <a:p>
            <a:pPr marL="0" indent="0" algn="just">
              <a:buNone/>
            </a:pPr>
            <a:endParaRPr lang="en-US" dirty="0"/>
          </a:p>
          <a:p>
            <a:pPr marL="0" indent="0" algn="just">
              <a:buNone/>
            </a:pPr>
            <a:r>
              <a:rPr lang="en-US" dirty="0"/>
              <a:t>Standard procedures for post flight now include disinfecting any surface areas inside the cockpit or normally handled surfaces on the aircraft, including headphones and communication equipment.</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23</a:t>
            </a:fld>
            <a:endParaRPr lang="en-US" dirty="0"/>
          </a:p>
        </p:txBody>
      </p:sp>
    </p:spTree>
    <p:extLst>
      <p:ext uri="{BB962C8B-B14F-4D97-AF65-F5344CB8AC3E}">
        <p14:creationId xmlns:p14="http://schemas.microsoft.com/office/powerpoint/2010/main" val="64916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Professionalism</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buNone/>
            </a:pPr>
            <a:r>
              <a:rPr lang="en-US" dirty="0">
                <a:cs typeface="Arial" panose="020B0604020202020204" pitchFamily="34" charset="0"/>
              </a:rPr>
              <a:t>Professionalism in aviation is the pursuit of excellence through discipline, ethical behavior, and continuous improvement.</a:t>
            </a:r>
          </a:p>
          <a:p>
            <a:pPr marL="0" indent="0">
              <a:buNone/>
            </a:pPr>
            <a:endParaRPr lang="en-US" dirty="0">
              <a:cs typeface="Arial" panose="020B0604020202020204" pitchFamily="34" charset="0"/>
            </a:endParaRPr>
          </a:p>
          <a:p>
            <a:pPr marL="0" indent="0">
              <a:buNone/>
            </a:pPr>
            <a:r>
              <a:rPr lang="en-US" dirty="0">
                <a:cs typeface="Arial" panose="020B0604020202020204" pitchFamily="34" charset="0"/>
              </a:rPr>
              <a:t>	</a:t>
            </a:r>
            <a:r>
              <a:rPr lang="en-US" sz="2400" dirty="0">
                <a:cs typeface="Arial" panose="020B0604020202020204" pitchFamily="34" charset="0"/>
              </a:rPr>
              <a:t>Recurrent and Proficiency Training</a:t>
            </a:r>
          </a:p>
          <a:p>
            <a:pPr marL="0" indent="0">
              <a:buNone/>
            </a:pPr>
            <a:r>
              <a:rPr lang="en-US" sz="2400" dirty="0">
                <a:cs typeface="Arial" panose="020B0604020202020204" pitchFamily="34" charset="0"/>
              </a:rPr>
              <a:t>	Good judgement</a:t>
            </a:r>
          </a:p>
          <a:p>
            <a:pPr marL="0" indent="0">
              <a:buNone/>
            </a:pPr>
            <a:r>
              <a:rPr lang="en-US" sz="2400" dirty="0">
                <a:cs typeface="Arial" panose="020B0604020202020204" pitchFamily="34" charset="0"/>
              </a:rPr>
              <a:t>	Adhere to Coast Guard Regulations and Guidance</a:t>
            </a:r>
          </a:p>
          <a:p>
            <a:pPr marL="0" indent="0">
              <a:buNone/>
            </a:pPr>
            <a:r>
              <a:rPr lang="en-US" sz="2400" dirty="0">
                <a:cs typeface="Arial" panose="020B0604020202020204" pitchFamily="34" charset="0"/>
              </a:rPr>
              <a:t>	Well maintained authorized uniform</a:t>
            </a:r>
          </a:p>
          <a:p>
            <a:pPr marL="0" indent="0">
              <a:buNone/>
            </a:pPr>
            <a:r>
              <a:rPr lang="en-US" sz="2400" dirty="0">
                <a:cs typeface="Arial" panose="020B0604020202020204" pitchFamily="34" charset="0"/>
              </a:rPr>
              <a:t>	Calm, professional demeanor</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24</a:t>
            </a:fld>
            <a:endParaRPr lang="en-US" dirty="0"/>
          </a:p>
        </p:txBody>
      </p:sp>
    </p:spTree>
    <p:extLst>
      <p:ext uri="{BB962C8B-B14F-4D97-AF65-F5344CB8AC3E}">
        <p14:creationId xmlns:p14="http://schemas.microsoft.com/office/powerpoint/2010/main" val="271868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Success Stories</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r>
              <a:rPr lang="en-US" dirty="0"/>
              <a:t>The next slides depict select Aviation success stories</a:t>
            </a:r>
          </a:p>
          <a:p>
            <a:r>
              <a:rPr lang="en-US" dirty="0"/>
              <a:t>We include these stories in The Responder to share with our fellow Auxiliarist</a:t>
            </a:r>
          </a:p>
          <a:p>
            <a:r>
              <a:rPr lang="en-US" dirty="0"/>
              <a:t>We attempt to have the articles published in “Trade Publications”; helping with “PR” and recruiting</a:t>
            </a:r>
          </a:p>
          <a:p>
            <a:r>
              <a:rPr lang="en-US" dirty="0"/>
              <a:t>Please submit any stories about missions to </a:t>
            </a:r>
          </a:p>
          <a:p>
            <a:pPr marL="914400" lvl="2" indent="0">
              <a:buNone/>
            </a:pPr>
            <a:r>
              <a:rPr lang="en-US" sz="2800" dirty="0"/>
              <a:t>DVC-RA (Larry.Fletcher@cgauxnet.us)</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25</a:t>
            </a:fld>
            <a:endParaRPr lang="en-US" dirty="0"/>
          </a:p>
        </p:txBody>
      </p:sp>
    </p:spTree>
    <p:extLst>
      <p:ext uri="{BB962C8B-B14F-4D97-AF65-F5344CB8AC3E}">
        <p14:creationId xmlns:p14="http://schemas.microsoft.com/office/powerpoint/2010/main" val="2459250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AUXAIR Rescue off Maui (D14)</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lgn="just">
              <a:buNone/>
            </a:pPr>
            <a:r>
              <a:rPr lang="en-US" i="1" dirty="0"/>
              <a:t>U.S. Coast Guard Auxiliary Aircraft Locates Person Lost at Sea Off Hawaii, </a:t>
            </a:r>
            <a:r>
              <a:rPr lang="en-US" dirty="0"/>
              <a:t>Homeland Security Today</a:t>
            </a:r>
          </a:p>
          <a:p>
            <a:pPr marL="0" indent="0" algn="just">
              <a:buNone/>
            </a:pPr>
            <a:endParaRPr lang="en-US" i="1" dirty="0"/>
          </a:p>
          <a:p>
            <a:pPr marL="0" indent="0" algn="just">
              <a:buNone/>
            </a:pPr>
            <a:r>
              <a:rPr lang="en-US" i="1" dirty="0"/>
              <a:t>“This inter-agency joint response demonstrated the best America has to offer. It included military, county fire rescue, and volunteer assets – both people and equipment.”</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26</a:t>
            </a:fld>
            <a:endParaRPr lang="en-US" dirty="0"/>
          </a:p>
        </p:txBody>
      </p:sp>
    </p:spTree>
    <p:extLst>
      <p:ext uri="{BB962C8B-B14F-4D97-AF65-F5344CB8AC3E}">
        <p14:creationId xmlns:p14="http://schemas.microsoft.com/office/powerpoint/2010/main" val="1117004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B3DCF-47C9-FB4F-A252-4E247D319911}"/>
              </a:ext>
            </a:extLst>
          </p:cNvPr>
          <p:cNvSpPr>
            <a:spLocks noGrp="1"/>
          </p:cNvSpPr>
          <p:nvPr>
            <p:ph type="title"/>
          </p:nvPr>
        </p:nvSpPr>
        <p:spPr/>
        <p:txBody>
          <a:bodyPr/>
          <a:lstStyle/>
          <a:p>
            <a:r>
              <a:rPr lang="en-US" b="1" dirty="0"/>
              <a:t>AUXAIR Rescue off Maui – cont.</a:t>
            </a:r>
          </a:p>
        </p:txBody>
      </p:sp>
      <p:sp>
        <p:nvSpPr>
          <p:cNvPr id="3" name="Content Placeholder 2">
            <a:extLst>
              <a:ext uri="{FF2B5EF4-FFF2-40B4-BE49-F238E27FC236}">
                <a16:creationId xmlns:a16="http://schemas.microsoft.com/office/drawing/2014/main" xmlns="" id="{A90978D7-1E4D-6D45-8EDB-73B4F5BF3995}"/>
              </a:ext>
            </a:extLst>
          </p:cNvPr>
          <p:cNvSpPr>
            <a:spLocks noGrp="1"/>
          </p:cNvSpPr>
          <p:nvPr>
            <p:ph idx="1"/>
          </p:nvPr>
        </p:nvSpPr>
        <p:spPr/>
        <p:txBody>
          <a:bodyPr>
            <a:normAutofit/>
          </a:bodyPr>
          <a:lstStyle/>
          <a:p>
            <a:pPr marL="0" indent="0" algn="just">
              <a:buNone/>
            </a:pPr>
            <a:r>
              <a:rPr lang="en-US" dirty="0"/>
              <a:t>“On August 5, 2021, about an hour after sunset, the daughter of a paddleboarder contacted emergency services as her mother was overdue off the coast of Maui, Hawaii”</a:t>
            </a:r>
          </a:p>
          <a:p>
            <a:pPr marL="0" indent="0" algn="just">
              <a:buNone/>
            </a:pPr>
            <a:endParaRPr lang="en-US" dirty="0"/>
          </a:p>
          <a:p>
            <a:pPr marL="0" indent="0" algn="just">
              <a:buNone/>
            </a:pPr>
            <a:r>
              <a:rPr lang="en-US" dirty="0"/>
              <a:t>“One hour into the mission the Coast Guard Air Station alerted a Coast Guard Auxiliary team to prepare for a first-light SAR mission; this is standard practice for night and reduced-visibility searches”</a:t>
            </a:r>
          </a:p>
        </p:txBody>
      </p:sp>
      <p:sp>
        <p:nvSpPr>
          <p:cNvPr id="4" name="Slide Number Placeholder 3">
            <a:extLst>
              <a:ext uri="{FF2B5EF4-FFF2-40B4-BE49-F238E27FC236}">
                <a16:creationId xmlns:a16="http://schemas.microsoft.com/office/drawing/2014/main" xmlns="" id="{2DD48B31-A945-5C4F-BFAB-418E39A7F83E}"/>
              </a:ext>
            </a:extLst>
          </p:cNvPr>
          <p:cNvSpPr>
            <a:spLocks noGrp="1"/>
          </p:cNvSpPr>
          <p:nvPr>
            <p:ph type="sldNum" sz="quarter" idx="4"/>
          </p:nvPr>
        </p:nvSpPr>
        <p:spPr/>
        <p:txBody>
          <a:bodyPr/>
          <a:lstStyle/>
          <a:p>
            <a:pPr algn="r"/>
            <a:fld id="{4FD1BBD8-8B60-4BF0-A64C-234AA9D11932}" type="slidenum">
              <a:rPr lang="en-US" smtClean="0"/>
              <a:pPr algn="r"/>
              <a:t>27</a:t>
            </a:fld>
            <a:endParaRPr lang="en-US" dirty="0"/>
          </a:p>
        </p:txBody>
      </p:sp>
      <p:sp>
        <p:nvSpPr>
          <p:cNvPr id="5" name="Footer Placeholder 4">
            <a:extLst>
              <a:ext uri="{FF2B5EF4-FFF2-40B4-BE49-F238E27FC236}">
                <a16:creationId xmlns:a16="http://schemas.microsoft.com/office/drawing/2014/main" xmlns="" id="{707AFCF7-F94D-F74E-93B1-C5A1958298A3}"/>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241922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B3DCF-47C9-FB4F-A252-4E247D319911}"/>
              </a:ext>
            </a:extLst>
          </p:cNvPr>
          <p:cNvSpPr>
            <a:spLocks noGrp="1"/>
          </p:cNvSpPr>
          <p:nvPr>
            <p:ph type="title"/>
          </p:nvPr>
        </p:nvSpPr>
        <p:spPr/>
        <p:txBody>
          <a:bodyPr/>
          <a:lstStyle/>
          <a:p>
            <a:r>
              <a:rPr lang="en-US" b="1" dirty="0"/>
              <a:t>AUXAIR Rescue off Maui – cont.</a:t>
            </a:r>
          </a:p>
        </p:txBody>
      </p:sp>
      <p:sp>
        <p:nvSpPr>
          <p:cNvPr id="3" name="Content Placeholder 2">
            <a:extLst>
              <a:ext uri="{FF2B5EF4-FFF2-40B4-BE49-F238E27FC236}">
                <a16:creationId xmlns:a16="http://schemas.microsoft.com/office/drawing/2014/main" xmlns="" id="{A90978D7-1E4D-6D45-8EDB-73B4F5BF3995}"/>
              </a:ext>
            </a:extLst>
          </p:cNvPr>
          <p:cNvSpPr>
            <a:spLocks noGrp="1"/>
          </p:cNvSpPr>
          <p:nvPr>
            <p:ph idx="1"/>
          </p:nvPr>
        </p:nvSpPr>
        <p:spPr/>
        <p:txBody>
          <a:bodyPr>
            <a:normAutofit/>
          </a:bodyPr>
          <a:lstStyle/>
          <a:p>
            <a:pPr marL="0" indent="0" algn="just">
              <a:buNone/>
            </a:pPr>
            <a:r>
              <a:rPr lang="en-US" dirty="0"/>
              <a:t>“Coast Guard Auxiliary Pilot Robert Emami and Aircrewman Eduardo Vitorino (both volunteers) were notified that night.”</a:t>
            </a:r>
          </a:p>
          <a:p>
            <a:pPr marL="0" indent="0" algn="just">
              <a:buNone/>
            </a:pPr>
            <a:endParaRPr lang="en-US" dirty="0"/>
          </a:p>
          <a:p>
            <a:pPr marL="0" indent="0" algn="just">
              <a:buNone/>
            </a:pPr>
            <a:r>
              <a:rPr lang="en-US" dirty="0"/>
              <a:t>“At 0650, the On-Scene Commander (OSC), a Coast Guard HC-130H using the callsign RESCUE 1720, radioed AUXAIR5, held a safety briefing, and issued altitude assignments. AUXAIR5 was directed to maintain 1000 feet and RESCUE 1720 would maintain 500 feet.”</a:t>
            </a:r>
          </a:p>
        </p:txBody>
      </p:sp>
      <p:sp>
        <p:nvSpPr>
          <p:cNvPr id="4" name="Slide Number Placeholder 3">
            <a:extLst>
              <a:ext uri="{FF2B5EF4-FFF2-40B4-BE49-F238E27FC236}">
                <a16:creationId xmlns:a16="http://schemas.microsoft.com/office/drawing/2014/main" xmlns="" id="{2DD48B31-A945-5C4F-BFAB-418E39A7F83E}"/>
              </a:ext>
            </a:extLst>
          </p:cNvPr>
          <p:cNvSpPr>
            <a:spLocks noGrp="1"/>
          </p:cNvSpPr>
          <p:nvPr>
            <p:ph type="sldNum" sz="quarter" idx="4"/>
          </p:nvPr>
        </p:nvSpPr>
        <p:spPr/>
        <p:txBody>
          <a:bodyPr/>
          <a:lstStyle/>
          <a:p>
            <a:pPr algn="r"/>
            <a:fld id="{4FD1BBD8-8B60-4BF0-A64C-234AA9D11932}" type="slidenum">
              <a:rPr lang="en-US" smtClean="0"/>
              <a:pPr algn="r"/>
              <a:t>28</a:t>
            </a:fld>
            <a:endParaRPr lang="en-US" dirty="0"/>
          </a:p>
        </p:txBody>
      </p:sp>
      <p:sp>
        <p:nvSpPr>
          <p:cNvPr id="5" name="Footer Placeholder 4">
            <a:extLst>
              <a:ext uri="{FF2B5EF4-FFF2-40B4-BE49-F238E27FC236}">
                <a16:creationId xmlns:a16="http://schemas.microsoft.com/office/drawing/2014/main" xmlns="" id="{707AFCF7-F94D-F74E-93B1-C5A1958298A3}"/>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198813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D43FA-10D6-CA4E-A6B6-13739C2ECB9D}"/>
              </a:ext>
            </a:extLst>
          </p:cNvPr>
          <p:cNvSpPr>
            <a:spLocks noGrp="1"/>
          </p:cNvSpPr>
          <p:nvPr>
            <p:ph type="title"/>
          </p:nvPr>
        </p:nvSpPr>
        <p:spPr/>
        <p:txBody>
          <a:bodyPr/>
          <a:lstStyle/>
          <a:p>
            <a:r>
              <a:rPr lang="en-US" b="1" dirty="0"/>
              <a:t>AUXAIR Rescue off Maui – cont.</a:t>
            </a:r>
          </a:p>
        </p:txBody>
      </p:sp>
      <p:sp>
        <p:nvSpPr>
          <p:cNvPr id="3" name="Content Placeholder 2">
            <a:extLst>
              <a:ext uri="{FF2B5EF4-FFF2-40B4-BE49-F238E27FC236}">
                <a16:creationId xmlns:a16="http://schemas.microsoft.com/office/drawing/2014/main" xmlns="" id="{D0C46419-D6CF-FA44-AD4F-6A8F5DA2B351}"/>
              </a:ext>
            </a:extLst>
          </p:cNvPr>
          <p:cNvSpPr>
            <a:spLocks noGrp="1"/>
          </p:cNvSpPr>
          <p:nvPr>
            <p:ph idx="1"/>
          </p:nvPr>
        </p:nvSpPr>
        <p:spPr/>
        <p:txBody>
          <a:bodyPr/>
          <a:lstStyle/>
          <a:p>
            <a:pPr marL="0" indent="0" algn="just">
              <a:buNone/>
            </a:pPr>
            <a:r>
              <a:rPr lang="en-US" dirty="0"/>
              <a:t>“At the time, they could see the sea surface was choppy with whitecaps. As they turned back on the second leg, air turbulence and sea state improved, and within just a few minutes Aircrewman Eduardo Vitorino observed a paddleboarder, so AUXAIR5 investigated further. A positive identification was made, and Eduardo marked the location on the aircraft’s navigational system. The flight crew contacted the Sector Honolulu Command Center via Marine Band VHF and reported the location of a paddleboarder matching the description of the missing individual. AUXAIR5 commenced circling overhead providing acknowledgement and confidence to the paddleboarder that she would be rescued”</a:t>
            </a:r>
          </a:p>
        </p:txBody>
      </p:sp>
      <p:sp>
        <p:nvSpPr>
          <p:cNvPr id="4" name="Slide Number Placeholder 3">
            <a:extLst>
              <a:ext uri="{FF2B5EF4-FFF2-40B4-BE49-F238E27FC236}">
                <a16:creationId xmlns:a16="http://schemas.microsoft.com/office/drawing/2014/main" xmlns="" id="{DB8BA3C3-D893-F749-AFE9-FE19DA5D71C6}"/>
              </a:ext>
            </a:extLst>
          </p:cNvPr>
          <p:cNvSpPr>
            <a:spLocks noGrp="1"/>
          </p:cNvSpPr>
          <p:nvPr>
            <p:ph type="sldNum" sz="quarter" idx="4"/>
          </p:nvPr>
        </p:nvSpPr>
        <p:spPr/>
        <p:txBody>
          <a:bodyPr/>
          <a:lstStyle/>
          <a:p>
            <a:pPr algn="r"/>
            <a:fld id="{4FD1BBD8-8B60-4BF0-A64C-234AA9D11932}" type="slidenum">
              <a:rPr lang="en-US" smtClean="0"/>
              <a:pPr algn="r"/>
              <a:t>29</a:t>
            </a:fld>
            <a:endParaRPr lang="en-US" dirty="0"/>
          </a:p>
        </p:txBody>
      </p:sp>
      <p:sp>
        <p:nvSpPr>
          <p:cNvPr id="5" name="Footer Placeholder 4">
            <a:extLst>
              <a:ext uri="{FF2B5EF4-FFF2-40B4-BE49-F238E27FC236}">
                <a16:creationId xmlns:a16="http://schemas.microsoft.com/office/drawing/2014/main" xmlns="" id="{40DB140F-DFE6-8541-9A2F-C1AB2412AEF3}"/>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359297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spcBef>
                <a:spcPts val="800"/>
              </a:spcBef>
              <a:buSzTx/>
              <a:buNone/>
              <a:defRPr sz="3400"/>
            </a:pPr>
            <a:r>
              <a:rPr lang="en-US" dirty="0"/>
              <a:t>This content is a supplement to the topics and content required by the Operations Policy Manual for Aviation Workshops.</a:t>
            </a:r>
          </a:p>
          <a:p>
            <a:pPr marL="0" indent="0">
              <a:buSzTx/>
              <a:buNone/>
              <a:defRPr sz="2400"/>
            </a:pPr>
            <a:endParaRPr lang="en-US" dirty="0"/>
          </a:p>
          <a:p>
            <a:pPr marL="0" indent="0">
              <a:spcBef>
                <a:spcPts val="800"/>
              </a:spcBef>
              <a:buSzTx/>
              <a:buNone/>
              <a:defRPr sz="3400"/>
            </a:pPr>
            <a:r>
              <a:rPr lang="en-US" dirty="0"/>
              <a:t>It is </a:t>
            </a:r>
            <a:r>
              <a:rPr lang="en-US" b="1" dirty="0"/>
              <a:t>NOT </a:t>
            </a:r>
            <a:r>
              <a:rPr lang="en-US" dirty="0"/>
              <a:t>a replacement for the annual Aviation Flight Safety Workshop or its prescribed content.</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3</a:t>
            </a:fld>
            <a:endParaRPr lang="en-US" dirty="0"/>
          </a:p>
        </p:txBody>
      </p:sp>
    </p:spTree>
    <p:extLst>
      <p:ext uri="{BB962C8B-B14F-4D97-AF65-F5344CB8AC3E}">
        <p14:creationId xmlns:p14="http://schemas.microsoft.com/office/powerpoint/2010/main" val="308123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8EF33-6CC0-BA44-A14E-92ED24D8FB8F}"/>
              </a:ext>
            </a:extLst>
          </p:cNvPr>
          <p:cNvSpPr>
            <a:spLocks noGrp="1"/>
          </p:cNvSpPr>
          <p:nvPr>
            <p:ph type="title"/>
          </p:nvPr>
        </p:nvSpPr>
        <p:spPr/>
        <p:txBody>
          <a:bodyPr/>
          <a:lstStyle/>
          <a:p>
            <a:r>
              <a:rPr lang="en-US" b="1" dirty="0"/>
              <a:t>AUXAIR Rescue off Maui – cont.</a:t>
            </a:r>
          </a:p>
        </p:txBody>
      </p:sp>
      <p:sp>
        <p:nvSpPr>
          <p:cNvPr id="3" name="Content Placeholder 2">
            <a:extLst>
              <a:ext uri="{FF2B5EF4-FFF2-40B4-BE49-F238E27FC236}">
                <a16:creationId xmlns:a16="http://schemas.microsoft.com/office/drawing/2014/main" xmlns="" id="{70B57364-BC9C-8341-B935-17C0A59A33E1}"/>
              </a:ext>
            </a:extLst>
          </p:cNvPr>
          <p:cNvSpPr>
            <a:spLocks noGrp="1"/>
          </p:cNvSpPr>
          <p:nvPr>
            <p:ph idx="1"/>
          </p:nvPr>
        </p:nvSpPr>
        <p:spPr/>
        <p:txBody>
          <a:bodyPr/>
          <a:lstStyle/>
          <a:p>
            <a:pPr marL="0" indent="0" algn="just">
              <a:buNone/>
            </a:pPr>
            <a:r>
              <a:rPr lang="en-US" dirty="0"/>
              <a:t>AUXAIR5 remained at 1000 feet while the HC-130 circled at 500 feet. Below them, at 0717, Maui Air One arrived on scene and rapidly deployed a Rescue Swimmer. The swimmer contacted the paddleboarder, and a rescue basket was deployed. At 0719, Maui Air One hoisted the victim and swimmer, delivering them to emergency medical services that had been staged on the shoreline.</a:t>
            </a:r>
          </a:p>
          <a:p>
            <a:pPr marL="0" indent="0" algn="just">
              <a:buNone/>
            </a:pPr>
            <a:endParaRPr lang="en-US" dirty="0"/>
          </a:p>
          <a:p>
            <a:pPr marL="0" indent="0" algn="just">
              <a:buNone/>
            </a:pPr>
            <a:r>
              <a:rPr lang="en-US" dirty="0"/>
              <a:t>By 0730, AUXAIR5 and RESCUE 1720 departed the scene. AUXAIR5 landed at PHNL at 0821, secured the aircraft and prepared a post-mission report. </a:t>
            </a:r>
          </a:p>
        </p:txBody>
      </p:sp>
      <p:sp>
        <p:nvSpPr>
          <p:cNvPr id="4" name="Slide Number Placeholder 3">
            <a:extLst>
              <a:ext uri="{FF2B5EF4-FFF2-40B4-BE49-F238E27FC236}">
                <a16:creationId xmlns:a16="http://schemas.microsoft.com/office/drawing/2014/main" xmlns="" id="{7BBEBFED-2A1F-D044-A5C7-F8D128413CD7}"/>
              </a:ext>
            </a:extLst>
          </p:cNvPr>
          <p:cNvSpPr>
            <a:spLocks noGrp="1"/>
          </p:cNvSpPr>
          <p:nvPr>
            <p:ph type="sldNum" sz="quarter" idx="4"/>
          </p:nvPr>
        </p:nvSpPr>
        <p:spPr/>
        <p:txBody>
          <a:bodyPr/>
          <a:lstStyle/>
          <a:p>
            <a:pPr algn="r"/>
            <a:fld id="{4FD1BBD8-8B60-4BF0-A64C-234AA9D11932}" type="slidenum">
              <a:rPr lang="en-US" smtClean="0"/>
              <a:pPr algn="r"/>
              <a:t>30</a:t>
            </a:fld>
            <a:endParaRPr lang="en-US" dirty="0"/>
          </a:p>
        </p:txBody>
      </p:sp>
      <p:sp>
        <p:nvSpPr>
          <p:cNvPr id="5" name="Footer Placeholder 4">
            <a:extLst>
              <a:ext uri="{FF2B5EF4-FFF2-40B4-BE49-F238E27FC236}">
                <a16:creationId xmlns:a16="http://schemas.microsoft.com/office/drawing/2014/main" xmlns="" id="{9B162D8B-6755-E146-93CD-AC6063267231}"/>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3570100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FACFA2-02E8-9646-9EF3-7B544458C843}"/>
              </a:ext>
            </a:extLst>
          </p:cNvPr>
          <p:cNvSpPr>
            <a:spLocks noGrp="1"/>
          </p:cNvSpPr>
          <p:nvPr>
            <p:ph type="title"/>
          </p:nvPr>
        </p:nvSpPr>
        <p:spPr/>
        <p:txBody>
          <a:bodyPr/>
          <a:lstStyle/>
          <a:p>
            <a:r>
              <a:rPr lang="en-US" b="1" dirty="0"/>
              <a:t>Published in Homeland Security Today</a:t>
            </a:r>
          </a:p>
        </p:txBody>
      </p:sp>
      <p:sp>
        <p:nvSpPr>
          <p:cNvPr id="3" name="Content Placeholder 2">
            <a:extLst>
              <a:ext uri="{FF2B5EF4-FFF2-40B4-BE49-F238E27FC236}">
                <a16:creationId xmlns:a16="http://schemas.microsoft.com/office/drawing/2014/main" xmlns="" id="{DFE3DFEA-84B1-AB4F-8577-14219466F436}"/>
              </a:ext>
            </a:extLst>
          </p:cNvPr>
          <p:cNvSpPr>
            <a:spLocks noGrp="1"/>
          </p:cNvSpPr>
          <p:nvPr>
            <p:ph idx="1"/>
          </p:nvPr>
        </p:nvSpPr>
        <p:spPr/>
        <p:txBody>
          <a:bodyPr/>
          <a:lstStyle/>
          <a:p>
            <a:pPr marL="0" indent="0">
              <a:buNone/>
            </a:pPr>
            <a:r>
              <a:rPr lang="en-US" dirty="0"/>
              <a:t>This article was published in Homeland Security Today</a:t>
            </a:r>
          </a:p>
          <a:p>
            <a:endParaRPr lang="en-US" dirty="0"/>
          </a:p>
          <a:p>
            <a:pPr marL="0" indent="0">
              <a:buNone/>
            </a:pPr>
            <a:r>
              <a:rPr lang="en-US" dirty="0"/>
              <a:t>Please submit any other stories of this nature to your DSO-AV to forward to the National Air Operations Staff for consideration of use in trade publications.</a:t>
            </a:r>
          </a:p>
          <a:p>
            <a:endParaRPr lang="en-US" dirty="0"/>
          </a:p>
          <a:p>
            <a:pPr marL="0" indent="0">
              <a:buNone/>
            </a:pPr>
            <a:r>
              <a:rPr lang="en-US" dirty="0"/>
              <a:t>Bravo Zulu to the Crew</a:t>
            </a:r>
          </a:p>
        </p:txBody>
      </p:sp>
      <p:sp>
        <p:nvSpPr>
          <p:cNvPr id="4" name="Slide Number Placeholder 3">
            <a:extLst>
              <a:ext uri="{FF2B5EF4-FFF2-40B4-BE49-F238E27FC236}">
                <a16:creationId xmlns:a16="http://schemas.microsoft.com/office/drawing/2014/main" xmlns="" id="{78E22F09-40C7-8844-8390-E7EC5EB782D2}"/>
              </a:ext>
            </a:extLst>
          </p:cNvPr>
          <p:cNvSpPr>
            <a:spLocks noGrp="1"/>
          </p:cNvSpPr>
          <p:nvPr>
            <p:ph type="sldNum" sz="quarter" idx="4"/>
          </p:nvPr>
        </p:nvSpPr>
        <p:spPr/>
        <p:txBody>
          <a:bodyPr/>
          <a:lstStyle/>
          <a:p>
            <a:pPr algn="r"/>
            <a:fld id="{4FD1BBD8-8B60-4BF0-A64C-234AA9D11932}" type="slidenum">
              <a:rPr lang="en-US" smtClean="0"/>
              <a:pPr algn="r"/>
              <a:t>31</a:t>
            </a:fld>
            <a:endParaRPr lang="en-US" dirty="0"/>
          </a:p>
        </p:txBody>
      </p:sp>
      <p:sp>
        <p:nvSpPr>
          <p:cNvPr id="5" name="Footer Placeholder 4">
            <a:extLst>
              <a:ext uri="{FF2B5EF4-FFF2-40B4-BE49-F238E27FC236}">
                <a16:creationId xmlns:a16="http://schemas.microsoft.com/office/drawing/2014/main" xmlns="" id="{B97B7A1B-3D1F-6647-B1F0-65C929644A3F}"/>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37848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ingle Post Template - Magazine PRO Homeland Security Today">
            <a:extLst>
              <a:ext uri="{FF2B5EF4-FFF2-40B4-BE49-F238E27FC236}">
                <a16:creationId xmlns:a16="http://schemas.microsoft.com/office/drawing/2014/main" xmlns="" id="{3A32C41D-9F0A-DD4A-9924-528A3D5C03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t="12439" b="125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Aircraft Commander Robert Emani</a:t>
            </a: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Response Directorate - Aviation Division</a:t>
            </a:r>
            <a:endParaRPr lang="en-US" sz="12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defTabSz="457200">
              <a:spcAft>
                <a:spcPts val="600"/>
              </a:spcAft>
            </a:pPr>
            <a:fld id="{4FD1BBD8-8B60-4BF0-A64C-234AA9D11932}" type="slidenum">
              <a:rPr lang="en-US" sz="1200">
                <a:solidFill>
                  <a:srgbClr val="FFFFFF"/>
                </a:solidFill>
              </a:rPr>
              <a:pPr algn="r" defTabSz="457200">
                <a:spcAft>
                  <a:spcPts val="600"/>
                </a:spcAft>
              </a:pPr>
              <a:t>32</a:t>
            </a:fld>
            <a:endParaRPr lang="en-US" sz="1200" dirty="0">
              <a:solidFill>
                <a:srgbClr val="FFFFFF"/>
              </a:solidFill>
            </a:endParaRPr>
          </a:p>
        </p:txBody>
      </p:sp>
    </p:spTree>
    <p:extLst>
      <p:ext uri="{BB962C8B-B14F-4D97-AF65-F5344CB8AC3E}">
        <p14:creationId xmlns:p14="http://schemas.microsoft.com/office/powerpoint/2010/main" val="3711599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plane flying over water&#10;&#10;Description automatically generated with low confidence">
            <a:extLst>
              <a:ext uri="{FF2B5EF4-FFF2-40B4-BE49-F238E27FC236}">
                <a16:creationId xmlns:a16="http://schemas.microsoft.com/office/drawing/2014/main" xmlns="" id="{A6D4A25B-D533-B348-AD7F-DC5628356E7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On-Scene Commander C-130</a:t>
            </a:r>
          </a:p>
        </p:txBody>
      </p:sp>
      <p:cxnSp>
        <p:nvCxnSpPr>
          <p:cNvPr id="18" name="Straight Connector 17">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Response Directorate - Aviation Division</a:t>
            </a:r>
            <a:endParaRPr lang="en-US" sz="12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defTabSz="457200">
              <a:spcAft>
                <a:spcPts val="600"/>
              </a:spcAft>
            </a:pPr>
            <a:fld id="{4FD1BBD8-8B60-4BF0-A64C-234AA9D11932}" type="slidenum">
              <a:rPr lang="en-US" sz="1200">
                <a:solidFill>
                  <a:srgbClr val="FFFFFF"/>
                </a:solidFill>
              </a:rPr>
              <a:pPr algn="r" defTabSz="457200">
                <a:spcAft>
                  <a:spcPts val="600"/>
                </a:spcAft>
              </a:pPr>
              <a:t>33</a:t>
            </a:fld>
            <a:endParaRPr lang="en-US" sz="1200" dirty="0">
              <a:solidFill>
                <a:srgbClr val="FFFFFF"/>
              </a:solidFill>
            </a:endParaRPr>
          </a:p>
        </p:txBody>
      </p:sp>
    </p:spTree>
    <p:extLst>
      <p:ext uri="{BB962C8B-B14F-4D97-AF65-F5344CB8AC3E}">
        <p14:creationId xmlns:p14="http://schemas.microsoft.com/office/powerpoint/2010/main" val="246465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water, outdoor, surfing, wave&#10;&#10;Description automatically generated">
            <a:extLst>
              <a:ext uri="{FF2B5EF4-FFF2-40B4-BE49-F238E27FC236}">
                <a16:creationId xmlns:a16="http://schemas.microsoft.com/office/drawing/2014/main" xmlns="" id="{17C13C3C-BB3A-C24B-88E2-4B61B88CF91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1537" b="10918"/>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Rescue Swimmer in the Water</a:t>
            </a:r>
          </a:p>
        </p:txBody>
      </p:sp>
      <p:cxnSp>
        <p:nvCxnSpPr>
          <p:cNvPr id="14" name="Straight Connector 13">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Response Directorate - Aviation Division</a:t>
            </a:r>
            <a:endParaRPr lang="en-US" sz="12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defTabSz="457200">
              <a:spcAft>
                <a:spcPts val="600"/>
              </a:spcAft>
            </a:pPr>
            <a:fld id="{4FD1BBD8-8B60-4BF0-A64C-234AA9D11932}" type="slidenum">
              <a:rPr lang="en-US" sz="1200">
                <a:solidFill>
                  <a:srgbClr val="FFFFFF"/>
                </a:solidFill>
              </a:rPr>
              <a:pPr algn="r" defTabSz="457200">
                <a:spcAft>
                  <a:spcPts val="600"/>
                </a:spcAft>
              </a:pPr>
              <a:t>34</a:t>
            </a:fld>
            <a:endParaRPr lang="en-US" sz="1200" dirty="0">
              <a:solidFill>
                <a:srgbClr val="FFFFFF"/>
              </a:solidFill>
            </a:endParaRPr>
          </a:p>
        </p:txBody>
      </p:sp>
    </p:spTree>
    <p:extLst>
      <p:ext uri="{BB962C8B-B14F-4D97-AF65-F5344CB8AC3E}">
        <p14:creationId xmlns:p14="http://schemas.microsoft.com/office/powerpoint/2010/main" val="3544241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ingle Post Template - Magazine PRO Homeland Security Today">
            <a:extLst>
              <a:ext uri="{FF2B5EF4-FFF2-40B4-BE49-F238E27FC236}">
                <a16:creationId xmlns:a16="http://schemas.microsoft.com/office/drawing/2014/main" xmlns="" id="{0B9290B2-90D1-2C47-B2DC-3A096ABA764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t="2549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Coast Guard Vessel Retrieving the Paddle Board</a:t>
            </a: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Response Directorate - Aviation Division</a:t>
            </a:r>
            <a:endParaRPr lang="en-US" sz="12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defTabSz="457200">
              <a:spcAft>
                <a:spcPts val="600"/>
              </a:spcAft>
            </a:pPr>
            <a:fld id="{4FD1BBD8-8B60-4BF0-A64C-234AA9D11932}" type="slidenum">
              <a:rPr lang="en-US" sz="1200">
                <a:solidFill>
                  <a:srgbClr val="FFFFFF"/>
                </a:solidFill>
              </a:rPr>
              <a:pPr algn="r" defTabSz="457200">
                <a:spcAft>
                  <a:spcPts val="600"/>
                </a:spcAft>
              </a:pPr>
              <a:t>35</a:t>
            </a:fld>
            <a:endParaRPr lang="en-US" sz="1200" dirty="0">
              <a:solidFill>
                <a:srgbClr val="FFFFFF"/>
              </a:solidFill>
            </a:endParaRPr>
          </a:p>
        </p:txBody>
      </p:sp>
    </p:spTree>
    <p:extLst>
      <p:ext uri="{BB962C8B-B14F-4D97-AF65-F5344CB8AC3E}">
        <p14:creationId xmlns:p14="http://schemas.microsoft.com/office/powerpoint/2010/main" val="2678283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Hurricane IDA Response (D7)</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buNone/>
            </a:pPr>
            <a:r>
              <a:rPr lang="en-US" dirty="0"/>
              <a:t>On September 1</a:t>
            </a:r>
            <a:r>
              <a:rPr lang="en-US" baseline="30000" dirty="0"/>
              <a:t>st</a:t>
            </a:r>
            <a:r>
              <a:rPr lang="en-US" dirty="0"/>
              <a:t>, Air Station Houston contacted D7 Auxiliary Aircraft Commander Charles Greene requesting assistance to transport active-duty pilots and rescue swimmers from Aviation Training Center (ATC) Mobile to supplement the on-going search and rescue (SAR) operation in the aftermath of Hurricane Ida. </a:t>
            </a:r>
          </a:p>
          <a:p>
            <a:pPr marL="0" indent="0">
              <a:buNone/>
            </a:pPr>
            <a:endParaRPr lang="en-US" dirty="0"/>
          </a:p>
          <a:p>
            <a:pPr marL="0" indent="0">
              <a:buNone/>
            </a:pPr>
            <a:r>
              <a:rPr lang="en-US" dirty="0"/>
              <a:t>Charles owns a Cessna CE-501 twin engine jet that is hangered at the Fort Lauderdale Executive Airport (KFXE). Air Station Miami authorized LCDR Harrington to fly as second pilot. They transported 7 pilots and rescue swimmers from ATC Mobile to As New Orleans for deployment.</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36</a:t>
            </a:fld>
            <a:endParaRPr lang="en-US" dirty="0"/>
          </a:p>
        </p:txBody>
      </p:sp>
    </p:spTree>
    <p:extLst>
      <p:ext uri="{BB962C8B-B14F-4D97-AF65-F5344CB8AC3E}">
        <p14:creationId xmlns:p14="http://schemas.microsoft.com/office/powerpoint/2010/main" val="2431092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Hurricane IDA Response (D7) – cont.</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buNone/>
            </a:pPr>
            <a:r>
              <a:rPr lang="en-US" dirty="0"/>
              <a:t>Aircraft Commander Doug Armstrong, who resides in St Croix, US Virgin Islands, was requested to fly his Cessna CE-510 twin engine jet to AS New Orleans and provide transportation support for the 8</a:t>
            </a:r>
            <a:r>
              <a:rPr lang="en-US" baseline="30000" dirty="0"/>
              <a:t>th</a:t>
            </a:r>
            <a:r>
              <a:rPr lang="en-US" dirty="0"/>
              <a:t> Coast Guard District Command Staff. Aircraft Commander Wilson Riggan flew as second pilot.</a:t>
            </a:r>
          </a:p>
          <a:p>
            <a:pPr marL="0" indent="0">
              <a:buNone/>
            </a:pPr>
            <a:endParaRPr lang="en-US" dirty="0"/>
          </a:p>
          <a:p>
            <a:pPr marL="0" indent="0">
              <a:buNone/>
            </a:pPr>
            <a:r>
              <a:rPr lang="en-US" dirty="0"/>
              <a:t>In the aftermath of the hurricane, D8 Headquarters was without power, and the staff were relocated to St Louis to continue directing the hurricane relief effort. </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37</a:t>
            </a:fld>
            <a:endParaRPr lang="en-US" dirty="0"/>
          </a:p>
        </p:txBody>
      </p:sp>
    </p:spTree>
    <p:extLst>
      <p:ext uri="{BB962C8B-B14F-4D97-AF65-F5344CB8AC3E}">
        <p14:creationId xmlns:p14="http://schemas.microsoft.com/office/powerpoint/2010/main" val="3386575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Logistics Support (D1SR)</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normAutofit fontScale="85000" lnSpcReduction="10000"/>
          </a:bodyPr>
          <a:lstStyle/>
          <a:p>
            <a:pPr marL="0" indent="0">
              <a:buNone/>
            </a:pPr>
            <a:r>
              <a:rPr lang="en-US" dirty="0"/>
              <a:t>On July 27th Steve Trupkin, Aircraft Commander and DSO-AV for D1SR, received a call from the Cape Cod AUXLO. One of Cape Cod’s HC-144s was in Cleveland with an inoperative brake temperature sensor. Steve indicated he was available to fly the logistics mission and recruited Rich Imperato to fly as second pilot.</a:t>
            </a:r>
          </a:p>
          <a:p>
            <a:endParaRPr lang="en-US" dirty="0"/>
          </a:p>
          <a:p>
            <a:pPr marL="0" indent="0">
              <a:buNone/>
            </a:pPr>
            <a:r>
              <a:rPr lang="en-US" dirty="0"/>
              <a:t>The Air Station dispatched a HC-144 to transport the part to Republic Airport (Long Island) and home base for Steve’s Beech Bonanza V35A. Within an hour, Steve met the HC-144 at Republic and took possession of the replacement part.</a:t>
            </a:r>
          </a:p>
          <a:p>
            <a:pPr marL="0" indent="0">
              <a:buNone/>
            </a:pPr>
            <a:endParaRPr lang="en-US" dirty="0"/>
          </a:p>
          <a:p>
            <a:pPr marL="0" indent="0">
              <a:buNone/>
            </a:pPr>
            <a:r>
              <a:rPr lang="en-US" dirty="0"/>
              <a:t>The AUX flight departed for Burke Lake side Airport and delivered the part 3 hours later. The HC-144 crew was able to install the part and depart within the hour.</a:t>
            </a:r>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38</a:t>
            </a:fld>
            <a:endParaRPr lang="en-US" dirty="0"/>
          </a:p>
        </p:txBody>
      </p:sp>
    </p:spTree>
    <p:extLst>
      <p:ext uri="{BB962C8B-B14F-4D97-AF65-F5344CB8AC3E}">
        <p14:creationId xmlns:p14="http://schemas.microsoft.com/office/powerpoint/2010/main" val="284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ouple of men standing in front of a plane&#10;&#10;Description automatically generated with low confidence">
            <a:extLst>
              <a:ext uri="{FF2B5EF4-FFF2-40B4-BE49-F238E27FC236}">
                <a16:creationId xmlns:a16="http://schemas.microsoft.com/office/drawing/2014/main" xmlns="" id="{9032F92B-55F5-2444-9BE5-18F5E677469C}"/>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b="23469"/>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523875" y="415902"/>
            <a:ext cx="11210925" cy="744836"/>
          </a:xfrm>
        </p:spPr>
        <p:txBody>
          <a:bodyPr vert="horz" lIns="91440" tIns="45720" rIns="91440" bIns="45720" rtlCol="0" anchor="ctr">
            <a:normAutofit/>
          </a:bodyPr>
          <a:lstStyle/>
          <a:p>
            <a:pPr algn="ctr"/>
            <a:r>
              <a:rPr lang="en-US" sz="4000" b="1" dirty="0">
                <a:solidFill>
                  <a:schemeClr val="tx1">
                    <a:lumMod val="85000"/>
                    <a:lumOff val="15000"/>
                  </a:schemeClr>
                </a:solidFill>
              </a:rPr>
              <a:t>Aircraft Commanders Rich Imperato and Steve Trupkin</a:t>
            </a:r>
          </a:p>
        </p:txBody>
      </p:sp>
      <p:cxnSp>
        <p:nvCxnSpPr>
          <p:cNvPr id="14" name="Straight Connector 13">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Response Directorate - Aviation Division</a:t>
            </a:r>
            <a:endParaRPr lang="en-US" sz="12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defTabSz="457200">
              <a:spcAft>
                <a:spcPts val="600"/>
              </a:spcAft>
            </a:pPr>
            <a:fld id="{4FD1BBD8-8B60-4BF0-A64C-234AA9D11932}" type="slidenum">
              <a:rPr lang="en-US" sz="1200">
                <a:solidFill>
                  <a:srgbClr val="FFFFFF"/>
                </a:solidFill>
              </a:rPr>
              <a:pPr algn="r" defTabSz="457200">
                <a:spcAft>
                  <a:spcPts val="600"/>
                </a:spcAft>
              </a:pPr>
              <a:t>39</a:t>
            </a:fld>
            <a:endParaRPr lang="en-US" sz="1200" dirty="0">
              <a:solidFill>
                <a:srgbClr val="FFFFFF"/>
              </a:solidFill>
            </a:endParaRPr>
          </a:p>
        </p:txBody>
      </p:sp>
    </p:spTree>
    <p:extLst>
      <p:ext uri="{BB962C8B-B14F-4D97-AF65-F5344CB8AC3E}">
        <p14:creationId xmlns:p14="http://schemas.microsoft.com/office/powerpoint/2010/main" val="105008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normAutofit fontScale="70000" lnSpcReduction="20000"/>
          </a:bodyPr>
          <a:lstStyle/>
          <a:p>
            <a:pPr marL="322324" indent="-322324" defTabSz="859536">
              <a:spcBef>
                <a:spcPts val="600"/>
              </a:spcBef>
              <a:defRPr sz="3000"/>
            </a:pPr>
            <a:r>
              <a:rPr lang="en-US" sz="3600" dirty="0"/>
              <a:t>Flight Safety </a:t>
            </a:r>
          </a:p>
          <a:p>
            <a:pPr marL="322324" indent="-322324" defTabSz="859536">
              <a:spcBef>
                <a:spcPts val="600"/>
              </a:spcBef>
              <a:defRPr sz="3000"/>
            </a:pPr>
            <a:r>
              <a:rPr lang="en-US" sz="3600" dirty="0"/>
              <a:t>Mishap Reporting</a:t>
            </a:r>
          </a:p>
          <a:p>
            <a:pPr marL="322324" indent="-322324" defTabSz="859536">
              <a:spcBef>
                <a:spcPts val="600"/>
              </a:spcBef>
              <a:defRPr sz="3000"/>
            </a:pPr>
            <a:r>
              <a:rPr lang="en-US" sz="3600" dirty="0"/>
              <a:t>Notification</a:t>
            </a:r>
          </a:p>
          <a:p>
            <a:pPr marL="322324" indent="-322324" defTabSz="859536">
              <a:spcBef>
                <a:spcPts val="600"/>
              </a:spcBef>
              <a:defRPr sz="3000"/>
            </a:pPr>
            <a:r>
              <a:rPr lang="en-US" sz="3600" dirty="0"/>
              <a:t>Toxicology</a:t>
            </a:r>
          </a:p>
          <a:p>
            <a:pPr marL="322324" indent="-322324" defTabSz="859536">
              <a:spcBef>
                <a:spcPts val="600"/>
              </a:spcBef>
              <a:defRPr sz="3000"/>
            </a:pPr>
            <a:r>
              <a:rPr lang="en-US" sz="3600" dirty="0"/>
              <a:t>Aircraft Maintenance Policy</a:t>
            </a:r>
          </a:p>
          <a:p>
            <a:pPr marL="322324" indent="-322324" defTabSz="859536">
              <a:spcBef>
                <a:spcPts val="600"/>
              </a:spcBef>
              <a:defRPr sz="3000"/>
            </a:pPr>
            <a:r>
              <a:rPr lang="en-US" sz="3600" dirty="0"/>
              <a:t>Flight Suits</a:t>
            </a:r>
          </a:p>
          <a:p>
            <a:pPr marL="322324" indent="-322324" defTabSz="859536">
              <a:spcBef>
                <a:spcPts val="600"/>
              </a:spcBef>
              <a:defRPr sz="3000"/>
            </a:pPr>
            <a:r>
              <a:rPr lang="en-US" sz="3600" dirty="0"/>
              <a:t>Operational Risk Management (ORM)</a:t>
            </a:r>
          </a:p>
          <a:p>
            <a:pPr marL="322324" indent="-322324" defTabSz="859536">
              <a:spcBef>
                <a:spcPts val="600"/>
              </a:spcBef>
              <a:defRPr sz="3000"/>
            </a:pPr>
            <a:r>
              <a:rPr lang="en-US" sz="3600" dirty="0"/>
              <a:t>COVID-19 Mitigation</a:t>
            </a:r>
          </a:p>
          <a:p>
            <a:pPr marL="322324" indent="-322324" defTabSz="859536">
              <a:spcBef>
                <a:spcPts val="600"/>
              </a:spcBef>
              <a:defRPr sz="3000"/>
            </a:pPr>
            <a:r>
              <a:rPr lang="en-US" sz="3600" dirty="0"/>
              <a:t>Professionalism</a:t>
            </a:r>
          </a:p>
          <a:p>
            <a:pPr marL="322324" indent="-322324" defTabSz="859536">
              <a:spcBef>
                <a:spcPts val="600"/>
              </a:spcBef>
              <a:defRPr sz="3000"/>
            </a:pPr>
            <a:r>
              <a:rPr lang="en-US" sz="3600" dirty="0"/>
              <a:t>AUXAIR Rescue off Maui</a:t>
            </a:r>
          </a:p>
          <a:p>
            <a:pPr marL="322324" indent="-322324" defTabSz="859536">
              <a:spcBef>
                <a:spcPts val="600"/>
              </a:spcBef>
              <a:defRPr sz="3000"/>
            </a:pPr>
            <a:r>
              <a:rPr lang="en-US" sz="3600" dirty="0"/>
              <a:t>Hurricane Operations</a:t>
            </a:r>
          </a:p>
          <a:p>
            <a:pPr marL="322324" indent="-322324" defTabSz="859536">
              <a:spcBef>
                <a:spcPts val="600"/>
              </a:spcBef>
              <a:defRPr sz="3000"/>
            </a:pPr>
            <a:r>
              <a:rPr lang="en-US" sz="3600" dirty="0"/>
              <a:t>Logistics Support</a:t>
            </a:r>
          </a:p>
          <a:p>
            <a:pPr marL="0" indent="0">
              <a:spcBef>
                <a:spcPts val="800"/>
              </a:spcBef>
              <a:buSzTx/>
              <a:buNone/>
              <a:defRPr sz="3400"/>
            </a:pPr>
            <a:endParaRPr lang="en-US" dirty="0"/>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4</a:t>
            </a:fld>
            <a:endParaRPr lang="en-US" dirty="0"/>
          </a:p>
        </p:txBody>
      </p:sp>
    </p:spTree>
    <p:extLst>
      <p:ext uri="{BB962C8B-B14F-4D97-AF65-F5344CB8AC3E}">
        <p14:creationId xmlns:p14="http://schemas.microsoft.com/office/powerpoint/2010/main" val="1642041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standing next to an airplane&#10;&#10;Description automatically generated with medium confidence">
            <a:extLst>
              <a:ext uri="{FF2B5EF4-FFF2-40B4-BE49-F238E27FC236}">
                <a16:creationId xmlns:a16="http://schemas.microsoft.com/office/drawing/2014/main" xmlns="" id="{34E414D8-CE75-9047-A83B-06BBB8FD1CD9}"/>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t="14884" b="9865"/>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4000" b="1" dirty="0">
                <a:solidFill>
                  <a:schemeClr val="tx1">
                    <a:lumMod val="85000"/>
                    <a:lumOff val="15000"/>
                  </a:schemeClr>
                </a:solidFill>
              </a:rPr>
              <a:t>Aircraft Commander Steve Trupkin with Brake Sensor</a:t>
            </a:r>
          </a:p>
        </p:txBody>
      </p:sp>
      <p:cxnSp>
        <p:nvCxnSpPr>
          <p:cNvPr id="14" name="Straight Connector 13">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Response Directorate - Aviation Division</a:t>
            </a:r>
            <a:endParaRPr lang="en-US" sz="12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defTabSz="457200">
              <a:spcAft>
                <a:spcPts val="600"/>
              </a:spcAft>
            </a:pPr>
            <a:fld id="{4FD1BBD8-8B60-4BF0-A64C-234AA9D11932}" type="slidenum">
              <a:rPr lang="en-US" sz="1200">
                <a:solidFill>
                  <a:srgbClr val="FFFFFF"/>
                </a:solidFill>
              </a:rPr>
              <a:pPr algn="r" defTabSz="457200">
                <a:spcAft>
                  <a:spcPts val="600"/>
                </a:spcAft>
              </a:pPr>
              <a:t>40</a:t>
            </a:fld>
            <a:endParaRPr lang="en-US" sz="1200" dirty="0">
              <a:solidFill>
                <a:srgbClr val="FFFFFF"/>
              </a:solidFill>
            </a:endParaRPr>
          </a:p>
        </p:txBody>
      </p:sp>
    </p:spTree>
    <p:extLst>
      <p:ext uri="{BB962C8B-B14F-4D97-AF65-F5344CB8AC3E}">
        <p14:creationId xmlns:p14="http://schemas.microsoft.com/office/powerpoint/2010/main" val="3696743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Operations Workshop Debrief</a:t>
            </a:r>
          </a:p>
        </p:txBody>
      </p:sp>
      <p:sp>
        <p:nvSpPr>
          <p:cNvPr id="3" name="Text Placeholder 2"/>
          <p:cNvSpPr>
            <a:spLocks noGrp="1"/>
          </p:cNvSpPr>
          <p:nvPr>
            <p:ph type="body" idx="1"/>
          </p:nvPr>
        </p:nvSpPr>
        <p:spPr/>
        <p:txBody>
          <a:bodyPr>
            <a:normAutofit/>
          </a:bodyPr>
          <a:lstStyle/>
          <a:p>
            <a:r>
              <a:rPr lang="en-US" b="1" dirty="0"/>
              <a:t>What went right with today’s workshop?</a:t>
            </a:r>
          </a:p>
          <a:p>
            <a:endParaRPr lang="en-US" b="1" dirty="0"/>
          </a:p>
          <a:p>
            <a:r>
              <a:rPr lang="en-US" b="1" dirty="0"/>
              <a:t>What went wrong with today’s workshop?</a:t>
            </a:r>
          </a:p>
          <a:p>
            <a:endParaRPr lang="en-US" b="1" dirty="0"/>
          </a:p>
          <a:p>
            <a:r>
              <a:rPr lang="en-US" b="1" dirty="0"/>
              <a:t>What could be done better next time?</a:t>
            </a:r>
          </a:p>
        </p:txBody>
      </p:sp>
      <p:sp>
        <p:nvSpPr>
          <p:cNvPr id="4" name="Footer Placeholder 3">
            <a:extLst>
              <a:ext uri="{FF2B5EF4-FFF2-40B4-BE49-F238E27FC236}">
                <a16:creationId xmlns:a16="http://schemas.microsoft.com/office/drawing/2014/main" xmlns="" id="{C14DB122-9E0F-4DD2-ACF1-591C8EEF0089}"/>
              </a:ext>
            </a:extLst>
          </p:cNvPr>
          <p:cNvSpPr>
            <a:spLocks noGrp="1"/>
          </p:cNvSpPr>
          <p:nvPr>
            <p:ph type="ftr" sz="quarter" idx="3"/>
          </p:nvPr>
        </p:nvSpPr>
        <p:spPr/>
        <p:txBody>
          <a:bodyPr/>
          <a:lstStyle/>
          <a:p>
            <a:r>
              <a:rPr lang="en-US" dirty="0"/>
              <a:t>Response Division - Aviation Workshop</a:t>
            </a:r>
          </a:p>
        </p:txBody>
      </p:sp>
      <p:sp>
        <p:nvSpPr>
          <p:cNvPr id="5" name="Slide Number Placeholder 4">
            <a:extLst>
              <a:ext uri="{FF2B5EF4-FFF2-40B4-BE49-F238E27FC236}">
                <a16:creationId xmlns:a16="http://schemas.microsoft.com/office/drawing/2014/main" xmlns="" id="{BC3F0F37-75E5-45C8-B1F7-38E6C59BEE2E}"/>
              </a:ext>
            </a:extLst>
          </p:cNvPr>
          <p:cNvSpPr>
            <a:spLocks noGrp="1"/>
          </p:cNvSpPr>
          <p:nvPr>
            <p:ph type="sldNum" sz="quarter" idx="4"/>
          </p:nvPr>
        </p:nvSpPr>
        <p:spPr/>
        <p:txBody>
          <a:bodyPr/>
          <a:lstStyle/>
          <a:p>
            <a:pPr algn="r"/>
            <a:fld id="{4FD1BBD8-8B60-4BF0-A64C-234AA9D11932}" type="slidenum">
              <a:rPr lang="en-US" smtClean="0"/>
              <a:pPr algn="r"/>
              <a:t>41</a:t>
            </a:fld>
            <a:endParaRPr lang="en-US" dirty="0"/>
          </a:p>
        </p:txBody>
      </p:sp>
    </p:spTree>
    <p:extLst>
      <p:ext uri="{BB962C8B-B14F-4D97-AF65-F5344CB8AC3E}">
        <p14:creationId xmlns:p14="http://schemas.microsoft.com/office/powerpoint/2010/main" val="3895985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xmlns="" id="{8E70E73E-A56C-F447-9053-38A1DACF46FA}"/>
              </a:ext>
            </a:extLst>
          </p:cNvPr>
          <p:cNvSpPr>
            <a:spLocks noGrp="1"/>
          </p:cNvSpPr>
          <p:nvPr>
            <p:ph type="title"/>
          </p:nvPr>
        </p:nvSpPr>
        <p:spPr/>
        <p:txBody>
          <a:bodyPr>
            <a:normAutofit/>
          </a:bodyPr>
          <a:lstStyle/>
          <a:p>
            <a:pPr eaLnBrk="1" hangingPunct="1">
              <a:defRPr/>
            </a:pPr>
            <a:r>
              <a:rPr lang="en-US" b="1" dirty="0"/>
              <a:t>Thank You For Your Participation</a:t>
            </a:r>
            <a:endParaRPr lang="en-US" b="1" dirty="0">
              <a:ea typeface="ＭＳ Ｐゴシック" charset="0"/>
              <a:cs typeface="ＭＳ Ｐゴシック" charset="0"/>
            </a:endParaRPr>
          </a:p>
        </p:txBody>
      </p:sp>
      <p:sp>
        <p:nvSpPr>
          <p:cNvPr id="2" name="Footer Placeholder 1">
            <a:extLst>
              <a:ext uri="{FF2B5EF4-FFF2-40B4-BE49-F238E27FC236}">
                <a16:creationId xmlns:a16="http://schemas.microsoft.com/office/drawing/2014/main" xmlns="" id="{2A32FDD8-0024-40F6-A9B3-FBF2E6DDFC2B}"/>
              </a:ext>
            </a:extLst>
          </p:cNvPr>
          <p:cNvSpPr>
            <a:spLocks noGrp="1"/>
          </p:cNvSpPr>
          <p:nvPr>
            <p:ph type="ftr" sz="quarter" idx="3"/>
          </p:nvPr>
        </p:nvSpPr>
        <p:spPr/>
        <p:txBody>
          <a:bodyPr/>
          <a:lstStyle/>
          <a:p>
            <a:r>
              <a:rPr lang="en-US" dirty="0"/>
              <a:t>Response Division - Aviation Workshop</a:t>
            </a:r>
          </a:p>
        </p:txBody>
      </p:sp>
      <p:sp>
        <p:nvSpPr>
          <p:cNvPr id="3" name="Slide Number Placeholder 2">
            <a:extLst>
              <a:ext uri="{FF2B5EF4-FFF2-40B4-BE49-F238E27FC236}">
                <a16:creationId xmlns:a16="http://schemas.microsoft.com/office/drawing/2014/main" xmlns="" id="{5C4E605E-075F-4304-85A3-D330887FC60D}"/>
              </a:ext>
            </a:extLst>
          </p:cNvPr>
          <p:cNvSpPr>
            <a:spLocks noGrp="1"/>
          </p:cNvSpPr>
          <p:nvPr>
            <p:ph type="sldNum" sz="quarter" idx="4"/>
          </p:nvPr>
        </p:nvSpPr>
        <p:spPr/>
        <p:txBody>
          <a:bodyPr/>
          <a:lstStyle/>
          <a:p>
            <a:pPr algn="r"/>
            <a:fld id="{4FD1BBD8-8B60-4BF0-A64C-234AA9D11932}" type="slidenum">
              <a:rPr lang="en-US" smtClean="0"/>
              <a:pPr algn="r"/>
              <a:t>42</a:t>
            </a:fld>
            <a:endParaRPr lang="en-US" dirty="0"/>
          </a:p>
        </p:txBody>
      </p:sp>
      <p:sp>
        <p:nvSpPr>
          <p:cNvPr id="9" name="Rectangle 6">
            <a:extLst>
              <a:ext uri="{FF2B5EF4-FFF2-40B4-BE49-F238E27FC236}">
                <a16:creationId xmlns:a16="http://schemas.microsoft.com/office/drawing/2014/main" xmlns="" id="{78AB73E2-807E-4828-BF39-EF65BC07A5D9}"/>
              </a:ext>
            </a:extLst>
          </p:cNvPr>
          <p:cNvSpPr txBox="1">
            <a:spLocks/>
          </p:cNvSpPr>
          <p:nvPr/>
        </p:nvSpPr>
        <p:spPr>
          <a:xfrm>
            <a:off x="2930753" y="1701208"/>
            <a:ext cx="6330497"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00"/>
              </a:spcBef>
              <a:buFont typeface="Arial" panose="020B0604020202020204" pitchFamily="34" charset="0"/>
              <a:buNone/>
              <a:defRPr sz="2000"/>
            </a:pPr>
            <a:r>
              <a:rPr lang="en-US" sz="2000" dirty="0"/>
              <a:t>Any additional feedback on the content of this presentation may be sent to:  </a:t>
            </a:r>
          </a:p>
          <a:p>
            <a:pPr>
              <a:lnSpc>
                <a:spcPct val="80000"/>
              </a:lnSpc>
              <a:buFont typeface="Arial" panose="020B0604020202020204" pitchFamily="34" charset="0"/>
              <a:buNone/>
              <a:defRPr sz="1000"/>
            </a:pPr>
            <a:endParaRPr lang="en-US" sz="1000" dirty="0"/>
          </a:p>
          <a:p>
            <a:pPr marL="0" indent="0">
              <a:spcBef>
                <a:spcPts val="400"/>
              </a:spcBef>
              <a:buFont typeface="Arial" panose="020B0604020202020204" pitchFamily="34" charset="0"/>
              <a:buNone/>
              <a:defRPr sz="1800"/>
            </a:pPr>
            <a:r>
              <a:rPr lang="en-US" sz="1800" dirty="0"/>
              <a:t>Division Chief – Education</a:t>
            </a:r>
            <a:endParaRPr lang="en-US" sz="1800" b="1" dirty="0"/>
          </a:p>
          <a:p>
            <a:pPr marL="0" indent="0">
              <a:buFont typeface="Arial" panose="020B0604020202020204" pitchFamily="34" charset="0"/>
              <a:buNone/>
              <a:defRPr sz="1800" b="1"/>
            </a:pPr>
            <a:r>
              <a:rPr lang="en-US" sz="1800" b="1" dirty="0"/>
              <a:t>	Bruce Pugh - DVC-RE</a:t>
            </a:r>
            <a:endParaRPr lang="en-US" sz="700" b="1" dirty="0"/>
          </a:p>
          <a:p>
            <a:pPr marL="0" indent="0">
              <a:buFont typeface="Arial" panose="020B0604020202020204" pitchFamily="34" charset="0"/>
              <a:buNone/>
              <a:defRPr sz="1800" b="1"/>
            </a:pPr>
            <a:endParaRPr lang="en-US" sz="1800" b="1" dirty="0"/>
          </a:p>
          <a:p>
            <a:pPr marL="0" indent="0">
              <a:buFont typeface="Arial" panose="020B0604020202020204" pitchFamily="34" charset="0"/>
              <a:buNone/>
              <a:defRPr sz="1800" b="1"/>
            </a:pPr>
            <a:endParaRPr lang="en-US" sz="1800" b="1" dirty="0"/>
          </a:p>
          <a:p>
            <a:pPr>
              <a:lnSpc>
                <a:spcPct val="80000"/>
              </a:lnSpc>
              <a:buFont typeface="Arial" panose="020B0604020202020204" pitchFamily="34" charset="0"/>
              <a:buNone/>
              <a:defRPr sz="800" b="1"/>
            </a:pPr>
            <a:endParaRPr lang="en-US" sz="800" b="1" dirty="0"/>
          </a:p>
          <a:p>
            <a:pPr lvl="4">
              <a:lnSpc>
                <a:spcPct val="80000"/>
              </a:lnSpc>
              <a:spcBef>
                <a:spcPts val="400"/>
              </a:spcBef>
              <a:buFont typeface="Arial" panose="020B0604020202020204" pitchFamily="34" charset="0"/>
              <a:buNone/>
              <a:defRPr sz="2000"/>
            </a:pPr>
            <a:r>
              <a:rPr lang="en-US" sz="2000" dirty="0"/>
              <a:t>Roy Savoca		DIR-R</a:t>
            </a:r>
          </a:p>
          <a:p>
            <a:pPr lvl="4">
              <a:lnSpc>
                <a:spcPct val="80000"/>
              </a:lnSpc>
              <a:spcBef>
                <a:spcPts val="400"/>
              </a:spcBef>
              <a:buFont typeface="Arial" panose="020B0604020202020204" pitchFamily="34" charset="0"/>
              <a:buNone/>
              <a:defRPr sz="2000"/>
            </a:pPr>
            <a:r>
              <a:rPr lang="en-US" sz="2000" dirty="0"/>
              <a:t>Sue Thurlow		DIR-Rd</a:t>
            </a:r>
          </a:p>
          <a:p>
            <a:pPr lvl="4">
              <a:lnSpc>
                <a:spcPct val="80000"/>
              </a:lnSpc>
              <a:spcBef>
                <a:spcPts val="400"/>
              </a:spcBef>
              <a:buFont typeface="Arial" panose="020B0604020202020204" pitchFamily="34" charset="0"/>
              <a:buNone/>
              <a:defRPr sz="2000"/>
            </a:pPr>
            <a:r>
              <a:rPr lang="en-US" sz="2000" dirty="0"/>
              <a:t>Larry Fletcher		DVC-RA</a:t>
            </a:r>
          </a:p>
          <a:p>
            <a:pPr>
              <a:lnSpc>
                <a:spcPct val="80000"/>
              </a:lnSpc>
              <a:spcBef>
                <a:spcPts val="400"/>
              </a:spcBef>
              <a:buFont typeface="Arial" panose="020B0604020202020204" pitchFamily="34" charset="0"/>
              <a:buNone/>
              <a:defRPr sz="2000"/>
            </a:pPr>
            <a:endParaRPr lang="en-US" sz="2000" dirty="0"/>
          </a:p>
        </p:txBody>
      </p:sp>
      <p:pic>
        <p:nvPicPr>
          <p:cNvPr id="12" name="Picture 8" descr="Picture 8">
            <a:extLst>
              <a:ext uri="{FF2B5EF4-FFF2-40B4-BE49-F238E27FC236}">
                <a16:creationId xmlns:a16="http://schemas.microsoft.com/office/drawing/2014/main" xmlns="" id="{31E8D8B1-6AAB-4EE5-B051-533324B9F7CD}"/>
              </a:ext>
            </a:extLst>
          </p:cNvPr>
          <p:cNvPicPr>
            <a:picLocks noChangeAspect="1"/>
          </p:cNvPicPr>
          <p:nvPr/>
        </p:nvPicPr>
        <p:blipFill>
          <a:blip r:embed="rId3"/>
          <a:stretch>
            <a:fillRect/>
          </a:stretch>
        </p:blipFill>
        <p:spPr>
          <a:xfrm>
            <a:off x="152401" y="2967037"/>
            <a:ext cx="2428875" cy="923925"/>
          </a:xfrm>
          <a:prstGeom prst="rect">
            <a:avLst/>
          </a:prstGeom>
          <a:ln w="12700">
            <a:miter lim="400000"/>
          </a:ln>
        </p:spPr>
      </p:pic>
    </p:spTree>
    <p:extLst>
      <p:ext uri="{BB962C8B-B14F-4D97-AF65-F5344CB8AC3E}">
        <p14:creationId xmlns:p14="http://schemas.microsoft.com/office/powerpoint/2010/main" val="21145422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Flight Safety Program</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buNone/>
            </a:pPr>
            <a:r>
              <a:rPr lang="en-US" altLang="en-US" sz="2600" dirty="0"/>
              <a:t>Leadership:</a:t>
            </a:r>
          </a:p>
          <a:p>
            <a:pPr marL="0" indent="0">
              <a:buNone/>
            </a:pPr>
            <a:endParaRPr lang="en-US" altLang="en-US" sz="2600" dirty="0"/>
          </a:p>
          <a:p>
            <a:pPr lvl="1"/>
            <a:r>
              <a:rPr lang="en-US" altLang="en-US" sz="2600" dirty="0"/>
              <a:t>Flight Safety Officer (FSO) </a:t>
            </a:r>
            <a:r>
              <a:rPr lang="en-US" altLang="en-US" sz="2600" b="1" dirty="0"/>
              <a:t>and</a:t>
            </a:r>
          </a:p>
          <a:p>
            <a:pPr marL="457200" lvl="1" indent="0">
              <a:buNone/>
            </a:pPr>
            <a:endParaRPr lang="en-US" altLang="en-US" sz="2600" dirty="0"/>
          </a:p>
          <a:p>
            <a:pPr lvl="1"/>
            <a:r>
              <a:rPr lang="en-US" altLang="en-US" sz="2600" dirty="0"/>
              <a:t>District Flight Safety Officer (DFSO) </a:t>
            </a:r>
          </a:p>
          <a:p>
            <a:pPr marL="914400" lvl="2" indent="0">
              <a:buNone/>
            </a:pPr>
            <a:r>
              <a:rPr lang="en-US" altLang="en-US" sz="2600" dirty="0"/>
              <a:t>	- Districts with multiple Air Stations are authorized to appoint 	ADFSOs</a:t>
            </a:r>
          </a:p>
          <a:p>
            <a:pPr marL="457200" lvl="1" indent="0">
              <a:buNone/>
            </a:pPr>
            <a:endParaRPr lang="en-US" altLang="en-US" sz="2600" dirty="0"/>
          </a:p>
          <a:p>
            <a:pPr marL="457200" lvl="1" indent="0">
              <a:buNone/>
            </a:pPr>
            <a:r>
              <a:rPr lang="en-US" altLang="en-US" sz="2600" dirty="0"/>
              <a:t>DFSO and FSO attend AUX-14 (Flight Safety) as a team</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5</a:t>
            </a:fld>
            <a:endParaRPr lang="en-US" dirty="0"/>
          </a:p>
        </p:txBody>
      </p:sp>
    </p:spTree>
    <p:extLst>
      <p:ext uri="{BB962C8B-B14F-4D97-AF65-F5344CB8AC3E}">
        <p14:creationId xmlns:p14="http://schemas.microsoft.com/office/powerpoint/2010/main" val="301455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a:xfrm>
            <a:off x="630936" y="640080"/>
            <a:ext cx="4818888" cy="1481328"/>
          </a:xfrm>
        </p:spPr>
        <p:txBody>
          <a:bodyPr anchor="b">
            <a:normAutofit/>
          </a:bodyPr>
          <a:lstStyle/>
          <a:p>
            <a:r>
              <a:rPr lang="en-US" sz="4600" b="1" dirty="0"/>
              <a:t>COMDTINST M510047.D (series)</a:t>
            </a:r>
          </a:p>
        </p:txBody>
      </p:sp>
      <p:sp>
        <p:nvSpPr>
          <p:cNvPr id="15"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a:xfrm>
            <a:off x="630936" y="2660904"/>
            <a:ext cx="4818888" cy="3547872"/>
          </a:xfrm>
        </p:spPr>
        <p:txBody>
          <a:bodyPr anchor="t">
            <a:normAutofit/>
          </a:bodyPr>
          <a:lstStyle/>
          <a:p>
            <a:pPr marL="0" indent="0">
              <a:buNone/>
            </a:pPr>
            <a:r>
              <a:rPr lang="en-US" sz="2200" dirty="0"/>
              <a:t>The standards and guidelines contained in the Coast Guard Safety and Environmental Health Manual apply to all Auxiliary Air personnel and facilities under orders. </a:t>
            </a:r>
          </a:p>
          <a:p>
            <a:pPr marL="0" indent="0">
              <a:buNone/>
            </a:pPr>
            <a:endParaRPr lang="en-US" sz="2200" dirty="0"/>
          </a:p>
          <a:p>
            <a:pPr marL="0" indent="0">
              <a:buNone/>
            </a:pPr>
            <a:r>
              <a:rPr lang="en-US" sz="2200" dirty="0"/>
              <a:t>Auxiliary pilots shall be familiar with applicable sections</a:t>
            </a:r>
          </a:p>
          <a:p>
            <a:pPr marL="0" indent="0">
              <a:buNone/>
            </a:pPr>
            <a:endParaRPr lang="en-US" sz="2200" dirty="0"/>
          </a:p>
          <a:p>
            <a:pPr marL="0" indent="0">
              <a:buNone/>
            </a:pPr>
            <a:endParaRPr lang="en-US" sz="2200" dirty="0"/>
          </a:p>
          <a:p>
            <a:pPr marL="0" indent="0">
              <a:buNone/>
            </a:pPr>
            <a:endParaRPr lang="en-US" sz="2200" dirty="0"/>
          </a:p>
        </p:txBody>
      </p:sp>
      <p:pic>
        <p:nvPicPr>
          <p:cNvPr id="8" name="Picture 7" descr="Logo&#10;&#10;Description automatically generated">
            <a:extLst>
              <a:ext uri="{FF2B5EF4-FFF2-40B4-BE49-F238E27FC236}">
                <a16:creationId xmlns:a16="http://schemas.microsoft.com/office/drawing/2014/main" xmlns="" id="{42233EF9-084C-2547-8838-C47623F06D85}"/>
              </a:ext>
            </a:extLst>
          </p:cNvPr>
          <p:cNvPicPr>
            <a:picLocks noChangeAspect="1"/>
          </p:cNvPicPr>
          <p:nvPr/>
        </p:nvPicPr>
        <p:blipFill>
          <a:blip r:embed="rId2"/>
          <a:stretch>
            <a:fillRect/>
          </a:stretch>
        </p:blipFill>
        <p:spPr>
          <a:xfrm>
            <a:off x="6099048" y="699516"/>
            <a:ext cx="5458968" cy="5458968"/>
          </a:xfrm>
          <a:prstGeom prst="rect">
            <a:avLst/>
          </a:prstGeom>
        </p:spPr>
      </p:pic>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a:xfrm>
            <a:off x="8610600" y="6356350"/>
            <a:ext cx="2743200" cy="365125"/>
          </a:xfrm>
        </p:spPr>
        <p:txBody>
          <a:bodyPr>
            <a:normAutofit/>
          </a:bodyPr>
          <a:lstStyle/>
          <a:p>
            <a:pPr>
              <a:spcAft>
                <a:spcPts val="600"/>
              </a:spcAft>
            </a:pPr>
            <a:fld id="{4FD1BBD8-8B60-4BF0-A64C-234AA9D11932}" type="slidenum">
              <a:rPr lang="en-US" smtClean="0"/>
              <a:pPr>
                <a:spcAft>
                  <a:spcPts val="600"/>
                </a:spcAft>
              </a:pPr>
              <a:t>6</a:t>
            </a:fld>
            <a:endParaRPr lang="en-US" dirty="0"/>
          </a:p>
        </p:txBody>
      </p:sp>
    </p:spTree>
    <p:extLst>
      <p:ext uri="{BB962C8B-B14F-4D97-AF65-F5344CB8AC3E}">
        <p14:creationId xmlns:p14="http://schemas.microsoft.com/office/powerpoint/2010/main" val="4868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6D04F-9473-43C6-9ACC-31D159E60CA6}"/>
              </a:ext>
            </a:extLst>
          </p:cNvPr>
          <p:cNvSpPr>
            <a:spLocks noGrp="1"/>
          </p:cNvSpPr>
          <p:nvPr>
            <p:ph type="title"/>
          </p:nvPr>
        </p:nvSpPr>
        <p:spPr/>
        <p:txBody>
          <a:bodyPr/>
          <a:lstStyle/>
          <a:p>
            <a:r>
              <a:rPr lang="en-US" b="1" dirty="0"/>
              <a:t>Mishap Reporting</a:t>
            </a:r>
          </a:p>
        </p:txBody>
      </p:sp>
      <p:sp>
        <p:nvSpPr>
          <p:cNvPr id="3" name="Content Placeholder 2">
            <a:extLst>
              <a:ext uri="{FF2B5EF4-FFF2-40B4-BE49-F238E27FC236}">
                <a16:creationId xmlns:a16="http://schemas.microsoft.com/office/drawing/2014/main" xmlns="" id="{177954F6-1FAA-4C03-91DE-6E474DF0E3B5}"/>
              </a:ext>
            </a:extLst>
          </p:cNvPr>
          <p:cNvSpPr>
            <a:spLocks noGrp="1"/>
          </p:cNvSpPr>
          <p:nvPr>
            <p:ph idx="1"/>
          </p:nvPr>
        </p:nvSpPr>
        <p:spPr/>
        <p:txBody>
          <a:bodyPr/>
          <a:lstStyle/>
          <a:p>
            <a:pPr marL="0" indent="0" algn="just">
              <a:buNone/>
            </a:pPr>
            <a:r>
              <a:rPr lang="en-US" dirty="0"/>
              <a:t>The individual or unit with first knowledge of a mishap shall immediately </a:t>
            </a:r>
            <a:r>
              <a:rPr lang="en-US" b="1" dirty="0"/>
              <a:t>report</a:t>
            </a:r>
            <a:r>
              <a:rPr lang="en-US" dirty="0"/>
              <a:t> all available information to the Order Issuing Authority (OIA). This </a:t>
            </a:r>
            <a:r>
              <a:rPr lang="en-US" b="1" dirty="0"/>
              <a:t>reporting</a:t>
            </a:r>
            <a:r>
              <a:rPr lang="en-US" dirty="0"/>
              <a:t> requirement applies to all aviation mishaps, overdue aircraft, and those incidents listed in the FARs. All mishaps shall be reported in accordance with COMTINST M5100.47D(series). It is the responsibility of the Auxiliary pilot (or someone else with firsthand knowledge if the pilot is unable) to report the mishap or incident to the DFSO and the DCOS (for informational purposes) per the National Commodore’s instructions, discussed in detail, later,  as well as the OIA.</a:t>
            </a:r>
          </a:p>
          <a:p>
            <a:pPr marL="0" indent="0">
              <a:buNone/>
            </a:pPr>
            <a:endParaRPr lang="en-US" dirty="0"/>
          </a:p>
        </p:txBody>
      </p:sp>
      <p:sp>
        <p:nvSpPr>
          <p:cNvPr id="4" name="Footer Placeholder 3">
            <a:extLst>
              <a:ext uri="{FF2B5EF4-FFF2-40B4-BE49-F238E27FC236}">
                <a16:creationId xmlns:a16="http://schemas.microsoft.com/office/drawing/2014/main" xmlns="" id="{1DA446F0-3280-4DC8-BFC7-F758F3EA20B7}"/>
              </a:ext>
            </a:extLst>
          </p:cNvPr>
          <p:cNvSpPr>
            <a:spLocks noGrp="1"/>
          </p:cNvSpPr>
          <p:nvPr>
            <p:ph type="ftr" sz="quarter" idx="3"/>
          </p:nvPr>
        </p:nvSpPr>
        <p:spPr/>
        <p:txBody>
          <a:bodyPr/>
          <a:lstStyle/>
          <a:p>
            <a:r>
              <a:rPr lang="en-US"/>
              <a:t>Response Directorate - Aviation Division</a:t>
            </a:r>
            <a:endParaRPr lang="en-US" dirty="0"/>
          </a:p>
        </p:txBody>
      </p:sp>
      <p:sp>
        <p:nvSpPr>
          <p:cNvPr id="5" name="Slide Number Placeholder 4">
            <a:extLst>
              <a:ext uri="{FF2B5EF4-FFF2-40B4-BE49-F238E27FC236}">
                <a16:creationId xmlns:a16="http://schemas.microsoft.com/office/drawing/2014/main" xmlns="" id="{E0843DC1-C787-4C15-8F69-2DEBE5518DF8}"/>
              </a:ext>
            </a:extLst>
          </p:cNvPr>
          <p:cNvSpPr>
            <a:spLocks noGrp="1"/>
          </p:cNvSpPr>
          <p:nvPr>
            <p:ph type="sldNum" sz="quarter" idx="4"/>
          </p:nvPr>
        </p:nvSpPr>
        <p:spPr/>
        <p:txBody>
          <a:bodyPr/>
          <a:lstStyle/>
          <a:p>
            <a:pPr algn="r"/>
            <a:fld id="{4FD1BBD8-8B60-4BF0-A64C-234AA9D11932}" type="slidenum">
              <a:rPr lang="en-US" smtClean="0"/>
              <a:pPr algn="r"/>
              <a:t>7</a:t>
            </a:fld>
            <a:endParaRPr lang="en-US" dirty="0"/>
          </a:p>
        </p:txBody>
      </p:sp>
    </p:spTree>
    <p:extLst>
      <p:ext uri="{BB962C8B-B14F-4D97-AF65-F5344CB8AC3E}">
        <p14:creationId xmlns:p14="http://schemas.microsoft.com/office/powerpoint/2010/main" val="269073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55DB1-9BE2-AD4B-9541-52BFF83E596D}"/>
              </a:ext>
            </a:extLst>
          </p:cNvPr>
          <p:cNvSpPr>
            <a:spLocks noGrp="1"/>
          </p:cNvSpPr>
          <p:nvPr>
            <p:ph type="title"/>
          </p:nvPr>
        </p:nvSpPr>
        <p:spPr/>
        <p:txBody>
          <a:bodyPr/>
          <a:lstStyle/>
          <a:p>
            <a:r>
              <a:rPr lang="en-US" b="1" dirty="0"/>
              <a:t>Mishap Reporting Procedures</a:t>
            </a:r>
          </a:p>
        </p:txBody>
      </p:sp>
      <p:sp>
        <p:nvSpPr>
          <p:cNvPr id="3" name="Content Placeholder 2">
            <a:extLst>
              <a:ext uri="{FF2B5EF4-FFF2-40B4-BE49-F238E27FC236}">
                <a16:creationId xmlns:a16="http://schemas.microsoft.com/office/drawing/2014/main" xmlns="" id="{4CAE4476-33B7-F646-AAE3-F648DD273FDB}"/>
              </a:ext>
            </a:extLst>
          </p:cNvPr>
          <p:cNvSpPr>
            <a:spLocks noGrp="1"/>
          </p:cNvSpPr>
          <p:nvPr>
            <p:ph idx="1"/>
          </p:nvPr>
        </p:nvSpPr>
        <p:spPr/>
        <p:txBody>
          <a:bodyPr>
            <a:normAutofit fontScale="92500" lnSpcReduction="20000"/>
          </a:bodyPr>
          <a:lstStyle/>
          <a:p>
            <a:pPr marL="12700" marR="816610" indent="0">
              <a:buNone/>
              <a:tabLst>
                <a:tab pos="354965" algn="l"/>
                <a:tab pos="355600" algn="l"/>
              </a:tabLst>
            </a:pPr>
            <a:r>
              <a:rPr lang="en-US" sz="3400" dirty="0"/>
              <a:t>As soon as practical: </a:t>
            </a:r>
          </a:p>
          <a:p>
            <a:pPr marL="12700" marR="816610" indent="0">
              <a:buNone/>
              <a:tabLst>
                <a:tab pos="354965" algn="l"/>
                <a:tab pos="355600" algn="l"/>
              </a:tabLst>
            </a:pPr>
            <a:endParaRPr lang="en-US" sz="1400" dirty="0"/>
          </a:p>
          <a:p>
            <a:pPr marL="12700" marR="816610" indent="0">
              <a:buNone/>
              <a:tabLst>
                <a:tab pos="354965" algn="l"/>
                <a:tab pos="355600" algn="l"/>
              </a:tabLst>
            </a:pPr>
            <a:r>
              <a:rPr lang="en-US" sz="3400" dirty="0"/>
              <a:t>Pilot reports mishap to:</a:t>
            </a:r>
          </a:p>
          <a:p>
            <a:pPr marL="1025071" marR="816610" lvl="1" indent="-571500">
              <a:tabLst>
                <a:tab pos="354965" algn="l"/>
                <a:tab pos="355600" algn="l"/>
              </a:tabLst>
            </a:pPr>
            <a:r>
              <a:rPr lang="en-US" sz="3400" dirty="0"/>
              <a:t>OIA</a:t>
            </a:r>
          </a:p>
          <a:p>
            <a:pPr marL="1025071" marR="816610" lvl="1" indent="-571500">
              <a:tabLst>
                <a:tab pos="354965" algn="l"/>
                <a:tab pos="355600" algn="l"/>
              </a:tabLst>
            </a:pPr>
            <a:r>
              <a:rPr lang="en-US" sz="3400" dirty="0"/>
              <a:t>District Flight Safety Officer (or DSO-AV if DFSO is unavailable)	</a:t>
            </a:r>
          </a:p>
          <a:p>
            <a:pPr marL="1025071" marR="816610" lvl="1" indent="-571500">
              <a:tabLst>
                <a:tab pos="354965" algn="l"/>
                <a:tab pos="355600" algn="l"/>
              </a:tabLst>
            </a:pPr>
            <a:endParaRPr lang="en-US" sz="1400" dirty="0"/>
          </a:p>
          <a:p>
            <a:pPr marL="12700" marR="816610" indent="0">
              <a:buNone/>
              <a:tabLst>
                <a:tab pos="354965" algn="l"/>
                <a:tab pos="355600" algn="l"/>
              </a:tabLst>
            </a:pPr>
            <a:r>
              <a:rPr lang="en-US" sz="3400" dirty="0"/>
              <a:t>DFSO reports mishap to:</a:t>
            </a:r>
          </a:p>
          <a:p>
            <a:pPr marL="1025071" marR="816610" lvl="1" indent="-571500">
              <a:tabLst>
                <a:tab pos="354965" algn="l"/>
                <a:tab pos="355600" algn="l"/>
              </a:tabLst>
            </a:pPr>
            <a:r>
              <a:rPr lang="en-US" sz="3400" dirty="0"/>
              <a:t>District Commodore (DCO)</a:t>
            </a:r>
          </a:p>
          <a:p>
            <a:pPr marL="1025071" marR="816610" lvl="1" indent="-571500">
              <a:tabLst>
                <a:tab pos="354965" algn="l"/>
                <a:tab pos="355600" algn="l"/>
              </a:tabLst>
            </a:pPr>
            <a:r>
              <a:rPr lang="en-US" sz="3400" dirty="0"/>
              <a:t>District Chief of Staff (DCOS)</a:t>
            </a:r>
          </a:p>
          <a:p>
            <a:pPr marL="1025071" marR="816610" lvl="1" indent="-571500">
              <a:tabLst>
                <a:tab pos="354965" algn="l"/>
                <a:tab pos="355600" algn="l"/>
              </a:tabLst>
            </a:pPr>
            <a:r>
              <a:rPr lang="en-US" sz="3400" dirty="0"/>
              <a:t>National Flight Safety Officer</a:t>
            </a:r>
          </a:p>
          <a:p>
            <a:endParaRPr lang="en-US" dirty="0"/>
          </a:p>
        </p:txBody>
      </p:sp>
      <p:sp>
        <p:nvSpPr>
          <p:cNvPr id="4" name="Slide Number Placeholder 3">
            <a:extLst>
              <a:ext uri="{FF2B5EF4-FFF2-40B4-BE49-F238E27FC236}">
                <a16:creationId xmlns:a16="http://schemas.microsoft.com/office/drawing/2014/main" xmlns="" id="{02111C81-F416-A048-BDA0-31D073B0EE64}"/>
              </a:ext>
            </a:extLst>
          </p:cNvPr>
          <p:cNvSpPr>
            <a:spLocks noGrp="1"/>
          </p:cNvSpPr>
          <p:nvPr>
            <p:ph type="sldNum" sz="quarter" idx="4"/>
          </p:nvPr>
        </p:nvSpPr>
        <p:spPr/>
        <p:txBody>
          <a:bodyPr/>
          <a:lstStyle/>
          <a:p>
            <a:pPr algn="r"/>
            <a:fld id="{4FD1BBD8-8B60-4BF0-A64C-234AA9D11932}" type="slidenum">
              <a:rPr lang="en-US" smtClean="0"/>
              <a:pPr algn="r"/>
              <a:t>8</a:t>
            </a:fld>
            <a:endParaRPr lang="en-US" dirty="0"/>
          </a:p>
        </p:txBody>
      </p:sp>
      <p:sp>
        <p:nvSpPr>
          <p:cNvPr id="5" name="Footer Placeholder 4">
            <a:extLst>
              <a:ext uri="{FF2B5EF4-FFF2-40B4-BE49-F238E27FC236}">
                <a16:creationId xmlns:a16="http://schemas.microsoft.com/office/drawing/2014/main" xmlns="" id="{CCC11962-8199-D640-91BD-6136A9037E9E}"/>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86493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24E49-699B-D342-93BB-A4D6C6C61F03}"/>
              </a:ext>
            </a:extLst>
          </p:cNvPr>
          <p:cNvSpPr>
            <a:spLocks noGrp="1"/>
          </p:cNvSpPr>
          <p:nvPr>
            <p:ph type="title"/>
          </p:nvPr>
        </p:nvSpPr>
        <p:spPr/>
        <p:txBody>
          <a:bodyPr/>
          <a:lstStyle/>
          <a:p>
            <a:r>
              <a:rPr lang="en-US" b="1" dirty="0"/>
              <a:t>Mishap Analysis</a:t>
            </a:r>
          </a:p>
        </p:txBody>
      </p:sp>
      <p:sp>
        <p:nvSpPr>
          <p:cNvPr id="3" name="Content Placeholder 2">
            <a:extLst>
              <a:ext uri="{FF2B5EF4-FFF2-40B4-BE49-F238E27FC236}">
                <a16:creationId xmlns:a16="http://schemas.microsoft.com/office/drawing/2014/main" xmlns="" id="{6D872CCC-26CB-404D-BF7D-2BFBFD53A8AD}"/>
              </a:ext>
            </a:extLst>
          </p:cNvPr>
          <p:cNvSpPr>
            <a:spLocks noGrp="1"/>
          </p:cNvSpPr>
          <p:nvPr>
            <p:ph idx="1"/>
          </p:nvPr>
        </p:nvSpPr>
        <p:spPr/>
        <p:txBody>
          <a:bodyPr>
            <a:normAutofit fontScale="92500" lnSpcReduction="20000"/>
          </a:bodyPr>
          <a:lstStyle/>
          <a:p>
            <a:pPr marL="0" indent="0" algn="just">
              <a:buNone/>
            </a:pPr>
            <a:r>
              <a:rPr lang="en-US" dirty="0"/>
              <a:t>The National Transportation Safety Board (NTSB) has the authority to investigate all Coast Guard Auxiliary Class A and B aviation mishaps. A Coast Guard representative (active duty and/or auxiliary) is assigned to assist and participate in the NTSB investigation. </a:t>
            </a:r>
          </a:p>
          <a:p>
            <a:pPr marL="0" indent="0" algn="just">
              <a:buNone/>
            </a:pPr>
            <a:endParaRPr lang="en-US" dirty="0"/>
          </a:p>
          <a:p>
            <a:pPr marL="0" indent="0" algn="just">
              <a:buNone/>
            </a:pPr>
            <a:r>
              <a:rPr lang="en-US" dirty="0"/>
              <a:t>Coast Guard Directorate of Health, Safety, and Work Life (CG-11) determines if a separate Mishap Analysis Board (MAB) convening is necessary. Immediate initial reporting to CG-11 and Coast Guard Office of Safety and Environmental Health (CG-113) are required to ensure timely NTSB notification.</a:t>
            </a:r>
          </a:p>
          <a:p>
            <a:pPr marL="0" indent="0" algn="just">
              <a:buNone/>
            </a:pPr>
            <a:r>
              <a:rPr lang="en-US" dirty="0"/>
              <a:t> </a:t>
            </a:r>
          </a:p>
          <a:p>
            <a:pPr marL="0" indent="0" algn="just">
              <a:buNone/>
            </a:pPr>
            <a:r>
              <a:rPr lang="en-US" dirty="0"/>
              <a:t>All Auxiliary aviation mishaps must be entered in </a:t>
            </a:r>
            <a:r>
              <a:rPr lang="en-US" b="1" dirty="0"/>
              <a:t>e-AVIATRS</a:t>
            </a:r>
            <a:r>
              <a:rPr lang="en-US" dirty="0"/>
              <a:t> regardless of class and type </a:t>
            </a:r>
          </a:p>
          <a:p>
            <a:endParaRPr lang="en-US" dirty="0"/>
          </a:p>
        </p:txBody>
      </p:sp>
      <p:sp>
        <p:nvSpPr>
          <p:cNvPr id="4" name="Slide Number Placeholder 3">
            <a:extLst>
              <a:ext uri="{FF2B5EF4-FFF2-40B4-BE49-F238E27FC236}">
                <a16:creationId xmlns:a16="http://schemas.microsoft.com/office/drawing/2014/main" xmlns="" id="{BE26D68E-0D5A-D54C-8B8B-69BE2B620AEC}"/>
              </a:ext>
            </a:extLst>
          </p:cNvPr>
          <p:cNvSpPr>
            <a:spLocks noGrp="1"/>
          </p:cNvSpPr>
          <p:nvPr>
            <p:ph type="sldNum" sz="quarter" idx="4"/>
          </p:nvPr>
        </p:nvSpPr>
        <p:spPr/>
        <p:txBody>
          <a:bodyPr/>
          <a:lstStyle/>
          <a:p>
            <a:pPr algn="r"/>
            <a:fld id="{4FD1BBD8-8B60-4BF0-A64C-234AA9D11932}" type="slidenum">
              <a:rPr lang="en-US" smtClean="0"/>
              <a:pPr algn="r"/>
              <a:t>9</a:t>
            </a:fld>
            <a:endParaRPr lang="en-US" dirty="0"/>
          </a:p>
        </p:txBody>
      </p:sp>
      <p:sp>
        <p:nvSpPr>
          <p:cNvPr id="5" name="Footer Placeholder 4">
            <a:extLst>
              <a:ext uri="{FF2B5EF4-FFF2-40B4-BE49-F238E27FC236}">
                <a16:creationId xmlns:a16="http://schemas.microsoft.com/office/drawing/2014/main" xmlns="" id="{D9542675-B6D3-B443-B923-EC949C6D4D5A}"/>
              </a:ext>
            </a:extLst>
          </p:cNvPr>
          <p:cNvSpPr>
            <a:spLocks noGrp="1"/>
          </p:cNvSpPr>
          <p:nvPr>
            <p:ph type="ftr" sz="quarter" idx="3"/>
          </p:nvPr>
        </p:nvSpPr>
        <p:spPr/>
        <p:txBody>
          <a:bodyPr/>
          <a:lstStyle/>
          <a:p>
            <a:r>
              <a:rPr lang="en-US"/>
              <a:t>Response Directorate - Aviation Division</a:t>
            </a:r>
            <a:endParaRPr lang="en-US" dirty="0"/>
          </a:p>
        </p:txBody>
      </p:sp>
    </p:spTree>
    <p:extLst>
      <p:ext uri="{BB962C8B-B14F-4D97-AF65-F5344CB8AC3E}">
        <p14:creationId xmlns:p14="http://schemas.microsoft.com/office/powerpoint/2010/main" val="3045269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2550</Words>
  <Application>Microsoft Office PowerPoint</Application>
  <PresentationFormat>Custom</PresentationFormat>
  <Paragraphs>341</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Welcome</vt:lpstr>
      <vt:lpstr>PowerPoint Presentation</vt:lpstr>
      <vt:lpstr>Disclaimer</vt:lpstr>
      <vt:lpstr>Agenda</vt:lpstr>
      <vt:lpstr>Flight Safety Program</vt:lpstr>
      <vt:lpstr>COMDTINST M510047.D (series)</vt:lpstr>
      <vt:lpstr>Mishap Reporting</vt:lpstr>
      <vt:lpstr>Mishap Reporting Procedures</vt:lpstr>
      <vt:lpstr>Mishap Analysis</vt:lpstr>
      <vt:lpstr>Notification</vt:lpstr>
      <vt:lpstr>Toxicology</vt:lpstr>
      <vt:lpstr>Toxicology – cont.</vt:lpstr>
      <vt:lpstr>Aircraft Inspection Requirements</vt:lpstr>
      <vt:lpstr>Aircraft Maintenance Reporting</vt:lpstr>
      <vt:lpstr>Flight Suits</vt:lpstr>
      <vt:lpstr>Aviation Training</vt:lpstr>
      <vt:lpstr>Aviation C-Schools</vt:lpstr>
      <vt:lpstr>Short Term Training Request (STTR)</vt:lpstr>
      <vt:lpstr>CRM Refresher</vt:lpstr>
      <vt:lpstr>AUXDATA II Tasks</vt:lpstr>
      <vt:lpstr>Operational Risk Management</vt:lpstr>
      <vt:lpstr>General Assessment of Risk</vt:lpstr>
      <vt:lpstr>COVID – 19 Mitigation</vt:lpstr>
      <vt:lpstr>Professionalism</vt:lpstr>
      <vt:lpstr>Success Stories</vt:lpstr>
      <vt:lpstr>AUXAIR Rescue off Maui (D14)</vt:lpstr>
      <vt:lpstr>AUXAIR Rescue off Maui – cont.</vt:lpstr>
      <vt:lpstr>AUXAIR Rescue off Maui – cont.</vt:lpstr>
      <vt:lpstr>AUXAIR Rescue off Maui – cont.</vt:lpstr>
      <vt:lpstr>AUXAIR Rescue off Maui – cont.</vt:lpstr>
      <vt:lpstr>Published in Homeland Security Today</vt:lpstr>
      <vt:lpstr>Aircraft Commander Robert Emani</vt:lpstr>
      <vt:lpstr>On-Scene Commander C-130</vt:lpstr>
      <vt:lpstr>Rescue Swimmer in the Water</vt:lpstr>
      <vt:lpstr>Coast Guard Vessel Retrieving the Paddle Board</vt:lpstr>
      <vt:lpstr>Hurricane IDA Response (D7)</vt:lpstr>
      <vt:lpstr>Hurricane IDA Response (D7) – cont.</vt:lpstr>
      <vt:lpstr>Logistics Support (D1SR)</vt:lpstr>
      <vt:lpstr>Aircraft Commanders Rich Imperato and Steve Trupkin</vt:lpstr>
      <vt:lpstr>Aircraft Commander Steve Trupkin with Brake Sensor</vt:lpstr>
      <vt:lpstr>Operations Workshop Debrief</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Shelomo Alfassa</dc:creator>
  <cp:lastModifiedBy>Bruce</cp:lastModifiedBy>
  <cp:revision>148</cp:revision>
  <dcterms:created xsi:type="dcterms:W3CDTF">2021-05-23T04:04:23Z</dcterms:created>
  <dcterms:modified xsi:type="dcterms:W3CDTF">2022-01-10T15:27:13Z</dcterms:modified>
</cp:coreProperties>
</file>