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59" r:id="rId2"/>
  </p:sldMasterIdLst>
  <p:notesMasterIdLst>
    <p:notesMasterId r:id="rId56"/>
  </p:notesMasterIdLst>
  <p:sldIdLst>
    <p:sldId id="298" r:id="rId3"/>
    <p:sldId id="334" r:id="rId4"/>
    <p:sldId id="286" r:id="rId5"/>
    <p:sldId id="287" r:id="rId6"/>
    <p:sldId id="339" r:id="rId7"/>
    <p:sldId id="340" r:id="rId8"/>
    <p:sldId id="341" r:id="rId9"/>
    <p:sldId id="342" r:id="rId10"/>
    <p:sldId id="343" r:id="rId11"/>
    <p:sldId id="344" r:id="rId12"/>
    <p:sldId id="345" r:id="rId13"/>
    <p:sldId id="346" r:id="rId14"/>
    <p:sldId id="348" r:id="rId15"/>
    <p:sldId id="322" r:id="rId16"/>
    <p:sldId id="288" r:id="rId17"/>
    <p:sldId id="277" r:id="rId18"/>
    <p:sldId id="326" r:id="rId19"/>
    <p:sldId id="291" r:id="rId20"/>
    <p:sldId id="292" r:id="rId21"/>
    <p:sldId id="320" r:id="rId22"/>
    <p:sldId id="259" r:id="rId23"/>
    <p:sldId id="304" r:id="rId24"/>
    <p:sldId id="284" r:id="rId25"/>
    <p:sldId id="260" r:id="rId26"/>
    <p:sldId id="289" r:id="rId27"/>
    <p:sldId id="278" r:id="rId28"/>
    <p:sldId id="262" r:id="rId29"/>
    <p:sldId id="323" r:id="rId30"/>
    <p:sldId id="280" r:id="rId31"/>
    <p:sldId id="303" r:id="rId32"/>
    <p:sldId id="318" r:id="rId33"/>
    <p:sldId id="261" r:id="rId34"/>
    <p:sldId id="290" r:id="rId35"/>
    <p:sldId id="257" r:id="rId36"/>
    <p:sldId id="271" r:id="rId37"/>
    <p:sldId id="275" r:id="rId38"/>
    <p:sldId id="331" r:id="rId39"/>
    <p:sldId id="332" r:id="rId40"/>
    <p:sldId id="308" r:id="rId41"/>
    <p:sldId id="309" r:id="rId42"/>
    <p:sldId id="329" r:id="rId43"/>
    <p:sldId id="312" r:id="rId44"/>
    <p:sldId id="310" r:id="rId45"/>
    <p:sldId id="337" r:id="rId46"/>
    <p:sldId id="338" r:id="rId47"/>
    <p:sldId id="333" r:id="rId48"/>
    <p:sldId id="330" r:id="rId49"/>
    <p:sldId id="313" r:id="rId50"/>
    <p:sldId id="314" r:id="rId51"/>
    <p:sldId id="316" r:id="rId52"/>
    <p:sldId id="317" r:id="rId53"/>
    <p:sldId id="273" r:id="rId54"/>
    <p:sldId id="297"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modifyVerifier cryptProviderType="rsaFull" cryptAlgorithmClass="hash" cryptAlgorithmType="typeAny" cryptAlgorithmSid="4" spinCount="100000" saltData="elYhj9h/4jVV17nNsuKhrg==" hashData="NvE8G+JsoKv+akcAUNFVjIBeWUM="/>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29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FF3300"/>
    <a:srgbClr val="6D031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6" autoAdjust="0"/>
    <p:restoredTop sz="95701" autoAdjust="0"/>
  </p:normalViewPr>
  <p:slideViewPr>
    <p:cSldViewPr>
      <p:cViewPr>
        <p:scale>
          <a:sx n="98" d="100"/>
          <a:sy n="98" d="100"/>
        </p:scale>
        <p:origin x="-534" y="264"/>
      </p:cViewPr>
      <p:guideLst>
        <p:guide orient="horz" pos="2160"/>
        <p:guide pos="2880"/>
        <p:guide pos="29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76" d="100"/>
          <a:sy n="76" d="100"/>
        </p:scale>
        <p:origin x="-254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4551A-6F7C-4898-B9FB-BD34B3A46C88}" type="doc">
      <dgm:prSet loTypeId="urn:microsoft.com/office/officeart/2005/8/layout/default#4" loCatId="list" qsTypeId="urn:microsoft.com/office/officeart/2005/8/quickstyle/simple3" qsCatId="simple" csTypeId="urn:microsoft.com/office/officeart/2005/8/colors/accent1_2#4" csCatId="accent1" phldr="1"/>
      <dgm:spPr/>
      <dgm:t>
        <a:bodyPr/>
        <a:lstStyle/>
        <a:p>
          <a:endParaRPr lang="en-US"/>
        </a:p>
      </dgm:t>
    </dgm:pt>
    <dgm:pt modelId="{96E61F08-994A-42E7-90A9-7AB8CF6109B0}">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VHF Communications</a:t>
          </a:r>
        </a:p>
      </dgm:t>
    </dgm:pt>
    <dgm:pt modelId="{D5A470F1-5221-4A1D-ABF3-4A8D9F3F6EE8}" type="parTrans" cxnId="{3789A6BB-E551-4C68-9135-E082A43F80A6}">
      <dgm:prSet/>
      <dgm:spPr/>
      <dgm:t>
        <a:bodyPr/>
        <a:lstStyle/>
        <a:p>
          <a:endParaRPr lang="en-US"/>
        </a:p>
      </dgm:t>
    </dgm:pt>
    <dgm:pt modelId="{7C4E6D9D-D38D-46A7-AA0A-5EFA89CFBEC8}" type="sibTrans" cxnId="{3789A6BB-E551-4C68-9135-E082A43F80A6}">
      <dgm:prSet/>
      <dgm:spPr/>
      <dgm:t>
        <a:bodyPr/>
        <a:lstStyle/>
        <a:p>
          <a:endParaRPr lang="en-US"/>
        </a:p>
      </dgm:t>
    </dgm:pt>
    <dgm:pt modelId="{3ABE7D00-2F68-422C-BA7C-EAA3A0C562D6}">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MF/HF Communications</a:t>
          </a:r>
        </a:p>
      </dgm:t>
    </dgm:pt>
    <dgm:pt modelId="{87039E8F-19EB-458C-BC01-F69C8E2E964D}" type="parTrans" cxnId="{17398571-2ED9-46D4-AC67-9705236906F8}">
      <dgm:prSet/>
      <dgm:spPr/>
      <dgm:t>
        <a:bodyPr/>
        <a:lstStyle/>
        <a:p>
          <a:endParaRPr lang="en-US"/>
        </a:p>
      </dgm:t>
    </dgm:pt>
    <dgm:pt modelId="{E95CDE91-EC96-4E79-AC38-646588DAC033}" type="sibTrans" cxnId="{17398571-2ED9-46D4-AC67-9705236906F8}">
      <dgm:prSet/>
      <dgm:spPr/>
      <dgm:t>
        <a:bodyPr/>
        <a:lstStyle/>
        <a:p>
          <a:endParaRPr lang="en-US"/>
        </a:p>
      </dgm:t>
    </dgm:pt>
    <dgm:pt modelId="{E37A19C7-F88D-4D8B-9BA7-A3B72A2D4F1B}">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Station Watch Standing</a:t>
          </a:r>
        </a:p>
      </dgm:t>
    </dgm:pt>
    <dgm:pt modelId="{308CC958-089C-464C-9178-C4E07DD0CBD7}" type="parTrans" cxnId="{A1728C06-622F-4466-8E45-5D84E2F1138C}">
      <dgm:prSet/>
      <dgm:spPr/>
      <dgm:t>
        <a:bodyPr/>
        <a:lstStyle/>
        <a:p>
          <a:endParaRPr lang="en-US"/>
        </a:p>
      </dgm:t>
    </dgm:pt>
    <dgm:pt modelId="{9736992F-D85E-47B0-8B6A-35C1DE9D1236}" type="sibTrans" cxnId="{A1728C06-622F-4466-8E45-5D84E2F1138C}">
      <dgm:prSet/>
      <dgm:spPr/>
      <dgm:t>
        <a:bodyPr/>
        <a:lstStyle/>
        <a:p>
          <a:endParaRPr lang="en-US"/>
        </a:p>
      </dgm:t>
    </dgm:pt>
    <dgm:pt modelId="{FF891BFD-5092-4B64-A6BE-0DD4224935A3}">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AUXMON</a:t>
          </a:r>
        </a:p>
      </dgm:t>
    </dgm:pt>
    <dgm:pt modelId="{4DFD76A7-5091-413A-9DB4-9E15F305FA8D}" type="parTrans" cxnId="{2432C687-1A3A-4D6B-914C-4C9B806CCF5A}">
      <dgm:prSet/>
      <dgm:spPr/>
      <dgm:t>
        <a:bodyPr/>
        <a:lstStyle/>
        <a:p>
          <a:endParaRPr lang="en-US"/>
        </a:p>
      </dgm:t>
    </dgm:pt>
    <dgm:pt modelId="{89593727-76CD-4112-8913-687DD9F46AD9}" type="sibTrans" cxnId="{2432C687-1A3A-4D6B-914C-4C9B806CCF5A}">
      <dgm:prSet/>
      <dgm:spPr/>
      <dgm:t>
        <a:bodyPr/>
        <a:lstStyle/>
        <a:p>
          <a:endParaRPr lang="en-US"/>
        </a:p>
      </dgm:t>
    </dgm:pt>
    <dgm:pt modelId="{A5737D73-3D65-4F35-94D0-F25113F99DCE}">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SHARES</a:t>
          </a:r>
        </a:p>
      </dgm:t>
    </dgm:pt>
    <dgm:pt modelId="{5319AC54-CC89-4A36-BED1-FA070C80DA2C}" type="parTrans" cxnId="{E465EA45-A4D7-4365-BACB-4571CB515C83}">
      <dgm:prSet/>
      <dgm:spPr/>
      <dgm:t>
        <a:bodyPr/>
        <a:lstStyle/>
        <a:p>
          <a:endParaRPr lang="en-US"/>
        </a:p>
      </dgm:t>
    </dgm:pt>
    <dgm:pt modelId="{E277D4AA-EECC-4BD4-B4B5-D5F8130D7457}" type="sibTrans" cxnId="{E465EA45-A4D7-4365-BACB-4571CB515C83}">
      <dgm:prSet/>
      <dgm:spPr/>
      <dgm:t>
        <a:bodyPr/>
        <a:lstStyle/>
        <a:p>
          <a:endParaRPr lang="en-US"/>
        </a:p>
      </dgm:t>
    </dgm:pt>
    <dgm:pt modelId="{2A777AB0-1589-4F64-906E-BEA5F88CBE2F}">
      <dgm:prSet phldrT="[Text]"/>
      <dgm:spPr>
        <a:gradFill rotWithShape="0">
          <a:gsLst>
            <a:gs pos="0">
              <a:srgbClr val="0070C0"/>
            </a:gs>
            <a:gs pos="74000">
              <a:schemeClr val="accent1">
                <a:hueOff val="0"/>
                <a:satOff val="0"/>
                <a:alphaOff val="0"/>
                <a:tint val="37000"/>
                <a:satMod val="300000"/>
                <a:lumMod val="47000"/>
              </a:schemeClr>
            </a:gs>
            <a:gs pos="100000">
              <a:schemeClr val="accent1">
                <a:hueOff val="0"/>
                <a:satOff val="0"/>
                <a:lumOff val="0"/>
                <a:alphaOff val="0"/>
                <a:tint val="15000"/>
                <a:satMod val="350000"/>
              </a:schemeClr>
            </a:gs>
          </a:gsLst>
        </a:gradFill>
      </dgm:spPr>
      <dgm:t>
        <a:bodyPr/>
        <a:lstStyle/>
        <a:p>
          <a:r>
            <a:rPr lang="en-US" dirty="0"/>
            <a:t>AUGCOM</a:t>
          </a:r>
        </a:p>
      </dgm:t>
    </dgm:pt>
    <dgm:pt modelId="{58244F53-2DCA-41AB-B73E-32F4B9BB68E7}" type="parTrans" cxnId="{19936D34-1BCF-43A7-8095-30E4C761F6B3}">
      <dgm:prSet/>
      <dgm:spPr/>
      <dgm:t>
        <a:bodyPr/>
        <a:lstStyle/>
        <a:p>
          <a:endParaRPr lang="en-US"/>
        </a:p>
      </dgm:t>
    </dgm:pt>
    <dgm:pt modelId="{1CDE2CC0-5689-4CC3-A262-7EF3ABB8E8A6}" type="sibTrans" cxnId="{19936D34-1BCF-43A7-8095-30E4C761F6B3}">
      <dgm:prSet/>
      <dgm:spPr/>
      <dgm:t>
        <a:bodyPr/>
        <a:lstStyle/>
        <a:p>
          <a:endParaRPr lang="en-US"/>
        </a:p>
      </dgm:t>
    </dgm:pt>
    <dgm:pt modelId="{127A33A4-6C3A-49EA-AB78-C549579DDC1A}" type="pres">
      <dgm:prSet presAssocID="{F624551A-6F7C-4898-B9FB-BD34B3A46C88}" presName="diagram" presStyleCnt="0">
        <dgm:presLayoutVars>
          <dgm:dir/>
          <dgm:resizeHandles val="exact"/>
        </dgm:presLayoutVars>
      </dgm:prSet>
      <dgm:spPr/>
      <dgm:t>
        <a:bodyPr/>
        <a:lstStyle/>
        <a:p>
          <a:endParaRPr lang="en-US"/>
        </a:p>
      </dgm:t>
    </dgm:pt>
    <dgm:pt modelId="{EA21EC6B-76C2-46D6-9C14-F58F4C75C66D}" type="pres">
      <dgm:prSet presAssocID="{96E61F08-994A-42E7-90A9-7AB8CF6109B0}" presName="node" presStyleLbl="node1" presStyleIdx="0" presStyleCnt="6">
        <dgm:presLayoutVars>
          <dgm:bulletEnabled val="1"/>
        </dgm:presLayoutVars>
      </dgm:prSet>
      <dgm:spPr/>
      <dgm:t>
        <a:bodyPr/>
        <a:lstStyle/>
        <a:p>
          <a:endParaRPr lang="en-US"/>
        </a:p>
      </dgm:t>
    </dgm:pt>
    <dgm:pt modelId="{8F628136-DC1A-4565-9CEC-417E377EF751}" type="pres">
      <dgm:prSet presAssocID="{7C4E6D9D-D38D-46A7-AA0A-5EFA89CFBEC8}" presName="sibTrans" presStyleCnt="0"/>
      <dgm:spPr/>
    </dgm:pt>
    <dgm:pt modelId="{5C907094-2D7C-48A3-80C2-D8C826BE4E25}" type="pres">
      <dgm:prSet presAssocID="{3ABE7D00-2F68-422C-BA7C-EAA3A0C562D6}" presName="node" presStyleLbl="node1" presStyleIdx="1" presStyleCnt="6">
        <dgm:presLayoutVars>
          <dgm:bulletEnabled val="1"/>
        </dgm:presLayoutVars>
      </dgm:prSet>
      <dgm:spPr/>
      <dgm:t>
        <a:bodyPr/>
        <a:lstStyle/>
        <a:p>
          <a:endParaRPr lang="en-US"/>
        </a:p>
      </dgm:t>
    </dgm:pt>
    <dgm:pt modelId="{0450F336-D89B-4A27-AA7A-4EAFDE579686}" type="pres">
      <dgm:prSet presAssocID="{E95CDE91-EC96-4E79-AC38-646588DAC033}" presName="sibTrans" presStyleCnt="0"/>
      <dgm:spPr/>
    </dgm:pt>
    <dgm:pt modelId="{3C2AAC59-217F-40FF-AAB8-81352AAAB431}" type="pres">
      <dgm:prSet presAssocID="{E37A19C7-F88D-4D8B-9BA7-A3B72A2D4F1B}" presName="node" presStyleLbl="node1" presStyleIdx="2" presStyleCnt="6">
        <dgm:presLayoutVars>
          <dgm:bulletEnabled val="1"/>
        </dgm:presLayoutVars>
      </dgm:prSet>
      <dgm:spPr/>
      <dgm:t>
        <a:bodyPr/>
        <a:lstStyle/>
        <a:p>
          <a:endParaRPr lang="en-US"/>
        </a:p>
      </dgm:t>
    </dgm:pt>
    <dgm:pt modelId="{FD28C468-CC89-4F68-8D77-D453B453B6E3}" type="pres">
      <dgm:prSet presAssocID="{9736992F-D85E-47B0-8B6A-35C1DE9D1236}" presName="sibTrans" presStyleCnt="0"/>
      <dgm:spPr/>
    </dgm:pt>
    <dgm:pt modelId="{930F41D0-57B6-4BD8-9110-D1E766C9B89D}" type="pres">
      <dgm:prSet presAssocID="{FF891BFD-5092-4B64-A6BE-0DD4224935A3}" presName="node" presStyleLbl="node1" presStyleIdx="3" presStyleCnt="6">
        <dgm:presLayoutVars>
          <dgm:bulletEnabled val="1"/>
        </dgm:presLayoutVars>
      </dgm:prSet>
      <dgm:spPr/>
      <dgm:t>
        <a:bodyPr/>
        <a:lstStyle/>
        <a:p>
          <a:endParaRPr lang="en-US"/>
        </a:p>
      </dgm:t>
    </dgm:pt>
    <dgm:pt modelId="{CA6FCD39-8FBE-454C-80BF-B8EFD859832B}" type="pres">
      <dgm:prSet presAssocID="{89593727-76CD-4112-8913-687DD9F46AD9}" presName="sibTrans" presStyleCnt="0"/>
      <dgm:spPr/>
    </dgm:pt>
    <dgm:pt modelId="{F428C8F6-6F59-4F51-969C-49618A119EA6}" type="pres">
      <dgm:prSet presAssocID="{A5737D73-3D65-4F35-94D0-F25113F99DCE}" presName="node" presStyleLbl="node1" presStyleIdx="4" presStyleCnt="6" custLinFactNeighborX="2593" custLinFactNeighborY="-1903">
        <dgm:presLayoutVars>
          <dgm:bulletEnabled val="1"/>
        </dgm:presLayoutVars>
      </dgm:prSet>
      <dgm:spPr/>
      <dgm:t>
        <a:bodyPr/>
        <a:lstStyle/>
        <a:p>
          <a:endParaRPr lang="en-US"/>
        </a:p>
      </dgm:t>
    </dgm:pt>
    <dgm:pt modelId="{46C939FA-C5BB-4771-A10A-91D9F590FBB1}" type="pres">
      <dgm:prSet presAssocID="{E277D4AA-EECC-4BD4-B4B5-D5F8130D7457}" presName="sibTrans" presStyleCnt="0"/>
      <dgm:spPr/>
    </dgm:pt>
    <dgm:pt modelId="{5A3B9F3F-2633-460E-A028-667BA7B3568D}" type="pres">
      <dgm:prSet presAssocID="{2A777AB0-1589-4F64-906E-BEA5F88CBE2F}" presName="node" presStyleLbl="node1" presStyleIdx="5" presStyleCnt="6">
        <dgm:presLayoutVars>
          <dgm:bulletEnabled val="1"/>
        </dgm:presLayoutVars>
      </dgm:prSet>
      <dgm:spPr/>
      <dgm:t>
        <a:bodyPr/>
        <a:lstStyle/>
        <a:p>
          <a:endParaRPr lang="en-US"/>
        </a:p>
      </dgm:t>
    </dgm:pt>
  </dgm:ptLst>
  <dgm:cxnLst>
    <dgm:cxn modelId="{265CDA20-B07E-4C85-80A7-3A3859E72A18}" type="presOf" srcId="{2A777AB0-1589-4F64-906E-BEA5F88CBE2F}" destId="{5A3B9F3F-2633-460E-A028-667BA7B3568D}" srcOrd="0" destOrd="0" presId="urn:microsoft.com/office/officeart/2005/8/layout/default#4"/>
    <dgm:cxn modelId="{C335E88B-1C3A-4F28-A77D-BC84F21CD753}" type="presOf" srcId="{FF891BFD-5092-4B64-A6BE-0DD4224935A3}" destId="{930F41D0-57B6-4BD8-9110-D1E766C9B89D}" srcOrd="0" destOrd="0" presId="urn:microsoft.com/office/officeart/2005/8/layout/default#4"/>
    <dgm:cxn modelId="{3789A6BB-E551-4C68-9135-E082A43F80A6}" srcId="{F624551A-6F7C-4898-B9FB-BD34B3A46C88}" destId="{96E61F08-994A-42E7-90A9-7AB8CF6109B0}" srcOrd="0" destOrd="0" parTransId="{D5A470F1-5221-4A1D-ABF3-4A8D9F3F6EE8}" sibTransId="{7C4E6D9D-D38D-46A7-AA0A-5EFA89CFBEC8}"/>
    <dgm:cxn modelId="{19936D34-1BCF-43A7-8095-30E4C761F6B3}" srcId="{F624551A-6F7C-4898-B9FB-BD34B3A46C88}" destId="{2A777AB0-1589-4F64-906E-BEA5F88CBE2F}" srcOrd="5" destOrd="0" parTransId="{58244F53-2DCA-41AB-B73E-32F4B9BB68E7}" sibTransId="{1CDE2CC0-5689-4CC3-A262-7EF3ABB8E8A6}"/>
    <dgm:cxn modelId="{FB7ADEFD-1CEB-42F8-93FF-4F0D2C2E61B1}" type="presOf" srcId="{A5737D73-3D65-4F35-94D0-F25113F99DCE}" destId="{F428C8F6-6F59-4F51-969C-49618A119EA6}" srcOrd="0" destOrd="0" presId="urn:microsoft.com/office/officeart/2005/8/layout/default#4"/>
    <dgm:cxn modelId="{A1728C06-622F-4466-8E45-5D84E2F1138C}" srcId="{F624551A-6F7C-4898-B9FB-BD34B3A46C88}" destId="{E37A19C7-F88D-4D8B-9BA7-A3B72A2D4F1B}" srcOrd="2" destOrd="0" parTransId="{308CC958-089C-464C-9178-C4E07DD0CBD7}" sibTransId="{9736992F-D85E-47B0-8B6A-35C1DE9D1236}"/>
    <dgm:cxn modelId="{5CBCD551-FDEA-448F-AF0C-4AB067BA0167}" type="presOf" srcId="{3ABE7D00-2F68-422C-BA7C-EAA3A0C562D6}" destId="{5C907094-2D7C-48A3-80C2-D8C826BE4E25}" srcOrd="0" destOrd="0" presId="urn:microsoft.com/office/officeart/2005/8/layout/default#4"/>
    <dgm:cxn modelId="{17398571-2ED9-46D4-AC67-9705236906F8}" srcId="{F624551A-6F7C-4898-B9FB-BD34B3A46C88}" destId="{3ABE7D00-2F68-422C-BA7C-EAA3A0C562D6}" srcOrd="1" destOrd="0" parTransId="{87039E8F-19EB-458C-BC01-F69C8E2E964D}" sibTransId="{E95CDE91-EC96-4E79-AC38-646588DAC033}"/>
    <dgm:cxn modelId="{953A2E30-7E86-407E-B2F1-23E5004FF8A4}" type="presOf" srcId="{F624551A-6F7C-4898-B9FB-BD34B3A46C88}" destId="{127A33A4-6C3A-49EA-AB78-C549579DDC1A}" srcOrd="0" destOrd="0" presId="urn:microsoft.com/office/officeart/2005/8/layout/default#4"/>
    <dgm:cxn modelId="{E465EA45-A4D7-4365-BACB-4571CB515C83}" srcId="{F624551A-6F7C-4898-B9FB-BD34B3A46C88}" destId="{A5737D73-3D65-4F35-94D0-F25113F99DCE}" srcOrd="4" destOrd="0" parTransId="{5319AC54-CC89-4A36-BED1-FA070C80DA2C}" sibTransId="{E277D4AA-EECC-4BD4-B4B5-D5F8130D7457}"/>
    <dgm:cxn modelId="{CA3290EB-8F93-4BCF-BEE2-C81A3E06763E}" type="presOf" srcId="{96E61F08-994A-42E7-90A9-7AB8CF6109B0}" destId="{EA21EC6B-76C2-46D6-9C14-F58F4C75C66D}" srcOrd="0" destOrd="0" presId="urn:microsoft.com/office/officeart/2005/8/layout/default#4"/>
    <dgm:cxn modelId="{2432C687-1A3A-4D6B-914C-4C9B806CCF5A}" srcId="{F624551A-6F7C-4898-B9FB-BD34B3A46C88}" destId="{FF891BFD-5092-4B64-A6BE-0DD4224935A3}" srcOrd="3" destOrd="0" parTransId="{4DFD76A7-5091-413A-9DB4-9E15F305FA8D}" sibTransId="{89593727-76CD-4112-8913-687DD9F46AD9}"/>
    <dgm:cxn modelId="{F095A3E6-A68A-4C6E-BBAC-6535387CC8E2}" type="presOf" srcId="{E37A19C7-F88D-4D8B-9BA7-A3B72A2D4F1B}" destId="{3C2AAC59-217F-40FF-AAB8-81352AAAB431}" srcOrd="0" destOrd="0" presId="urn:microsoft.com/office/officeart/2005/8/layout/default#4"/>
    <dgm:cxn modelId="{33383443-39FD-4556-B6A1-12BAA84E5227}" type="presParOf" srcId="{127A33A4-6C3A-49EA-AB78-C549579DDC1A}" destId="{EA21EC6B-76C2-46D6-9C14-F58F4C75C66D}" srcOrd="0" destOrd="0" presId="urn:microsoft.com/office/officeart/2005/8/layout/default#4"/>
    <dgm:cxn modelId="{1F2F009F-2D35-4565-B099-FE0E75EA2D1A}" type="presParOf" srcId="{127A33A4-6C3A-49EA-AB78-C549579DDC1A}" destId="{8F628136-DC1A-4565-9CEC-417E377EF751}" srcOrd="1" destOrd="0" presId="urn:microsoft.com/office/officeart/2005/8/layout/default#4"/>
    <dgm:cxn modelId="{19914FE7-8A37-4C26-BBE6-5A1D08E7D2FC}" type="presParOf" srcId="{127A33A4-6C3A-49EA-AB78-C549579DDC1A}" destId="{5C907094-2D7C-48A3-80C2-D8C826BE4E25}" srcOrd="2" destOrd="0" presId="urn:microsoft.com/office/officeart/2005/8/layout/default#4"/>
    <dgm:cxn modelId="{7E385FAA-7C12-4B80-8AF7-F7FC5EC1A638}" type="presParOf" srcId="{127A33A4-6C3A-49EA-AB78-C549579DDC1A}" destId="{0450F336-D89B-4A27-AA7A-4EAFDE579686}" srcOrd="3" destOrd="0" presId="urn:microsoft.com/office/officeart/2005/8/layout/default#4"/>
    <dgm:cxn modelId="{ACC42DA4-437E-41BF-9F28-106F7CA02133}" type="presParOf" srcId="{127A33A4-6C3A-49EA-AB78-C549579DDC1A}" destId="{3C2AAC59-217F-40FF-AAB8-81352AAAB431}" srcOrd="4" destOrd="0" presId="urn:microsoft.com/office/officeart/2005/8/layout/default#4"/>
    <dgm:cxn modelId="{15630E93-39BF-4404-BBFE-790EECBA3D8D}" type="presParOf" srcId="{127A33A4-6C3A-49EA-AB78-C549579DDC1A}" destId="{FD28C468-CC89-4F68-8D77-D453B453B6E3}" srcOrd="5" destOrd="0" presId="urn:microsoft.com/office/officeart/2005/8/layout/default#4"/>
    <dgm:cxn modelId="{FD7E0BD1-5AE8-46D4-96C0-B668DD772700}" type="presParOf" srcId="{127A33A4-6C3A-49EA-AB78-C549579DDC1A}" destId="{930F41D0-57B6-4BD8-9110-D1E766C9B89D}" srcOrd="6" destOrd="0" presId="urn:microsoft.com/office/officeart/2005/8/layout/default#4"/>
    <dgm:cxn modelId="{33710A73-DF3D-42BA-BE76-DA8C8B472D9B}" type="presParOf" srcId="{127A33A4-6C3A-49EA-AB78-C549579DDC1A}" destId="{CA6FCD39-8FBE-454C-80BF-B8EFD859832B}" srcOrd="7" destOrd="0" presId="urn:microsoft.com/office/officeart/2005/8/layout/default#4"/>
    <dgm:cxn modelId="{4F64745D-FC06-4719-B779-3A4EFC2D0878}" type="presParOf" srcId="{127A33A4-6C3A-49EA-AB78-C549579DDC1A}" destId="{F428C8F6-6F59-4F51-969C-49618A119EA6}" srcOrd="8" destOrd="0" presId="urn:microsoft.com/office/officeart/2005/8/layout/default#4"/>
    <dgm:cxn modelId="{C0051504-0764-42E3-B361-DEB26E685E07}" type="presParOf" srcId="{127A33A4-6C3A-49EA-AB78-C549579DDC1A}" destId="{46C939FA-C5BB-4771-A10A-91D9F590FBB1}" srcOrd="9" destOrd="0" presId="urn:microsoft.com/office/officeart/2005/8/layout/default#4"/>
    <dgm:cxn modelId="{D36FF9EC-ABC5-4941-AE0B-49D9A90B33FE}" type="presParOf" srcId="{127A33A4-6C3A-49EA-AB78-C549579DDC1A}" destId="{5A3B9F3F-2633-460E-A028-667BA7B3568D}" srcOrd="10"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cs typeface="+mn-cs"/>
              </a:defRPr>
            </a:lvl1pPr>
          </a:lstStyle>
          <a:p>
            <a:pPr>
              <a:defRPr/>
            </a:pPr>
            <a:endParaRPr lang="en-US" alt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cs typeface="+mn-cs"/>
              </a:defRPr>
            </a:lvl1pPr>
          </a:lstStyle>
          <a:p>
            <a:pPr>
              <a:defRPr/>
            </a:pPr>
            <a:endParaRPr lang="en-US" alt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49FAFD2-3379-4D9B-854E-DA0A51026981}" type="slidenum">
              <a:rPr lang="en-US" altLang="en-US"/>
              <a:pPr>
                <a:defRPr/>
              </a:pPr>
              <a:t>‹#›</a:t>
            </a:fld>
            <a:endParaRPr lang="en-US" altLang="en-US" dirty="0"/>
          </a:p>
        </p:txBody>
      </p:sp>
    </p:spTree>
    <p:extLst>
      <p:ext uri="{BB962C8B-B14F-4D97-AF65-F5344CB8AC3E}">
        <p14:creationId xmlns:p14="http://schemas.microsoft.com/office/powerpoint/2010/main" val="4029033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
        <p:nvSpPr>
          <p:cNvPr id="163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8DD588CC-A2E0-40B1-B139-9FB381153E4E}" type="slidenum">
              <a:rPr lang="en-US" altLang="en-US" sz="1200" smtClean="0">
                <a:latin typeface="Arial" charset="0"/>
                <a:ea typeface="ＭＳ Ｐゴシック" pitchFamily="34" charset="-128"/>
              </a:rPr>
              <a:pPr/>
              <a:t>1</a:t>
            </a:fld>
            <a:endParaRPr lang="en-US" altLang="en-US" sz="1200">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10</a:t>
            </a:fld>
            <a:endParaRPr lang="en-US" altLang="en-US" dirty="0"/>
          </a:p>
        </p:txBody>
      </p:sp>
    </p:spTree>
    <p:extLst>
      <p:ext uri="{BB962C8B-B14F-4D97-AF65-F5344CB8AC3E}">
        <p14:creationId xmlns:p14="http://schemas.microsoft.com/office/powerpoint/2010/main" val="72855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11</a:t>
            </a:fld>
            <a:endParaRPr lang="en-US" altLang="en-US" dirty="0"/>
          </a:p>
        </p:txBody>
      </p:sp>
    </p:spTree>
    <p:extLst>
      <p:ext uri="{BB962C8B-B14F-4D97-AF65-F5344CB8AC3E}">
        <p14:creationId xmlns:p14="http://schemas.microsoft.com/office/powerpoint/2010/main" val="2944225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12</a:t>
            </a:fld>
            <a:endParaRPr lang="en-US" altLang="en-US" dirty="0"/>
          </a:p>
        </p:txBody>
      </p:sp>
    </p:spTree>
    <p:extLst>
      <p:ext uri="{BB962C8B-B14F-4D97-AF65-F5344CB8AC3E}">
        <p14:creationId xmlns:p14="http://schemas.microsoft.com/office/powerpoint/2010/main" val="797470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13</a:t>
            </a:fld>
            <a:endParaRPr lang="en-US" altLang="en-US" dirty="0"/>
          </a:p>
        </p:txBody>
      </p:sp>
    </p:spTree>
    <p:extLst>
      <p:ext uri="{BB962C8B-B14F-4D97-AF65-F5344CB8AC3E}">
        <p14:creationId xmlns:p14="http://schemas.microsoft.com/office/powerpoint/2010/main" val="3476572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14</a:t>
            </a:fld>
            <a:endParaRPr lang="en-US" altLang="en-US" dirty="0"/>
          </a:p>
        </p:txBody>
      </p:sp>
    </p:spTree>
    <p:extLst>
      <p:ext uri="{BB962C8B-B14F-4D97-AF65-F5344CB8AC3E}">
        <p14:creationId xmlns:p14="http://schemas.microsoft.com/office/powerpoint/2010/main" val="4135729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9FAFD2-3379-4D9B-854E-DA0A51026981}" type="slidenum">
              <a:rPr lang="en-US" altLang="en-US" smtClean="0"/>
              <a:pPr>
                <a:defRPr/>
              </a:pPr>
              <a:t>15</a:t>
            </a:fld>
            <a:endParaRPr lang="en-US" altLang="en-US" dirty="0"/>
          </a:p>
        </p:txBody>
      </p:sp>
    </p:spTree>
    <p:extLst>
      <p:ext uri="{BB962C8B-B14F-4D97-AF65-F5344CB8AC3E}">
        <p14:creationId xmlns:p14="http://schemas.microsoft.com/office/powerpoint/2010/main" val="2958159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16</a:t>
            </a:fld>
            <a:endParaRPr lang="en-US" altLang="en-US" dirty="0"/>
          </a:p>
        </p:txBody>
      </p:sp>
    </p:spTree>
    <p:extLst>
      <p:ext uri="{BB962C8B-B14F-4D97-AF65-F5344CB8AC3E}">
        <p14:creationId xmlns:p14="http://schemas.microsoft.com/office/powerpoint/2010/main" val="701563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17</a:t>
            </a:fld>
            <a:endParaRPr lang="en-US" altLang="en-US" dirty="0"/>
          </a:p>
        </p:txBody>
      </p:sp>
    </p:spTree>
    <p:extLst>
      <p:ext uri="{BB962C8B-B14F-4D97-AF65-F5344CB8AC3E}">
        <p14:creationId xmlns:p14="http://schemas.microsoft.com/office/powerpoint/2010/main" val="3537646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18</a:t>
            </a:fld>
            <a:endParaRPr lang="en-US" altLang="en-US" dirty="0"/>
          </a:p>
        </p:txBody>
      </p:sp>
    </p:spTree>
    <p:extLst>
      <p:ext uri="{BB962C8B-B14F-4D97-AF65-F5344CB8AC3E}">
        <p14:creationId xmlns:p14="http://schemas.microsoft.com/office/powerpoint/2010/main" val="4107414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19</a:t>
            </a:fld>
            <a:endParaRPr lang="en-US" altLang="en-US" dirty="0"/>
          </a:p>
        </p:txBody>
      </p:sp>
    </p:spTree>
    <p:extLst>
      <p:ext uri="{BB962C8B-B14F-4D97-AF65-F5344CB8AC3E}">
        <p14:creationId xmlns:p14="http://schemas.microsoft.com/office/powerpoint/2010/main" val="283302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2</a:t>
            </a:fld>
            <a:endParaRPr lang="en-US" altLang="en-US" dirty="0"/>
          </a:p>
        </p:txBody>
      </p:sp>
    </p:spTree>
    <p:extLst>
      <p:ext uri="{BB962C8B-B14F-4D97-AF65-F5344CB8AC3E}">
        <p14:creationId xmlns:p14="http://schemas.microsoft.com/office/powerpoint/2010/main" val="3837382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20</a:t>
            </a:fld>
            <a:endParaRPr lang="en-US" altLang="en-US" dirty="0"/>
          </a:p>
        </p:txBody>
      </p:sp>
    </p:spTree>
    <p:extLst>
      <p:ext uri="{BB962C8B-B14F-4D97-AF65-F5344CB8AC3E}">
        <p14:creationId xmlns:p14="http://schemas.microsoft.com/office/powerpoint/2010/main" val="3387004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These frequencies are in the 136-174 MHz frequency range., excluding the 2 </a:t>
            </a:r>
            <a:r>
              <a:rPr lang="en-US" altLang="en-US" dirty="0" err="1"/>
              <a:t>Mtr</a:t>
            </a:r>
            <a:r>
              <a:rPr lang="en-US" altLang="en-US" dirty="0"/>
              <a:t>. Amateur band, 144-148 </a:t>
            </a:r>
            <a:r>
              <a:rPr lang="en-US" altLang="en-US" dirty="0" err="1"/>
              <a:t>MHz.</a:t>
            </a:r>
            <a:endParaRPr lang="en-US" altLang="en-US" dirty="0"/>
          </a:p>
          <a:p>
            <a:pPr eaLnBrk="1" hangingPunct="1"/>
            <a:r>
              <a:rPr lang="en-US" altLang="en-US" dirty="0"/>
              <a:t>Encrypted radios may be loaned on an as needed basis and returned after the event ends.</a:t>
            </a:r>
          </a:p>
        </p:txBody>
      </p:sp>
      <p:sp>
        <p:nvSpPr>
          <p:cNvPr id="2867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B949F494-BA97-43F7-A1C4-07355951FB2A}" type="slidenum">
              <a:rPr lang="en-US" altLang="en-US" sz="1200" smtClean="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7E082438-94EA-484D-AE2E-4C29D5BE7EDD}" type="slidenum">
              <a:rPr lang="en-US" altLang="en-US" sz="1200" smtClean="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E99EF5F2-FB8E-4AD0-A3EE-1F1461451D18}" type="slidenum">
              <a:rPr lang="en-US" altLang="en-US" sz="1200" smtClean="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24</a:t>
            </a:fld>
            <a:endParaRPr lang="en-US" altLang="en-US" dirty="0"/>
          </a:p>
        </p:txBody>
      </p:sp>
    </p:spTree>
    <p:extLst>
      <p:ext uri="{BB962C8B-B14F-4D97-AF65-F5344CB8AC3E}">
        <p14:creationId xmlns:p14="http://schemas.microsoft.com/office/powerpoint/2010/main" val="3126526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25</a:t>
            </a:fld>
            <a:endParaRPr lang="en-US" altLang="en-US" dirty="0"/>
          </a:p>
        </p:txBody>
      </p:sp>
    </p:spTree>
    <p:extLst>
      <p:ext uri="{BB962C8B-B14F-4D97-AF65-F5344CB8AC3E}">
        <p14:creationId xmlns:p14="http://schemas.microsoft.com/office/powerpoint/2010/main" val="2100251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HF Net Managers located in OR, Southern CA, NM, Wisconsin, TN, North FLA, Central FLA, PA.</a:t>
            </a:r>
          </a:p>
        </p:txBody>
      </p:sp>
      <p:sp>
        <p:nvSpPr>
          <p:cNvPr id="368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73C92182-B487-42E5-9221-8376F6A23E3F}" type="slidenum">
              <a:rPr lang="en-US" altLang="en-US" sz="1200" smtClean="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27</a:t>
            </a:fld>
            <a:endParaRPr lang="en-US" altLang="en-US" dirty="0"/>
          </a:p>
        </p:txBody>
      </p:sp>
    </p:spTree>
    <p:extLst>
      <p:ext uri="{BB962C8B-B14F-4D97-AF65-F5344CB8AC3E}">
        <p14:creationId xmlns:p14="http://schemas.microsoft.com/office/powerpoint/2010/main" val="153661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28</a:t>
            </a:fld>
            <a:endParaRPr lang="en-US" altLang="en-US" dirty="0"/>
          </a:p>
        </p:txBody>
      </p:sp>
    </p:spTree>
    <p:extLst>
      <p:ext uri="{BB962C8B-B14F-4D97-AF65-F5344CB8AC3E}">
        <p14:creationId xmlns:p14="http://schemas.microsoft.com/office/powerpoint/2010/main" val="3395475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29</a:t>
            </a:fld>
            <a:endParaRPr lang="en-US" altLang="en-US" dirty="0"/>
          </a:p>
        </p:txBody>
      </p:sp>
    </p:spTree>
    <p:extLst>
      <p:ext uri="{BB962C8B-B14F-4D97-AF65-F5344CB8AC3E}">
        <p14:creationId xmlns:p14="http://schemas.microsoft.com/office/powerpoint/2010/main" val="237982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BCC62BF4-DEBD-4F1C-BEB2-51C7F1B15CB6}" type="slidenum">
              <a:rPr lang="en-US" altLang="en-US" sz="1200" smtClean="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30</a:t>
            </a:fld>
            <a:endParaRPr lang="en-US" altLang="en-US" dirty="0"/>
          </a:p>
        </p:txBody>
      </p:sp>
    </p:spTree>
    <p:extLst>
      <p:ext uri="{BB962C8B-B14F-4D97-AF65-F5344CB8AC3E}">
        <p14:creationId xmlns:p14="http://schemas.microsoft.com/office/powerpoint/2010/main" val="1800560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31</a:t>
            </a:fld>
            <a:endParaRPr lang="en-US" altLang="en-US" dirty="0"/>
          </a:p>
        </p:txBody>
      </p:sp>
    </p:spTree>
    <p:extLst>
      <p:ext uri="{BB962C8B-B14F-4D97-AF65-F5344CB8AC3E}">
        <p14:creationId xmlns:p14="http://schemas.microsoft.com/office/powerpoint/2010/main" val="1895362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32</a:t>
            </a:fld>
            <a:endParaRPr lang="en-US" altLang="en-US" dirty="0"/>
          </a:p>
        </p:txBody>
      </p:sp>
    </p:spTree>
    <p:extLst>
      <p:ext uri="{BB962C8B-B14F-4D97-AF65-F5344CB8AC3E}">
        <p14:creationId xmlns:p14="http://schemas.microsoft.com/office/powerpoint/2010/main" val="1515427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33</a:t>
            </a:fld>
            <a:endParaRPr lang="en-US" altLang="en-US" dirty="0"/>
          </a:p>
        </p:txBody>
      </p:sp>
    </p:spTree>
    <p:extLst>
      <p:ext uri="{BB962C8B-B14F-4D97-AF65-F5344CB8AC3E}">
        <p14:creationId xmlns:p14="http://schemas.microsoft.com/office/powerpoint/2010/main" val="1971027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4A357FC2-FE1F-4A1C-BCD4-02266045B421}" type="slidenum">
              <a:rPr lang="en-US" altLang="en-US" sz="1200" smtClean="0"/>
              <a:pPr/>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35</a:t>
            </a:fld>
            <a:endParaRPr lang="en-US" altLang="en-US" dirty="0"/>
          </a:p>
        </p:txBody>
      </p:sp>
    </p:spTree>
    <p:extLst>
      <p:ext uri="{BB962C8B-B14F-4D97-AF65-F5344CB8AC3E}">
        <p14:creationId xmlns:p14="http://schemas.microsoft.com/office/powerpoint/2010/main" val="1089817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942ED738-85FF-4794-825E-31DF6F9A5666}" type="slidenum">
              <a:rPr lang="en-US" altLang="en-US" sz="1200" smtClean="0"/>
              <a:pPr/>
              <a:t>36</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37</a:t>
            </a:fld>
            <a:endParaRPr lang="en-US" altLang="en-US" dirty="0"/>
          </a:p>
        </p:txBody>
      </p:sp>
    </p:spTree>
    <p:extLst>
      <p:ext uri="{BB962C8B-B14F-4D97-AF65-F5344CB8AC3E}">
        <p14:creationId xmlns:p14="http://schemas.microsoft.com/office/powerpoint/2010/main" val="2149417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38</a:t>
            </a:fld>
            <a:endParaRPr lang="en-US" altLang="en-US" dirty="0"/>
          </a:p>
        </p:txBody>
      </p:sp>
    </p:spTree>
    <p:extLst>
      <p:ext uri="{BB962C8B-B14F-4D97-AF65-F5344CB8AC3E}">
        <p14:creationId xmlns:p14="http://schemas.microsoft.com/office/powerpoint/2010/main" val="32112386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Why are they requesting that all mishaps; with or without injuries and even if there is no damage are reported?</a:t>
            </a:r>
          </a:p>
          <a:p>
            <a:r>
              <a:rPr lang="en-US" sz="1600" dirty="0"/>
              <a:t/>
            </a:r>
            <a:br>
              <a:rPr lang="en-US" sz="1600" dirty="0"/>
            </a:br>
            <a:endParaRPr lang="en-US" sz="1600" dirty="0"/>
          </a:p>
          <a:p>
            <a:r>
              <a:rPr lang="en-US" sz="1600" dirty="0"/>
              <a:t>Whenever a mishap occurs, even with no real damage or injury, is reported this information can be used to aid other members of potential risks and how this risk can be avoided.   </a:t>
            </a:r>
          </a:p>
          <a:p>
            <a:r>
              <a:rPr lang="en-US" sz="1600" dirty="0"/>
              <a:t/>
            </a:r>
            <a:br>
              <a:rPr lang="en-US" sz="1600" dirty="0"/>
            </a:br>
            <a:endParaRPr lang="en-US" sz="1600" dirty="0"/>
          </a:p>
          <a:p>
            <a:r>
              <a:rPr lang="en-US" sz="1600" dirty="0"/>
              <a:t>This information you provided can be used as a learning or teaching event that can help all of us to become safer. </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44</a:t>
            </a:fld>
            <a:endParaRPr lang="en-US" altLang="en-US" dirty="0"/>
          </a:p>
        </p:txBody>
      </p:sp>
    </p:spTree>
    <p:extLst>
      <p:ext uri="{BB962C8B-B14F-4D97-AF65-F5344CB8AC3E}">
        <p14:creationId xmlns:p14="http://schemas.microsoft.com/office/powerpoint/2010/main" val="75123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4</a:t>
            </a:fld>
            <a:endParaRPr lang="en-US" altLang="en-US" dirty="0"/>
          </a:p>
        </p:txBody>
      </p:sp>
    </p:spTree>
    <p:extLst>
      <p:ext uri="{BB962C8B-B14F-4D97-AF65-F5344CB8AC3E}">
        <p14:creationId xmlns:p14="http://schemas.microsoft.com/office/powerpoint/2010/main" val="3732190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46</a:t>
            </a:fld>
            <a:endParaRPr lang="en-US" altLang="en-US" dirty="0"/>
          </a:p>
        </p:txBody>
      </p:sp>
    </p:spTree>
    <p:extLst>
      <p:ext uri="{BB962C8B-B14F-4D97-AF65-F5344CB8AC3E}">
        <p14:creationId xmlns:p14="http://schemas.microsoft.com/office/powerpoint/2010/main" val="4106228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689C4231-7396-468A-B011-38EDC3A58656}" type="slidenum">
              <a:rPr lang="en-US" altLang="en-US" sz="1200" smtClean="0"/>
              <a:pPr/>
              <a:t>47</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ROGER – already means I understand and will comply there is no need for “good Copy”</a:t>
            </a:r>
          </a:p>
          <a:p>
            <a:endParaRPr lang="en-US" dirty="0"/>
          </a:p>
          <a:p>
            <a:r>
              <a:rPr lang="en-US" dirty="0"/>
              <a:t>Response possibly replies to “did you hear my last”</a:t>
            </a:r>
          </a:p>
          <a:p>
            <a:pPr marL="628650" lvl="1" indent="-171450">
              <a:buFont typeface="Arial" panose="020B0604020202020204" pitchFamily="34" charset="0"/>
              <a:buChar char="•"/>
            </a:pPr>
            <a:r>
              <a:rPr lang="en-US" dirty="0"/>
              <a:t>I hear</a:t>
            </a:r>
            <a:r>
              <a:rPr lang="en-US" baseline="0" dirty="0"/>
              <a:t> you loud and clear</a:t>
            </a:r>
          </a:p>
          <a:p>
            <a:pPr marL="628650" lvl="1" indent="-171450">
              <a:buFont typeface="Arial" panose="020B0604020202020204" pitchFamily="34" charset="0"/>
              <a:buChar char="•"/>
            </a:pPr>
            <a:r>
              <a:rPr lang="en-US" baseline="0" dirty="0"/>
              <a:t>I hear you weak but garbled</a:t>
            </a:r>
          </a:p>
          <a:p>
            <a:pPr marL="628650" lvl="1" indent="-171450">
              <a:buFont typeface="Arial" panose="020B0604020202020204" pitchFamily="34" charset="0"/>
              <a:buChar char="•"/>
            </a:pPr>
            <a:r>
              <a:rPr lang="en-US" baseline="0" dirty="0"/>
              <a:t>Please repeat transmission was broken up</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50</a:t>
            </a:fld>
            <a:endParaRPr lang="en-US" altLang="en-US" dirty="0"/>
          </a:p>
        </p:txBody>
      </p:sp>
    </p:spTree>
    <p:extLst>
      <p:ext uri="{BB962C8B-B14F-4D97-AF65-F5344CB8AC3E}">
        <p14:creationId xmlns:p14="http://schemas.microsoft.com/office/powerpoint/2010/main" val="3256694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
        <p:nvSpPr>
          <p:cNvPr id="6656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08B52375-C820-41FE-BE4D-AAF119DFB8B0}" type="slidenum">
              <a:rPr lang="en-US" altLang="en-US" sz="1200" smtClean="0">
                <a:latin typeface="Arial" charset="0"/>
                <a:ea typeface="ＭＳ Ｐゴシック" pitchFamily="34" charset="-128"/>
              </a:rPr>
              <a:pPr/>
              <a:t>53</a:t>
            </a:fld>
            <a:endParaRPr lang="en-US" altLang="en-US" sz="120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5</a:t>
            </a:fld>
            <a:endParaRPr lang="en-US" altLang="en-US" dirty="0"/>
          </a:p>
        </p:txBody>
      </p:sp>
    </p:spTree>
    <p:extLst>
      <p:ext uri="{BB962C8B-B14F-4D97-AF65-F5344CB8AC3E}">
        <p14:creationId xmlns:p14="http://schemas.microsoft.com/office/powerpoint/2010/main" val="62703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6</a:t>
            </a:fld>
            <a:endParaRPr lang="en-US" altLang="en-US" dirty="0"/>
          </a:p>
        </p:txBody>
      </p:sp>
    </p:spTree>
    <p:extLst>
      <p:ext uri="{BB962C8B-B14F-4D97-AF65-F5344CB8AC3E}">
        <p14:creationId xmlns:p14="http://schemas.microsoft.com/office/powerpoint/2010/main" val="149085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7</a:t>
            </a:fld>
            <a:endParaRPr lang="en-US" altLang="en-US" dirty="0"/>
          </a:p>
        </p:txBody>
      </p:sp>
    </p:spTree>
    <p:extLst>
      <p:ext uri="{BB962C8B-B14F-4D97-AF65-F5344CB8AC3E}">
        <p14:creationId xmlns:p14="http://schemas.microsoft.com/office/powerpoint/2010/main" val="186785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8</a:t>
            </a:fld>
            <a:endParaRPr lang="en-US" altLang="en-US" dirty="0"/>
          </a:p>
        </p:txBody>
      </p:sp>
    </p:spTree>
    <p:extLst>
      <p:ext uri="{BB962C8B-B14F-4D97-AF65-F5344CB8AC3E}">
        <p14:creationId xmlns:p14="http://schemas.microsoft.com/office/powerpoint/2010/main" val="2709730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pPr>
                <a:defRPr/>
              </a:pPr>
              <a:t>9</a:t>
            </a:fld>
            <a:endParaRPr lang="en-US" altLang="en-US" dirty="0"/>
          </a:p>
        </p:txBody>
      </p:sp>
    </p:spTree>
    <p:extLst>
      <p:ext uri="{BB962C8B-B14F-4D97-AF65-F5344CB8AC3E}">
        <p14:creationId xmlns:p14="http://schemas.microsoft.com/office/powerpoint/2010/main" val="1457204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 name="Line 1032"/>
          <p:cNvSpPr>
            <a:spLocks noChangeShapeType="1"/>
          </p:cNvSpPr>
          <p:nvPr/>
        </p:nvSpPr>
        <p:spPr bwMode="auto">
          <a:xfrm>
            <a:off x="457200" y="13716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4" name="Line 1033"/>
          <p:cNvSpPr>
            <a:spLocks noChangeShapeType="1"/>
          </p:cNvSpPr>
          <p:nvPr/>
        </p:nvSpPr>
        <p:spPr bwMode="auto">
          <a:xfrm>
            <a:off x="457200" y="14478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sp>
        <p:nvSpPr>
          <p:cNvPr id="5" name="Line 1035"/>
          <p:cNvSpPr>
            <a:spLocks noChangeShapeType="1"/>
          </p:cNvSpPr>
          <p:nvPr/>
        </p:nvSpPr>
        <p:spPr bwMode="auto">
          <a:xfrm>
            <a:off x="381000" y="57150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6" name="Line 1036"/>
          <p:cNvSpPr>
            <a:spLocks noChangeShapeType="1"/>
          </p:cNvSpPr>
          <p:nvPr/>
        </p:nvSpPr>
        <p:spPr bwMode="auto">
          <a:xfrm>
            <a:off x="381000" y="56388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pic>
        <p:nvPicPr>
          <p:cNvPr id="7" name="Picture 1038" descr="L:\Shafer Documents\Not My Pictures\AUX_M_V_sig_900x27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81200"/>
            <a:ext cx="4286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027"/>
          <p:cNvSpPr>
            <a:spLocks noGrp="1" noChangeArrowheads="1"/>
          </p:cNvSpPr>
          <p:nvPr>
            <p:ph type="ctrTitle"/>
          </p:nvPr>
        </p:nvSpPr>
        <p:spPr>
          <a:xfrm>
            <a:off x="533400" y="3505200"/>
            <a:ext cx="7772400" cy="1470025"/>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0026566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ppt_w</p:attrName>
                                        </p:attrNameLst>
                                      </p:cBhvr>
                                      <p:tavLst>
                                        <p:tav tm="0">
                                          <p:val>
                                            <p:strVal val="2/3*#ppt_w"/>
                                          </p:val>
                                        </p:tav>
                                        <p:tav tm="100000">
                                          <p:val>
                                            <p:strVal val="#ppt_w"/>
                                          </p:val>
                                        </p:tav>
                                      </p:tavLst>
                                    </p:anim>
                                    <p:anim calcmode="lin" valueType="num">
                                      <p:cBhvr>
                                        <p:cTn id="8" dur="500" fill="hold"/>
                                        <p:tgtEl>
                                          <p:spTgt spid="614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p:txBody>
          <a:bodyPr/>
          <a:lstStyle>
            <a:lvl1pPr>
              <a:defRPr smtClean="0"/>
            </a:lvl1pPr>
          </a:lstStyle>
          <a:p>
            <a:pPr>
              <a:defRPr/>
            </a:pPr>
            <a:r>
              <a:rPr lang="en-US" altLang="en-US" dirty="0"/>
              <a:t>2019 Telecommunications Workshop Response Directorate</a:t>
            </a:r>
          </a:p>
        </p:txBody>
      </p:sp>
      <p:sp>
        <p:nvSpPr>
          <p:cNvPr id="4" name="Rectangle 6"/>
          <p:cNvSpPr>
            <a:spLocks noGrp="1" noChangeArrowheads="1"/>
          </p:cNvSpPr>
          <p:nvPr>
            <p:ph type="sldNum" sz="quarter" idx="11"/>
          </p:nvPr>
        </p:nvSpPr>
        <p:spPr>
          <a:xfrm>
            <a:off x="6553200" y="6245225"/>
            <a:ext cx="2133600" cy="476250"/>
          </a:xfrm>
          <a:prstGeom prst="rect">
            <a:avLst/>
          </a:prstGeom>
        </p:spPr>
        <p:txBody>
          <a:bodyPr/>
          <a:lstStyle>
            <a:lvl1pPr>
              <a:defRPr/>
            </a:lvl1pPr>
          </a:lstStyle>
          <a:p>
            <a:pPr>
              <a:defRPr/>
            </a:pPr>
            <a:fld id="{B7122D38-F705-41AC-B2D8-87A2432556E3}" type="slidenum">
              <a:rPr lang="en-US" altLang="en-US"/>
              <a:pPr>
                <a:defRPr/>
              </a:pPr>
              <a:t>‹#›</a:t>
            </a:fld>
            <a:endParaRPr lang="en-US" altLang="en-US" dirty="0"/>
          </a:p>
        </p:txBody>
      </p:sp>
    </p:spTree>
    <p:extLst>
      <p:ext uri="{BB962C8B-B14F-4D97-AF65-F5344CB8AC3E}">
        <p14:creationId xmlns:p14="http://schemas.microsoft.com/office/powerpoint/2010/main" val="192212510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defRPr smtClean="0"/>
            </a:lvl1pPr>
          </a:lstStyle>
          <a:p>
            <a:pPr>
              <a:defRPr/>
            </a:pPr>
            <a:r>
              <a:rPr lang="en-US" altLang="en-US" dirty="0"/>
              <a:t>2019 Telecommunications Workshop Response Directorate</a:t>
            </a:r>
          </a:p>
        </p:txBody>
      </p:sp>
      <p:sp>
        <p:nvSpPr>
          <p:cNvPr id="6" name="Rectangle 6"/>
          <p:cNvSpPr>
            <a:spLocks noGrp="1" noChangeArrowheads="1"/>
          </p:cNvSpPr>
          <p:nvPr>
            <p:ph type="sldNum" sz="quarter" idx="11"/>
          </p:nvPr>
        </p:nvSpPr>
        <p:spPr>
          <a:xfrm>
            <a:off x="6553200" y="6245225"/>
            <a:ext cx="2133600" cy="476250"/>
          </a:xfrm>
          <a:prstGeom prst="rect">
            <a:avLst/>
          </a:prstGeom>
        </p:spPr>
        <p:txBody>
          <a:bodyPr/>
          <a:lstStyle>
            <a:lvl1pPr>
              <a:defRPr/>
            </a:lvl1pPr>
          </a:lstStyle>
          <a:p>
            <a:pPr>
              <a:defRPr/>
            </a:pPr>
            <a:fld id="{72CC768B-78CB-43C4-840E-2D96BBD3A9A1}" type="slidenum">
              <a:rPr lang="en-US" altLang="en-US"/>
              <a:pPr>
                <a:defRPr/>
              </a:pPr>
              <a:t>‹#›</a:t>
            </a:fld>
            <a:endParaRPr lang="en-US" altLang="en-US" dirty="0"/>
          </a:p>
        </p:txBody>
      </p:sp>
    </p:spTree>
    <p:extLst>
      <p:ext uri="{BB962C8B-B14F-4D97-AF65-F5344CB8AC3E}">
        <p14:creationId xmlns:p14="http://schemas.microsoft.com/office/powerpoint/2010/main" val="288069350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a:t>2019 Telecommunications Workshop Response Directorate</a:t>
            </a:r>
          </a:p>
        </p:txBody>
      </p:sp>
      <p:sp>
        <p:nvSpPr>
          <p:cNvPr id="5" name="Rectangle 6"/>
          <p:cNvSpPr>
            <a:spLocks noGrp="1" noChangeArrowheads="1"/>
          </p:cNvSpPr>
          <p:nvPr>
            <p:ph type="sldNum" sz="quarter" idx="11"/>
          </p:nvPr>
        </p:nvSpPr>
        <p:spPr>
          <a:ln/>
        </p:spPr>
        <p:txBody>
          <a:bodyPr/>
          <a:lstStyle>
            <a:lvl1pPr>
              <a:defRPr/>
            </a:lvl1pPr>
          </a:lstStyle>
          <a:p>
            <a:pPr>
              <a:defRPr/>
            </a:pPr>
            <a:fld id="{E223BC2C-5912-4C54-93C9-E7494929A3C6}" type="slidenum">
              <a:rPr lang="en-US" altLang="en-US"/>
              <a:pPr>
                <a:defRPr/>
              </a:pPr>
              <a:t>‹#›</a:t>
            </a:fld>
            <a:endParaRPr lang="en-US" altLang="en-US" dirty="0"/>
          </a:p>
        </p:txBody>
      </p:sp>
    </p:spTree>
    <p:extLst>
      <p:ext uri="{BB962C8B-B14F-4D97-AF65-F5344CB8AC3E}">
        <p14:creationId xmlns:p14="http://schemas.microsoft.com/office/powerpoint/2010/main" val="158671673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dirty="0"/>
              <a:t>2019 Telecommunications Workshop Response Directorate</a:t>
            </a:r>
          </a:p>
        </p:txBody>
      </p:sp>
      <p:sp>
        <p:nvSpPr>
          <p:cNvPr id="6" name="Rectangle 6"/>
          <p:cNvSpPr>
            <a:spLocks noGrp="1" noChangeArrowheads="1"/>
          </p:cNvSpPr>
          <p:nvPr>
            <p:ph type="sldNum" sz="quarter" idx="11"/>
          </p:nvPr>
        </p:nvSpPr>
        <p:spPr>
          <a:ln/>
        </p:spPr>
        <p:txBody>
          <a:bodyPr/>
          <a:lstStyle>
            <a:lvl1pPr>
              <a:defRPr/>
            </a:lvl1pPr>
          </a:lstStyle>
          <a:p>
            <a:pPr>
              <a:defRPr/>
            </a:pPr>
            <a:fld id="{7170F07F-E03A-49B2-94B1-344A644A980B}" type="slidenum">
              <a:rPr lang="en-US" altLang="en-US"/>
              <a:pPr>
                <a:defRPr/>
              </a:pPr>
              <a:t>‹#›</a:t>
            </a:fld>
            <a:endParaRPr lang="en-US" altLang="en-US" dirty="0"/>
          </a:p>
        </p:txBody>
      </p:sp>
    </p:spTree>
    <p:extLst>
      <p:ext uri="{BB962C8B-B14F-4D97-AF65-F5344CB8AC3E}">
        <p14:creationId xmlns:p14="http://schemas.microsoft.com/office/powerpoint/2010/main" val="166330968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dirty="0"/>
              <a:t>2019 Telecommunications Workshop Response Directorate</a:t>
            </a:r>
          </a:p>
        </p:txBody>
      </p:sp>
      <p:sp>
        <p:nvSpPr>
          <p:cNvPr id="4" name="Rectangle 6"/>
          <p:cNvSpPr>
            <a:spLocks noGrp="1" noChangeArrowheads="1"/>
          </p:cNvSpPr>
          <p:nvPr>
            <p:ph type="sldNum" sz="quarter" idx="11"/>
          </p:nvPr>
        </p:nvSpPr>
        <p:spPr>
          <a:ln/>
        </p:spPr>
        <p:txBody>
          <a:bodyPr/>
          <a:lstStyle>
            <a:lvl1pPr>
              <a:defRPr/>
            </a:lvl1pPr>
          </a:lstStyle>
          <a:p>
            <a:pPr>
              <a:defRPr/>
            </a:pPr>
            <a:fld id="{32EE8DAC-9519-489E-99BD-05A705B28BC3}" type="slidenum">
              <a:rPr lang="en-US" altLang="en-US"/>
              <a:pPr>
                <a:defRPr/>
              </a:pPr>
              <a:t>‹#›</a:t>
            </a:fld>
            <a:endParaRPr lang="en-US" altLang="en-US" dirty="0"/>
          </a:p>
        </p:txBody>
      </p:sp>
    </p:spTree>
    <p:extLst>
      <p:ext uri="{BB962C8B-B14F-4D97-AF65-F5344CB8AC3E}">
        <p14:creationId xmlns:p14="http://schemas.microsoft.com/office/powerpoint/2010/main" val="282978849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1032"/>
          <p:cNvSpPr>
            <a:spLocks noChangeShapeType="1"/>
          </p:cNvSpPr>
          <p:nvPr/>
        </p:nvSpPr>
        <p:spPr bwMode="auto">
          <a:xfrm>
            <a:off x="457200" y="10668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4" name="Line 1033"/>
          <p:cNvSpPr>
            <a:spLocks noChangeShapeType="1"/>
          </p:cNvSpPr>
          <p:nvPr/>
        </p:nvSpPr>
        <p:spPr bwMode="auto">
          <a:xfrm>
            <a:off x="457200" y="12192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sp>
        <p:nvSpPr>
          <p:cNvPr id="5" name="Line 1035"/>
          <p:cNvSpPr>
            <a:spLocks noChangeShapeType="1"/>
          </p:cNvSpPr>
          <p:nvPr/>
        </p:nvSpPr>
        <p:spPr bwMode="auto">
          <a:xfrm>
            <a:off x="381000" y="57150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6" name="Line 1036"/>
          <p:cNvSpPr>
            <a:spLocks noChangeShapeType="1"/>
          </p:cNvSpPr>
          <p:nvPr/>
        </p:nvSpPr>
        <p:spPr bwMode="auto">
          <a:xfrm>
            <a:off x="381000" y="56388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pic>
        <p:nvPicPr>
          <p:cNvPr id="7" name="Picture 1038" descr="L:\Shafer Documents\Not My Pictures\AUX_M_V_sig_900x27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81200"/>
            <a:ext cx="4286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027"/>
          <p:cNvSpPr>
            <a:spLocks noGrp="1" noChangeArrowheads="1"/>
          </p:cNvSpPr>
          <p:nvPr>
            <p:ph type="ctrTitle"/>
          </p:nvPr>
        </p:nvSpPr>
        <p:spPr>
          <a:xfrm>
            <a:off x="533400" y="3505200"/>
            <a:ext cx="7772400" cy="1470025"/>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88923479"/>
      </p:ext>
    </p:extLst>
  </p:cSld>
  <p:clrMapOvr>
    <a:masterClrMapping/>
  </p:clrMapOvr>
  <p:transition>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a:t>2019 Telecommunications Workshop Response Directorate</a:t>
            </a:r>
          </a:p>
        </p:txBody>
      </p:sp>
    </p:spTree>
    <p:extLst>
      <p:ext uri="{BB962C8B-B14F-4D97-AF65-F5344CB8AC3E}">
        <p14:creationId xmlns:p14="http://schemas.microsoft.com/office/powerpoint/2010/main" val="393115719"/>
      </p:ext>
    </p:extLst>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a:t>2019 Telecommunications Workshop Response Directorate</a:t>
            </a:r>
          </a:p>
        </p:txBody>
      </p:sp>
      <p:sp>
        <p:nvSpPr>
          <p:cNvPr id="5"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469A075A-AB6B-4E9E-955E-93C7F1DBEEDD}" type="slidenum">
              <a:rPr lang="en-US" altLang="en-US"/>
              <a:pPr>
                <a:defRPr/>
              </a:pPr>
              <a:t>‹#›</a:t>
            </a:fld>
            <a:endParaRPr lang="en-US" altLang="en-US" dirty="0"/>
          </a:p>
        </p:txBody>
      </p:sp>
    </p:spTree>
    <p:extLst>
      <p:ext uri="{BB962C8B-B14F-4D97-AF65-F5344CB8AC3E}">
        <p14:creationId xmlns:p14="http://schemas.microsoft.com/office/powerpoint/2010/main" val="64968650"/>
      </p:ext>
    </p:extLst>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dirty="0"/>
              <a:t>2019 Telecommunications Workshop Response Directorate</a:t>
            </a:r>
          </a:p>
        </p:txBody>
      </p:sp>
      <p:sp>
        <p:nvSpPr>
          <p:cNvPr id="6"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4FF4EB95-588C-42B1-B9E9-26657C3B1883}" type="slidenum">
              <a:rPr lang="en-US" altLang="en-US"/>
              <a:pPr>
                <a:defRPr/>
              </a:pPr>
              <a:t>‹#›</a:t>
            </a:fld>
            <a:endParaRPr lang="en-US" altLang="en-US" dirty="0"/>
          </a:p>
        </p:txBody>
      </p:sp>
    </p:spTree>
    <p:extLst>
      <p:ext uri="{BB962C8B-B14F-4D97-AF65-F5344CB8AC3E}">
        <p14:creationId xmlns:p14="http://schemas.microsoft.com/office/powerpoint/2010/main" val="1787940477"/>
      </p:ext>
    </p:extLst>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ltLang="en-US" dirty="0"/>
              <a:t>2019 Telecommunications Workshop Response Directorate</a:t>
            </a: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DA35D320-6372-4A89-87D0-56606A1FC5BF}" type="slidenum">
              <a:rPr lang="en-US" altLang="en-US"/>
              <a:pPr>
                <a:defRPr/>
              </a:pPr>
              <a:t>‹#›</a:t>
            </a:fld>
            <a:endParaRPr lang="en-US" altLang="en-US" dirty="0"/>
          </a:p>
        </p:txBody>
      </p:sp>
    </p:spTree>
    <p:extLst>
      <p:ext uri="{BB962C8B-B14F-4D97-AF65-F5344CB8AC3E}">
        <p14:creationId xmlns:p14="http://schemas.microsoft.com/office/powerpoint/2010/main" val="289338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png"/><Relationship Id="rId5" Type="http://schemas.openxmlformats.org/officeDocument/2006/relationships/slideLayout" Target="../slideLayouts/slideLayout9.xml"/><Relationship Id="rId10" Type="http://schemas.openxmlformats.org/officeDocument/2006/relationships/image" Target="../media/image2.jpeg"/><Relationship Id="rId4" Type="http://schemas.openxmlformats.org/officeDocument/2006/relationships/slideLayout" Target="../slideLayouts/slideLayout8.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Compass2"/>
          <p:cNvPicPr>
            <a:picLocks noChangeAspect="1" noChangeArrowheads="1"/>
          </p:cNvPicPr>
          <p:nvPr/>
        </p:nvPicPr>
        <p:blipFill>
          <a:blip r:embed="rId6">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209800" y="2133600"/>
            <a:ext cx="43434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457200" y="304800"/>
            <a:ext cx="8229600" cy="1143000"/>
          </a:xfrm>
          <a:prstGeom prst="rect">
            <a:avLst/>
          </a:prstGeom>
          <a:noFill/>
          <a:ln>
            <a:noFill/>
          </a:ln>
          <a:effectLst>
            <a:outerShdw dist="35921" dir="2700000" algn="ctr" rotWithShape="0">
              <a:schemeClr val="bg2"/>
            </a:outerShdw>
          </a:effectLs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2743200" y="6248400"/>
            <a:ext cx="3352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smtClean="0">
                <a:solidFill>
                  <a:srgbClr val="000099"/>
                </a:solidFill>
                <a:latin typeface="Arial" panose="020B0604020202020204" pitchFamily="34" charset="0"/>
                <a:cs typeface="Arial" panose="020B0604020202020204" pitchFamily="34" charset="0"/>
              </a:defRPr>
            </a:lvl1pPr>
          </a:lstStyle>
          <a:p>
            <a:pPr>
              <a:defRPr/>
            </a:pPr>
            <a:r>
              <a:rPr lang="en-US" altLang="en-US" dirty="0"/>
              <a:t>2019 Telecommunications Workshop Response Directorate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000099"/>
                </a:solidFill>
              </a:defRPr>
            </a:lvl1pPr>
          </a:lstStyle>
          <a:p>
            <a:pPr>
              <a:defRPr/>
            </a:pPr>
            <a:fld id="{92B4EB91-853B-4128-B4A0-01A22A657373}" type="slidenum">
              <a:rPr lang="en-US" altLang="en-US"/>
              <a:pPr>
                <a:defRPr/>
              </a:pPr>
              <a:t>‹#›</a:t>
            </a:fld>
            <a:endParaRPr lang="en-US" altLang="en-US" dirty="0"/>
          </a:p>
        </p:txBody>
      </p:sp>
      <p:pic>
        <p:nvPicPr>
          <p:cNvPr id="1031" name="Picture 10" descr="Compass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81000"/>
            <a:ext cx="914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Line 11"/>
          <p:cNvSpPr>
            <a:spLocks noChangeShapeType="1"/>
          </p:cNvSpPr>
          <p:nvPr/>
        </p:nvSpPr>
        <p:spPr bwMode="auto">
          <a:xfrm>
            <a:off x="457200" y="13716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2057" name="Line 12"/>
          <p:cNvSpPr>
            <a:spLocks noChangeShapeType="1"/>
          </p:cNvSpPr>
          <p:nvPr/>
        </p:nvSpPr>
        <p:spPr bwMode="auto">
          <a:xfrm>
            <a:off x="457200" y="14478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pic>
        <p:nvPicPr>
          <p:cNvPr id="1034" name="Picture 14" descr="L:\Shafer Documents\Not My Pictures\AUX_M_V_sig_900x27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6248400"/>
            <a:ext cx="1628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1" r:id="rId1"/>
    <p:sldLayoutId id="2147483765" r:id="rId2"/>
    <p:sldLayoutId id="2147483766" r:id="rId3"/>
    <p:sldLayoutId id="2147483767" r:id="rId4"/>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8">
                                            <p:txEl>
                                              <p:pRg st="0" end="0"/>
                                            </p:txEl>
                                          </p:spTgt>
                                        </p:tgtEl>
                                        <p:attrNameLst>
                                          <p:attrName>style.visibility</p:attrName>
                                        </p:attrNameLst>
                                      </p:cBhvr>
                                      <p:to>
                                        <p:strVal val="visible"/>
                                      </p:to>
                                    </p:set>
                                    <p:anim calcmode="lin" valueType="num">
                                      <p:cBhvr additive="base">
                                        <p:cTn id="13" dur="500" fill="hold"/>
                                        <p:tgtEl>
                                          <p:spTgt spid="102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8">
                                            <p:txEl>
                                              <p:pRg st="1" end="1"/>
                                            </p:txEl>
                                          </p:spTgt>
                                        </p:tgtEl>
                                        <p:attrNameLst>
                                          <p:attrName>style.visibility</p:attrName>
                                        </p:attrNameLst>
                                      </p:cBhvr>
                                      <p:to>
                                        <p:strVal val="visible"/>
                                      </p:to>
                                    </p:set>
                                    <p:anim calcmode="lin" valueType="num">
                                      <p:cBhvr additive="base">
                                        <p:cTn id="19" dur="500" fill="hold"/>
                                        <p:tgtEl>
                                          <p:spTgt spid="102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28">
                                            <p:txEl>
                                              <p:pRg st="2" end="2"/>
                                            </p:txEl>
                                          </p:spTgt>
                                        </p:tgtEl>
                                        <p:attrNameLst>
                                          <p:attrName>style.visibility</p:attrName>
                                        </p:attrNameLst>
                                      </p:cBhvr>
                                      <p:to>
                                        <p:strVal val="visible"/>
                                      </p:to>
                                    </p:set>
                                    <p:anim calcmode="lin" valueType="num">
                                      <p:cBhvr additive="base">
                                        <p:cTn id="23" dur="500" fill="hold"/>
                                        <p:tgtEl>
                                          <p:spTgt spid="1028">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28">
                                            <p:txEl>
                                              <p:pRg st="3" end="3"/>
                                            </p:txEl>
                                          </p:spTgt>
                                        </p:tgtEl>
                                        <p:attrNameLst>
                                          <p:attrName>style.visibility</p:attrName>
                                        </p:attrNameLst>
                                      </p:cBhvr>
                                      <p:to>
                                        <p:strVal val="visible"/>
                                      </p:to>
                                    </p:set>
                                    <p:anim calcmode="lin" valueType="num">
                                      <p:cBhvr additive="base">
                                        <p:cTn id="27" dur="500" fill="hold"/>
                                        <p:tgtEl>
                                          <p:spTgt spid="1028">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8">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28">
                                            <p:txEl>
                                              <p:pRg st="4" end="4"/>
                                            </p:txEl>
                                          </p:spTgt>
                                        </p:tgtEl>
                                        <p:attrNameLst>
                                          <p:attrName>style.visibility</p:attrName>
                                        </p:attrNameLst>
                                      </p:cBhvr>
                                      <p:to>
                                        <p:strVal val="visible"/>
                                      </p:to>
                                    </p:set>
                                    <p:anim calcmode="lin" valueType="num">
                                      <p:cBhvr additive="base">
                                        <p:cTn id="31" dur="500" fill="hold"/>
                                        <p:tgtEl>
                                          <p:spTgt spid="102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028" grpId="0" build="p" autoUpdateAnimBg="0">
        <p:tmplLst>
          <p:tmpl lvl="1">
            <p:tnLst>
              <p:par>
                <p:cTn presetID="2" presetClass="entr" presetSubtype="8"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r" rtl="0" eaLnBrk="0" fontAlgn="base" hangingPunct="0">
        <a:spcBef>
          <a:spcPct val="0"/>
        </a:spcBef>
        <a:spcAft>
          <a:spcPct val="0"/>
        </a:spcAft>
        <a:defRPr sz="4400" b="1">
          <a:solidFill>
            <a:srgbClr val="FF0000"/>
          </a:solidFill>
          <a:latin typeface="+mj-lt"/>
          <a:ea typeface="+mj-ea"/>
          <a:cs typeface="+mj-cs"/>
        </a:defRPr>
      </a:lvl1pPr>
      <a:lvl2pPr algn="r" rtl="0" eaLnBrk="0" fontAlgn="base" hangingPunct="0">
        <a:spcBef>
          <a:spcPct val="0"/>
        </a:spcBef>
        <a:spcAft>
          <a:spcPct val="0"/>
        </a:spcAft>
        <a:defRPr sz="4400" b="1">
          <a:solidFill>
            <a:srgbClr val="FF0000"/>
          </a:solidFill>
          <a:latin typeface="Arial" charset="0"/>
        </a:defRPr>
      </a:lvl2pPr>
      <a:lvl3pPr algn="r" rtl="0" eaLnBrk="0" fontAlgn="base" hangingPunct="0">
        <a:spcBef>
          <a:spcPct val="0"/>
        </a:spcBef>
        <a:spcAft>
          <a:spcPct val="0"/>
        </a:spcAft>
        <a:defRPr sz="4400" b="1">
          <a:solidFill>
            <a:srgbClr val="FF0000"/>
          </a:solidFill>
          <a:latin typeface="Arial" charset="0"/>
        </a:defRPr>
      </a:lvl3pPr>
      <a:lvl4pPr algn="r" rtl="0" eaLnBrk="0" fontAlgn="base" hangingPunct="0">
        <a:spcBef>
          <a:spcPct val="0"/>
        </a:spcBef>
        <a:spcAft>
          <a:spcPct val="0"/>
        </a:spcAft>
        <a:defRPr sz="4400" b="1">
          <a:solidFill>
            <a:srgbClr val="FF0000"/>
          </a:solidFill>
          <a:latin typeface="Arial" charset="0"/>
        </a:defRPr>
      </a:lvl4pPr>
      <a:lvl5pPr algn="r" rtl="0" eaLnBrk="0" fontAlgn="base" hangingPunct="0">
        <a:spcBef>
          <a:spcPct val="0"/>
        </a:spcBef>
        <a:spcAft>
          <a:spcPct val="0"/>
        </a:spcAft>
        <a:defRPr sz="4400" b="1">
          <a:solidFill>
            <a:srgbClr val="FF0000"/>
          </a:solidFill>
          <a:latin typeface="Arial" charset="0"/>
        </a:defRPr>
      </a:lvl5pPr>
      <a:lvl6pPr marL="457200" algn="r" rtl="0" eaLnBrk="1" fontAlgn="base" hangingPunct="1">
        <a:spcBef>
          <a:spcPct val="0"/>
        </a:spcBef>
        <a:spcAft>
          <a:spcPct val="0"/>
        </a:spcAft>
        <a:defRPr sz="4400" b="1">
          <a:solidFill>
            <a:srgbClr val="FF0000"/>
          </a:solidFill>
          <a:latin typeface="Arial" charset="0"/>
        </a:defRPr>
      </a:lvl6pPr>
      <a:lvl7pPr marL="914400" algn="r" rtl="0" eaLnBrk="1" fontAlgn="base" hangingPunct="1">
        <a:spcBef>
          <a:spcPct val="0"/>
        </a:spcBef>
        <a:spcAft>
          <a:spcPct val="0"/>
        </a:spcAft>
        <a:defRPr sz="4400" b="1">
          <a:solidFill>
            <a:srgbClr val="FF0000"/>
          </a:solidFill>
          <a:latin typeface="Arial" charset="0"/>
        </a:defRPr>
      </a:lvl7pPr>
      <a:lvl8pPr marL="1371600" algn="r" rtl="0" eaLnBrk="1" fontAlgn="base" hangingPunct="1">
        <a:spcBef>
          <a:spcPct val="0"/>
        </a:spcBef>
        <a:spcAft>
          <a:spcPct val="0"/>
        </a:spcAft>
        <a:defRPr sz="4400" b="1">
          <a:solidFill>
            <a:srgbClr val="FF0000"/>
          </a:solidFill>
          <a:latin typeface="Arial" charset="0"/>
        </a:defRPr>
      </a:lvl8pPr>
      <a:lvl9pPr marL="1828800" algn="r" rtl="0" eaLnBrk="1" fontAlgn="base" hangingPunct="1">
        <a:spcBef>
          <a:spcPct val="0"/>
        </a:spcBef>
        <a:spcAft>
          <a:spcPct val="0"/>
        </a:spcAft>
        <a:defRPr sz="44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9" descr="Compass2"/>
          <p:cNvPicPr>
            <a:picLocks noChangeAspect="1" noChangeArrowheads="1"/>
          </p:cNvPicPr>
          <p:nvPr/>
        </p:nvPicPr>
        <p:blipFill>
          <a:blip r:embed="rId9">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209800" y="2133600"/>
            <a:ext cx="43434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63513"/>
            <a:ext cx="8229600" cy="1143000"/>
          </a:xfrm>
          <a:prstGeom prst="rect">
            <a:avLst/>
          </a:prstGeom>
          <a:noFill/>
          <a:ln>
            <a:noFill/>
          </a:ln>
          <a:effectLst>
            <a:outerShdw blurRad="63500" dist="38099" dir="2700000" algn="ctr" rotWithShape="0">
              <a:schemeClr val="bg2">
                <a:alpha val="74997"/>
              </a:schemeClr>
            </a:outerShdw>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2743200" y="6248400"/>
            <a:ext cx="3352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solidFill>
                  <a:srgbClr val="000099"/>
                </a:solidFill>
                <a:latin typeface="Arial" charset="0"/>
                <a:ea typeface="+mn-ea"/>
                <a:cs typeface="+mn-cs"/>
              </a:defRPr>
            </a:lvl1pPr>
          </a:lstStyle>
          <a:p>
            <a:pPr>
              <a:defRPr/>
            </a:pPr>
            <a:r>
              <a:rPr lang="en-US" altLang="en-US" dirty="0"/>
              <a:t>2019 Telecommunications Workshop Response Directorate</a:t>
            </a:r>
          </a:p>
        </p:txBody>
      </p:sp>
      <p:pic>
        <p:nvPicPr>
          <p:cNvPr id="6151" name="Picture 10" descr="Compass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41313"/>
            <a:ext cx="9144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1"/>
          <p:cNvSpPr>
            <a:spLocks noChangeShapeType="1"/>
          </p:cNvSpPr>
          <p:nvPr/>
        </p:nvSpPr>
        <p:spPr bwMode="auto">
          <a:xfrm>
            <a:off x="457200" y="12192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1033" name="Line 12"/>
          <p:cNvSpPr>
            <a:spLocks noChangeShapeType="1"/>
          </p:cNvSpPr>
          <p:nvPr/>
        </p:nvSpPr>
        <p:spPr bwMode="auto">
          <a:xfrm>
            <a:off x="457200" y="12954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pic>
        <p:nvPicPr>
          <p:cNvPr id="6154" name="Picture 14" descr="L:\Shafer Documents\Not My Pictures\AUX_M_V_sig_900x270p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 y="6248400"/>
            <a:ext cx="1628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2" r:id="rId1"/>
    <p:sldLayoutId id="2147483768" r:id="rId2"/>
    <p:sldLayoutId id="2147483769" r:id="rId3"/>
    <p:sldLayoutId id="2147483770" r:id="rId4"/>
    <p:sldLayoutId id="2147483773" r:id="rId5"/>
    <p:sldLayoutId id="2147483774" r:id="rId6"/>
    <p:sldLayoutId id="2147483775" r:id="rId7"/>
  </p:sldLayoutIdLst>
  <p:transition>
    <p:cover dir="u"/>
  </p:transition>
  <p:hf hdr="0" dt="0"/>
  <p:txStyles>
    <p:titleStyle>
      <a:lvl1pPr algn="r" rtl="0" eaLnBrk="0" fontAlgn="base" hangingPunct="0">
        <a:spcBef>
          <a:spcPct val="0"/>
        </a:spcBef>
        <a:spcAft>
          <a:spcPct val="0"/>
        </a:spcAft>
        <a:defRPr sz="4400" b="1">
          <a:solidFill>
            <a:srgbClr val="FF0000"/>
          </a:solidFill>
          <a:latin typeface="+mj-lt"/>
          <a:ea typeface="ＭＳ Ｐゴシック" charset="0"/>
          <a:cs typeface="ＭＳ Ｐゴシック" charset="0"/>
        </a:defRPr>
      </a:lvl1pPr>
      <a:lvl2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2pPr>
      <a:lvl3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3pPr>
      <a:lvl4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4pPr>
      <a:lvl5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5pPr>
      <a:lvl6pPr marL="457200" algn="r" rtl="0" eaLnBrk="1" fontAlgn="base" hangingPunct="1">
        <a:spcBef>
          <a:spcPct val="0"/>
        </a:spcBef>
        <a:spcAft>
          <a:spcPct val="0"/>
        </a:spcAft>
        <a:defRPr sz="4400" b="1">
          <a:solidFill>
            <a:srgbClr val="FF0000"/>
          </a:solidFill>
          <a:latin typeface="Arial" charset="0"/>
        </a:defRPr>
      </a:lvl6pPr>
      <a:lvl7pPr marL="914400" algn="r" rtl="0" eaLnBrk="1" fontAlgn="base" hangingPunct="1">
        <a:spcBef>
          <a:spcPct val="0"/>
        </a:spcBef>
        <a:spcAft>
          <a:spcPct val="0"/>
        </a:spcAft>
        <a:defRPr sz="4400" b="1">
          <a:solidFill>
            <a:srgbClr val="FF0000"/>
          </a:solidFill>
          <a:latin typeface="Arial" charset="0"/>
        </a:defRPr>
      </a:lvl7pPr>
      <a:lvl8pPr marL="1371600" algn="r" rtl="0" eaLnBrk="1" fontAlgn="base" hangingPunct="1">
        <a:spcBef>
          <a:spcPct val="0"/>
        </a:spcBef>
        <a:spcAft>
          <a:spcPct val="0"/>
        </a:spcAft>
        <a:defRPr sz="4400" b="1">
          <a:solidFill>
            <a:srgbClr val="FF0000"/>
          </a:solidFill>
          <a:latin typeface="Arial" charset="0"/>
        </a:defRPr>
      </a:lvl8pPr>
      <a:lvl9pPr marL="1828800" algn="r" rtl="0" eaLnBrk="1" fontAlgn="base" hangingPunct="1">
        <a:spcBef>
          <a:spcPct val="0"/>
        </a:spcBef>
        <a:spcAft>
          <a:spcPct val="0"/>
        </a:spcAft>
        <a:defRPr sz="44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rdept.cgaux.org/documents/Comms/AuxiliaryCommunicationsProgramSOP.pdf"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rdept.cgaux.org/documents/Comms/AUGCOM/AUGCO"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rdept.cgaux.org/documents/BeQualified/BecomingQualifiedAuxiliaryHighFrequencyProgram.pdf"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dhs.gov/share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rdept.cgaux.org/documents/Comms/AUXMONApplicationrs.pdf"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ow.uscgaux.info/Uploads_wowII/R-DEPT/COMMCOM_MEMO_SMLL_SIZE.pdf"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rdept.cgaux.org/documents/Comms/AuxiliaryCommunicationsProgramSOP.pdf"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rdept.cgaux.org/documents/Comms/AUGCOM/AUGCOM%20Recruiting%20Statement%20rev926.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mailto:david.rockwell@cgauxnet.us" TargetMode="External"/><Relationship Id="rId2" Type="http://schemas.openxmlformats.org/officeDocument/2006/relationships/hyperlink" Target="mailto:David.Elliot@cgauxnet.us" TargetMode="External"/><Relationship Id="rId1" Type="http://schemas.openxmlformats.org/officeDocument/2006/relationships/slideLayout" Target="../slideLayouts/slideLayout11.xml"/><Relationship Id="rId6" Type="http://schemas.openxmlformats.org/officeDocument/2006/relationships/hyperlink" Target="mailto:p.denis.rossiter@cgauxnet.us" TargetMode="External"/><Relationship Id="rId5" Type="http://schemas.openxmlformats.org/officeDocument/2006/relationships/hyperlink" Target="mailto:donald.wellons@cgauxnet.us" TargetMode="External"/><Relationship Id="rId4" Type="http://schemas.openxmlformats.org/officeDocument/2006/relationships/hyperlink" Target="mailto:john.holmes@cgauxnet.us" TargetMode="Externa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hyperlink" Target="mailto:Bruce.pugh@cgaux.net.us" TargetMode="Externa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33400" y="3505200"/>
            <a:ext cx="7772400" cy="1752600"/>
          </a:xfrm>
        </p:spPr>
        <p:txBody>
          <a:bodyPr/>
          <a:lstStyle/>
          <a:p>
            <a:pPr eaLnBrk="1" hangingPunct="1">
              <a:defRPr/>
            </a:pPr>
            <a:r>
              <a:rPr lang="en-US" sz="3600" dirty="0"/>
              <a:t/>
            </a:r>
            <a:br>
              <a:rPr lang="en-US" sz="3600" dirty="0"/>
            </a:br>
            <a:r>
              <a:rPr lang="en-US" sz="3600" dirty="0"/>
              <a:t>2019</a:t>
            </a:r>
            <a:br>
              <a:rPr lang="en-US" sz="3600" dirty="0"/>
            </a:br>
            <a:r>
              <a:rPr lang="en-US" sz="3600" dirty="0"/>
              <a:t>Telecommunications Workshop</a:t>
            </a:r>
          </a:p>
        </p:txBody>
      </p:sp>
    </p:spTree>
  </p:cSld>
  <p:clrMapOvr>
    <a:masterClrMapping/>
  </p:clrMapOvr>
  <p:transition>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457200" y="152400"/>
            <a:ext cx="8229600" cy="1295400"/>
          </a:xfrm>
          <a:prstGeom prst="rect">
            <a:avLst/>
          </a:prstGeom>
        </p:spPr>
        <p:txBody>
          <a:bodyPr>
            <a:normAutofit/>
          </a:bodyPr>
          <a:lstStyle/>
          <a:p>
            <a:r>
              <a:rPr lang="en-US" sz="3200" dirty="0" smtClean="0"/>
              <a:t>Risk Management As A Way Of Life</a:t>
            </a:r>
            <a:endParaRPr lang="en-US" sz="3200" dirty="0"/>
          </a:p>
        </p:txBody>
      </p:sp>
      <p:sp>
        <p:nvSpPr>
          <p:cNvPr id="68" name="Content Placeholder 2"/>
          <p:cNvSpPr txBox="1">
            <a:spLocks noGrp="1"/>
          </p:cNvSpPr>
          <p:nvPr>
            <p:ph type="body" idx="1"/>
          </p:nvPr>
        </p:nvSpPr>
        <p:spPr>
          <a:xfrm>
            <a:off x="457200" y="1808307"/>
            <a:ext cx="8229600" cy="3858202"/>
          </a:xfrm>
          <a:prstGeom prst="rect">
            <a:avLst/>
          </a:prstGeom>
        </p:spPr>
        <p:txBody>
          <a:bodyPr>
            <a:noAutofit/>
          </a:bodyPr>
          <a:lstStyle/>
          <a:p>
            <a:r>
              <a:rPr lang="en-US" sz="3000" dirty="0" smtClean="0"/>
              <a:t>We Take Steps To Mitigate The Risks</a:t>
            </a:r>
          </a:p>
          <a:p>
            <a:pPr lvl="1"/>
            <a:r>
              <a:rPr lang="en-US" sz="3000" dirty="0" smtClean="0"/>
              <a:t>Ask for Help</a:t>
            </a:r>
          </a:p>
          <a:p>
            <a:pPr lvl="1"/>
            <a:r>
              <a:rPr lang="en-US" sz="3000" dirty="0" smtClean="0"/>
              <a:t>Modify Our Plans</a:t>
            </a:r>
          </a:p>
          <a:p>
            <a:pPr lvl="2"/>
            <a:r>
              <a:rPr lang="en-US" sz="3000" dirty="0" smtClean="0"/>
              <a:t>Change Our Start Time</a:t>
            </a:r>
          </a:p>
          <a:p>
            <a:pPr lvl="2"/>
            <a:r>
              <a:rPr lang="en-US" sz="3000" dirty="0" smtClean="0"/>
              <a:t>Change Our Route</a:t>
            </a:r>
          </a:p>
          <a:p>
            <a:pPr lvl="1"/>
            <a:r>
              <a:rPr lang="en-US" sz="3000" dirty="0" smtClean="0"/>
              <a:t>Check Our Equipment</a:t>
            </a:r>
          </a:p>
          <a:p>
            <a:endParaRPr sz="2800" dirty="0"/>
          </a:p>
        </p:txBody>
      </p:sp>
      <p:sp>
        <p:nvSpPr>
          <p:cNvPr id="2" name="Footer Placeholder 1"/>
          <p:cNvSpPr>
            <a:spLocks noGrp="1"/>
          </p:cNvSpPr>
          <p:nvPr>
            <p:ph type="ftr" sz="quarter" idx="10"/>
          </p:nvPr>
        </p:nvSpPr>
        <p:spPr/>
        <p:txBody>
          <a:bodyPr/>
          <a:lstStyle/>
          <a:p>
            <a:pPr>
              <a:defRPr/>
            </a:pPr>
            <a:r>
              <a:rPr lang="en-US" altLang="en-US" smtClean="0"/>
              <a:t>2019 Telecommunications Workshop Response Directorate</a:t>
            </a:r>
            <a:endParaRPr lang="en-US" altLang="en-US" dirty="0"/>
          </a:p>
        </p:txBody>
      </p:sp>
      <p:sp>
        <p:nvSpPr>
          <p:cNvPr id="5"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10</a:t>
            </a:fld>
            <a:endParaRPr lang="en-US" altLang="en-US" sz="1400" b="1" dirty="0">
              <a:solidFill>
                <a:srgbClr val="000099"/>
              </a:solidFill>
            </a:endParaRPr>
          </a:p>
        </p:txBody>
      </p:sp>
    </p:spTree>
    <p:extLst>
      <p:ext uri="{BB962C8B-B14F-4D97-AF65-F5344CB8AC3E}">
        <p14:creationId xmlns:p14="http://schemas.microsoft.com/office/powerpoint/2010/main" val="1070097662"/>
      </p:ext>
    </p:extLst>
  </p:cSld>
  <p:clrMapOvr>
    <a:masterClrMapping/>
  </p:clrMapOvr>
  <mc:AlternateContent xmlns:mc="http://schemas.openxmlformats.org/markup-compatibility/2006" xmlns:p14="http://schemas.microsoft.com/office/powerpoint/2010/main">
    <mc:Choice Requires="p14">
      <p:transition spd="slow">
        <p:cover dir="u"/>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E242B-C570-4C77-B336-C9923A56367B}"/>
              </a:ext>
            </a:extLst>
          </p:cNvPr>
          <p:cNvSpPr>
            <a:spLocks noGrp="1"/>
          </p:cNvSpPr>
          <p:nvPr>
            <p:ph type="title"/>
          </p:nvPr>
        </p:nvSpPr>
        <p:spPr/>
        <p:txBody>
          <a:bodyPr/>
          <a:lstStyle/>
          <a:p>
            <a:pPr algn="r"/>
            <a:r>
              <a:rPr lang="en-US" dirty="0"/>
              <a:t>Risk Management</a:t>
            </a:r>
          </a:p>
        </p:txBody>
      </p:sp>
      <p:sp>
        <p:nvSpPr>
          <p:cNvPr id="3" name="Text Placeholder 2">
            <a:extLst>
              <a:ext uri="{FF2B5EF4-FFF2-40B4-BE49-F238E27FC236}">
                <a16:creationId xmlns:a16="http://schemas.microsoft.com/office/drawing/2014/main" xmlns="" id="{BC1128A1-79B5-40BA-9AE8-0B99E66BDC81}"/>
              </a:ext>
            </a:extLst>
          </p:cNvPr>
          <p:cNvSpPr>
            <a:spLocks noGrp="1"/>
          </p:cNvSpPr>
          <p:nvPr>
            <p:ph type="body" idx="1"/>
          </p:nvPr>
        </p:nvSpPr>
        <p:spPr>
          <a:xfrm>
            <a:off x="445769" y="1634490"/>
            <a:ext cx="8252460" cy="4431983"/>
          </a:xfrm>
        </p:spPr>
        <p:txBody>
          <a:bodyPr>
            <a:normAutofit lnSpcReduction="10000"/>
          </a:bodyPr>
          <a:lstStyle/>
          <a:p>
            <a:pPr marL="457200" indent="-457200">
              <a:buFont typeface="Arial" panose="020B0604020202020204" pitchFamily="34" charset="0"/>
              <a:buChar char="•"/>
            </a:pPr>
            <a:r>
              <a:rPr lang="en-US" dirty="0"/>
              <a:t>Coast Guard (including Auxiliary) operations are inherently complex, dynamic, potentially dangerous, and, by nature, involve the acceptance of some level of </a:t>
            </a:r>
            <a:r>
              <a:rPr lang="en-US" dirty="0" smtClean="0"/>
              <a:t>risk</a:t>
            </a:r>
            <a:endParaRPr lang="en-US"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dirty="0"/>
              <a:t>Due to these issues the Coast Guard has revamped the Risk Management program, including what we know as </a:t>
            </a:r>
            <a:r>
              <a:rPr lang="en-US" dirty="0" smtClean="0"/>
              <a:t>TCT</a:t>
            </a:r>
            <a:endParaRPr lang="en-US" dirty="0"/>
          </a:p>
        </p:txBody>
      </p:sp>
      <p:sp>
        <p:nvSpPr>
          <p:cNvPr id="5"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6"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7"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4" name="Footer Placeholder 3"/>
          <p:cNvSpPr>
            <a:spLocks noGrp="1"/>
          </p:cNvSpPr>
          <p:nvPr>
            <p:ph type="ftr" sz="quarter" idx="10"/>
          </p:nvPr>
        </p:nvSpPr>
        <p:spPr/>
        <p:txBody>
          <a:bodyPr/>
          <a:lstStyle/>
          <a:p>
            <a:pPr>
              <a:defRPr/>
            </a:pPr>
            <a:r>
              <a:rPr lang="en-US" altLang="en-US" smtClean="0"/>
              <a:t>2019 Telecommunications Workshop Response Directorate</a:t>
            </a:r>
            <a:endParaRPr lang="en-US" altLang="en-US" dirty="0"/>
          </a:p>
        </p:txBody>
      </p:sp>
      <p:sp>
        <p:nvSpPr>
          <p:cNvPr id="8"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11</a:t>
            </a:fld>
            <a:endParaRPr lang="en-US" altLang="en-US" sz="1400" b="1" dirty="0">
              <a:solidFill>
                <a:srgbClr val="000099"/>
              </a:solidFill>
            </a:endParaRPr>
          </a:p>
        </p:txBody>
      </p:sp>
    </p:spTree>
    <p:extLst>
      <p:ext uri="{BB962C8B-B14F-4D97-AF65-F5344CB8AC3E}">
        <p14:creationId xmlns:p14="http://schemas.microsoft.com/office/powerpoint/2010/main" val="2103345256"/>
      </p:ext>
    </p:extLst>
  </p:cSld>
  <p:clrMapOvr>
    <a:masterClrMapping/>
  </p:clrMapOvr>
  <p:transition>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375C0-75EB-4A5E-8108-5FC3E7A70416}"/>
              </a:ext>
            </a:extLst>
          </p:cNvPr>
          <p:cNvSpPr>
            <a:spLocks noGrp="1"/>
          </p:cNvSpPr>
          <p:nvPr>
            <p:ph type="title"/>
          </p:nvPr>
        </p:nvSpPr>
        <p:spPr/>
        <p:txBody>
          <a:bodyPr/>
          <a:lstStyle/>
          <a:p>
            <a:pPr algn="r"/>
            <a:r>
              <a:rPr lang="en-US" dirty="0"/>
              <a:t>Major Changes to RM</a:t>
            </a:r>
          </a:p>
        </p:txBody>
      </p:sp>
      <p:sp>
        <p:nvSpPr>
          <p:cNvPr id="3" name="Text Placeholder 2">
            <a:extLst>
              <a:ext uri="{FF2B5EF4-FFF2-40B4-BE49-F238E27FC236}">
                <a16:creationId xmlns:a16="http://schemas.microsoft.com/office/drawing/2014/main" xmlns="" id="{FAD7B87C-87C4-4516-86E8-880DCE9DCEFD}"/>
              </a:ext>
            </a:extLst>
          </p:cNvPr>
          <p:cNvSpPr>
            <a:spLocks noGrp="1"/>
          </p:cNvSpPr>
          <p:nvPr>
            <p:ph type="body" idx="1"/>
          </p:nvPr>
        </p:nvSpPr>
        <p:spPr>
          <a:xfrm>
            <a:off x="445769" y="1634490"/>
            <a:ext cx="8252460" cy="4385310"/>
          </a:xfrm>
        </p:spPr>
        <p:txBody>
          <a:bodyPr>
            <a:normAutofit fontScale="92500" lnSpcReduction="20000"/>
          </a:bodyPr>
          <a:lstStyle/>
          <a:p>
            <a:r>
              <a:rPr lang="en-US" dirty="0"/>
              <a:t>The Risk Management Instruction;</a:t>
            </a:r>
          </a:p>
          <a:p>
            <a:pPr marL="857250" lvl="1" indent="-457200">
              <a:buFont typeface="Arial" panose="020B0604020202020204" pitchFamily="34" charset="0"/>
              <a:buChar char="•"/>
            </a:pPr>
            <a:r>
              <a:rPr lang="en-US" sz="3000" dirty="0"/>
              <a:t>Updates the RM process from 7 steps to the new 5 step </a:t>
            </a:r>
            <a:r>
              <a:rPr lang="en-US" sz="3000" dirty="0" smtClean="0"/>
              <a:t>process</a:t>
            </a:r>
            <a:endParaRPr lang="en-US" sz="3000" dirty="0"/>
          </a:p>
          <a:p>
            <a:pPr marL="857250" lvl="1" indent="-457200">
              <a:buFont typeface="Arial" panose="020B0604020202020204" pitchFamily="34" charset="0"/>
              <a:buChar char="•"/>
            </a:pPr>
            <a:r>
              <a:rPr lang="en-US" sz="3000" dirty="0"/>
              <a:t>Reintroduces the PEACE and STAAR </a:t>
            </a:r>
            <a:r>
              <a:rPr lang="en-US" sz="3000" dirty="0" smtClean="0"/>
              <a:t>models</a:t>
            </a:r>
            <a:endParaRPr lang="en-US" sz="3000" dirty="0"/>
          </a:p>
          <a:p>
            <a:pPr marL="857250" lvl="1" indent="-457200">
              <a:buFont typeface="Arial" panose="020B0604020202020204" pitchFamily="34" charset="0"/>
              <a:buChar char="•"/>
            </a:pPr>
            <a:r>
              <a:rPr lang="en-US" sz="3000" dirty="0"/>
              <a:t>Introduces the Risk Assessment Matrix (RAM</a:t>
            </a:r>
            <a:r>
              <a:rPr lang="en-US" sz="3000" dirty="0" smtClean="0"/>
              <a:t>)</a:t>
            </a:r>
            <a:endParaRPr lang="en-US" sz="3000" dirty="0"/>
          </a:p>
          <a:p>
            <a:pPr marL="857250" lvl="1" indent="-457200">
              <a:buFont typeface="Arial" panose="020B0604020202020204" pitchFamily="34" charset="0"/>
              <a:buChar char="•"/>
            </a:pPr>
            <a:r>
              <a:rPr lang="en-US" sz="3000" dirty="0"/>
              <a:t>Mandates the use of GAR </a:t>
            </a:r>
            <a:r>
              <a:rPr lang="en-US" sz="3000" dirty="0" smtClean="0"/>
              <a:t>2.0</a:t>
            </a:r>
            <a:endParaRPr lang="en-US" sz="3000" dirty="0"/>
          </a:p>
          <a:p>
            <a:pPr marL="857250" lvl="1" indent="-457200">
              <a:buFont typeface="Arial" panose="020B0604020202020204" pitchFamily="34" charset="0"/>
              <a:buChar char="•"/>
            </a:pPr>
            <a:r>
              <a:rPr lang="en-US" sz="3000" dirty="0"/>
              <a:t>Standardizes RM training for all communities (surface, air, shore</a:t>
            </a:r>
            <a:r>
              <a:rPr lang="en-US" sz="3000" dirty="0" smtClean="0"/>
              <a:t>)</a:t>
            </a:r>
            <a:endParaRPr lang="en-US" sz="3000" dirty="0"/>
          </a:p>
          <a:p>
            <a:endParaRPr lang="en-US" dirty="0"/>
          </a:p>
        </p:txBody>
      </p:sp>
      <p:sp>
        <p:nvSpPr>
          <p:cNvPr id="5"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6"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7"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4" name="Footer Placeholder 3"/>
          <p:cNvSpPr>
            <a:spLocks noGrp="1"/>
          </p:cNvSpPr>
          <p:nvPr>
            <p:ph type="ftr" sz="quarter" idx="10"/>
          </p:nvPr>
        </p:nvSpPr>
        <p:spPr/>
        <p:txBody>
          <a:bodyPr/>
          <a:lstStyle/>
          <a:p>
            <a:pPr>
              <a:defRPr/>
            </a:pPr>
            <a:r>
              <a:rPr lang="en-US" altLang="en-US" smtClean="0"/>
              <a:t>2019 Telecommunications Workshop Response Directorate</a:t>
            </a:r>
            <a:endParaRPr lang="en-US" altLang="en-US" dirty="0"/>
          </a:p>
        </p:txBody>
      </p:sp>
      <p:sp>
        <p:nvSpPr>
          <p:cNvPr id="8"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12</a:t>
            </a:fld>
            <a:endParaRPr lang="en-US" altLang="en-US" sz="1400" b="1" dirty="0">
              <a:solidFill>
                <a:srgbClr val="000099"/>
              </a:solidFill>
            </a:endParaRPr>
          </a:p>
        </p:txBody>
      </p:sp>
    </p:spTree>
    <p:extLst>
      <p:ext uri="{BB962C8B-B14F-4D97-AF65-F5344CB8AC3E}">
        <p14:creationId xmlns:p14="http://schemas.microsoft.com/office/powerpoint/2010/main" val="1819508445"/>
      </p:ext>
    </p:extLst>
  </p:cSld>
  <p:clrMapOvr>
    <a:masterClrMapping/>
  </p:clrMapOvr>
  <p:transition>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08F44-D691-4E04-92B6-187AAC6DB42B}"/>
              </a:ext>
            </a:extLst>
          </p:cNvPr>
          <p:cNvSpPr>
            <a:spLocks noGrp="1"/>
          </p:cNvSpPr>
          <p:nvPr>
            <p:ph type="title"/>
          </p:nvPr>
        </p:nvSpPr>
        <p:spPr/>
        <p:txBody>
          <a:bodyPr/>
          <a:lstStyle/>
          <a:p>
            <a:pPr algn="r"/>
            <a:r>
              <a:rPr lang="en-US" dirty="0"/>
              <a:t>What You Need to Do</a:t>
            </a:r>
          </a:p>
        </p:txBody>
      </p:sp>
      <p:sp>
        <p:nvSpPr>
          <p:cNvPr id="3" name="Text Placeholder 2">
            <a:extLst>
              <a:ext uri="{FF2B5EF4-FFF2-40B4-BE49-F238E27FC236}">
                <a16:creationId xmlns:a16="http://schemas.microsoft.com/office/drawing/2014/main" xmlns="" id="{C5A23765-495C-4DD6-8D2A-3081F831EE97}"/>
              </a:ext>
            </a:extLst>
          </p:cNvPr>
          <p:cNvSpPr>
            <a:spLocks noGrp="1"/>
          </p:cNvSpPr>
          <p:nvPr>
            <p:ph type="body" idx="1"/>
          </p:nvPr>
        </p:nvSpPr>
        <p:spPr>
          <a:xfrm>
            <a:off x="445769" y="1634490"/>
            <a:ext cx="8252460" cy="4385310"/>
          </a:xfrm>
        </p:spPr>
        <p:txBody>
          <a:bodyPr>
            <a:normAutofit/>
          </a:bodyPr>
          <a:lstStyle/>
          <a:p>
            <a:pPr marL="0" indent="0" algn="ctr">
              <a:buNone/>
            </a:pPr>
            <a:r>
              <a:rPr lang="en-US" dirty="0" smtClean="0"/>
              <a:t>Complete </a:t>
            </a:r>
            <a:r>
              <a:rPr lang="en-US" dirty="0"/>
              <a:t>the Introduction to Risk Management training course on AUXLMS, course </a:t>
            </a:r>
            <a:r>
              <a:rPr lang="en-US" dirty="0" smtClean="0"/>
              <a:t>100202</a:t>
            </a:r>
          </a:p>
          <a:p>
            <a:pPr marL="457200" indent="-457200" algn="ctr">
              <a:buFont typeface="Arial" panose="020B0604020202020204" pitchFamily="34" charset="0"/>
              <a:buChar char="•"/>
            </a:pPr>
            <a:endParaRPr lang="en-US" dirty="0"/>
          </a:p>
          <a:p>
            <a:pPr marL="457200" lvl="1" indent="0" algn="ctr">
              <a:buNone/>
            </a:pPr>
            <a:r>
              <a:rPr lang="en-US" sz="2900" dirty="0"/>
              <a:t>This is a one-time training requirement to introduce the principals of RM and the critical human factors </a:t>
            </a:r>
            <a:r>
              <a:rPr lang="en-US" sz="2900" dirty="0" smtClean="0"/>
              <a:t>skills</a:t>
            </a:r>
            <a:endParaRPr lang="en-US" sz="2900" dirty="0"/>
          </a:p>
        </p:txBody>
      </p:sp>
      <p:sp>
        <p:nvSpPr>
          <p:cNvPr id="5"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6"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7"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4" name="Footer Placeholder 3"/>
          <p:cNvSpPr>
            <a:spLocks noGrp="1"/>
          </p:cNvSpPr>
          <p:nvPr>
            <p:ph type="ftr" sz="quarter" idx="10"/>
          </p:nvPr>
        </p:nvSpPr>
        <p:spPr/>
        <p:txBody>
          <a:bodyPr/>
          <a:lstStyle/>
          <a:p>
            <a:pPr>
              <a:defRPr/>
            </a:pPr>
            <a:r>
              <a:rPr lang="en-US" altLang="en-US" smtClean="0"/>
              <a:t>2019 Telecommunications Workshop Response Directorate</a:t>
            </a:r>
            <a:endParaRPr lang="en-US" altLang="en-US" dirty="0"/>
          </a:p>
        </p:txBody>
      </p:sp>
      <p:sp>
        <p:nvSpPr>
          <p:cNvPr id="8"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13</a:t>
            </a:fld>
            <a:endParaRPr lang="en-US" altLang="en-US" sz="1400" b="1" dirty="0">
              <a:solidFill>
                <a:srgbClr val="000099"/>
              </a:solidFill>
            </a:endParaRPr>
          </a:p>
        </p:txBody>
      </p:sp>
    </p:spTree>
    <p:extLst>
      <p:ext uri="{BB962C8B-B14F-4D97-AF65-F5344CB8AC3E}">
        <p14:creationId xmlns:p14="http://schemas.microsoft.com/office/powerpoint/2010/main" val="1762673677"/>
      </p:ext>
    </p:extLst>
  </p:cSld>
  <p:clrMapOvr>
    <a:masterClrMapping/>
  </p:clrMapOvr>
  <p:transition>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
          <p:cNvSpPr>
            <a:spLocks noGrp="1"/>
          </p:cNvSpPr>
          <p:nvPr>
            <p:ph type="title"/>
          </p:nvPr>
        </p:nvSpPr>
        <p:spPr>
          <a:xfrm>
            <a:off x="457200" y="163513"/>
            <a:ext cx="8305800" cy="1143000"/>
          </a:xfrm>
        </p:spPr>
        <p:txBody>
          <a:bodyPr/>
          <a:lstStyle/>
          <a:p>
            <a:pPr eaLnBrk="1" hangingPunct="1">
              <a:defRPr/>
            </a:pPr>
            <a:r>
              <a:rPr lang="en-US" altLang="en-US" sz="3600" dirty="0"/>
              <a:t>CONCEPT OF OPERATIONS</a:t>
            </a:r>
          </a:p>
        </p:txBody>
      </p:sp>
      <p:sp>
        <p:nvSpPr>
          <p:cNvPr id="20482" name="Content Placeholder 2"/>
          <p:cNvSpPr>
            <a:spLocks noGrp="1"/>
          </p:cNvSpPr>
          <p:nvPr>
            <p:ph idx="1"/>
          </p:nvPr>
        </p:nvSpPr>
        <p:spPr>
          <a:xfrm>
            <a:off x="533400" y="1524000"/>
            <a:ext cx="8153400" cy="4602163"/>
          </a:xfrm>
        </p:spPr>
        <p:txBody>
          <a:bodyPr/>
          <a:lstStyle/>
          <a:p>
            <a:pPr eaLnBrk="1" hangingPunct="1"/>
            <a:r>
              <a:rPr lang="en-US" altLang="en-US" sz="2400" b="1" dirty="0">
                <a:ea typeface="ＭＳ Ｐゴシック" pitchFamily="34" charset="-128"/>
              </a:rPr>
              <a:t>CONCEPT OF OPERATIONS</a:t>
            </a:r>
            <a:r>
              <a:rPr lang="en-US" altLang="en-US" sz="2400" dirty="0">
                <a:ea typeface="ＭＳ Ｐゴシック" pitchFamily="34" charset="-128"/>
              </a:rPr>
              <a:t> </a:t>
            </a:r>
            <a:r>
              <a:rPr lang="en-US" altLang="en-US" sz="2400" b="1" dirty="0">
                <a:ea typeface="ＭＳ Ｐゴシック" pitchFamily="34" charset="-128"/>
              </a:rPr>
              <a:t>– CONOPS - </a:t>
            </a:r>
            <a:r>
              <a:rPr lang="en-US" altLang="en-US" sz="2200" b="1" dirty="0">
                <a:solidFill>
                  <a:schemeClr val="accent2"/>
                </a:solidFill>
                <a:ea typeface="ＭＳ Ｐゴシック" pitchFamily="34" charset="-128"/>
                <a:hlinkClick r:id="rId3"/>
              </a:rPr>
              <a:t>http://rdept.cgaux.org/documents/Comms/AuxiliaryCommunicationsProgramSOP.pdf</a:t>
            </a:r>
            <a:r>
              <a:rPr lang="en-US" altLang="en-US" sz="2200" b="1" dirty="0">
                <a:solidFill>
                  <a:schemeClr val="accent2"/>
                </a:solidFill>
                <a:ea typeface="ＭＳ Ｐゴシック" pitchFamily="34" charset="-128"/>
              </a:rPr>
              <a:t> </a:t>
            </a:r>
            <a:r>
              <a:rPr lang="en-US" altLang="en-US" sz="2200" b="1" dirty="0">
                <a:ea typeface="ＭＳ Ｐゴシック" pitchFamily="34" charset="-128"/>
              </a:rPr>
              <a:t>-</a:t>
            </a:r>
            <a:r>
              <a:rPr lang="en-US" altLang="en-US" sz="2200" b="1" dirty="0">
                <a:solidFill>
                  <a:schemeClr val="accent2"/>
                </a:solidFill>
                <a:ea typeface="ＭＳ Ｐゴシック" pitchFamily="34" charset="-128"/>
              </a:rPr>
              <a:t> </a:t>
            </a:r>
            <a:r>
              <a:rPr lang="en-US" altLang="en-US" sz="2200" dirty="0">
                <a:ea typeface="ＭＳ Ｐゴシック" pitchFamily="34" charset="-128"/>
              </a:rPr>
              <a:t>was released on 21 March, 2016 for Auxiliary Communications and provides a foundation for the growth and development of current Auxiliary communications capabilities while conveying to the US Coast Guard Auxiliary (CGAUX) and the US Coast Guard (CG), the role, assets, activities, operations and overall policies of the Auxiliary Communication System (ACS)</a:t>
            </a:r>
          </a:p>
          <a:p>
            <a:pPr eaLnBrk="1" hangingPunct="1"/>
            <a:r>
              <a:rPr lang="en-US" altLang="en-US" sz="2200" dirty="0">
                <a:ea typeface="ＭＳ Ｐゴシック" pitchFamily="34" charset="-128"/>
              </a:rPr>
              <a:t>Communication officers at all levels, are responsible for maintaining an accurate radio communications resource availability list. (See: ICS Form 217A CG)</a:t>
            </a:r>
          </a:p>
          <a:p>
            <a:pPr eaLnBrk="1" hangingPunct="1"/>
            <a:endParaRPr lang="en-US" altLang="en-US" sz="2200" dirty="0">
              <a:ea typeface="ＭＳ Ｐゴシック" pitchFamily="34" charset="-128"/>
            </a:endParaRPr>
          </a:p>
        </p:txBody>
      </p:sp>
      <p:sp>
        <p:nvSpPr>
          <p:cNvPr id="2048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Tree>
  </p:cSld>
  <p:clrMapOvr>
    <a:masterClrMapping/>
  </p:clrMapOvr>
  <p:transition>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286"/>
            <a:ext cx="8229600" cy="1143000"/>
          </a:xfrm>
          <a:ln>
            <a:miter lim="800000"/>
            <a:headEnd/>
            <a:tailEnd/>
          </a:ln>
        </p:spPr>
        <p:txBody>
          <a:bodyPr/>
          <a:lstStyle/>
          <a:p>
            <a:pPr eaLnBrk="1" hangingPunct="1">
              <a:defRPr/>
            </a:pPr>
            <a:r>
              <a:rPr lang="en-US" sz="3200" dirty="0"/>
              <a:t/>
            </a:r>
            <a:br>
              <a:rPr lang="en-US" sz="3200" dirty="0"/>
            </a:br>
            <a:r>
              <a:rPr lang="en-US" sz="3200" b="0" dirty="0">
                <a:ln>
                  <a:solidFill>
                    <a:srgbClr val="FF0000"/>
                  </a:solidFill>
                </a:ln>
              </a:rPr>
              <a:t>Authorized Operation </a:t>
            </a:r>
            <a:br>
              <a:rPr lang="en-US" sz="3200" b="0" dirty="0">
                <a:ln>
                  <a:solidFill>
                    <a:srgbClr val="FF0000"/>
                  </a:solidFill>
                </a:ln>
              </a:rPr>
            </a:br>
            <a:r>
              <a:rPr lang="en-US" sz="3200" b="0" dirty="0">
                <a:ln>
                  <a:solidFill>
                    <a:srgbClr val="FF0000"/>
                  </a:solidFill>
                </a:ln>
              </a:rPr>
              <a:t>of Radio Facilities </a:t>
            </a:r>
            <a:r>
              <a:rPr lang="en-US" b="0" dirty="0"/>
              <a:t/>
            </a:r>
            <a:br>
              <a:rPr lang="en-US" b="0" dirty="0"/>
            </a:br>
            <a:endParaRPr lang="en-US" dirty="0"/>
          </a:p>
        </p:txBody>
      </p:sp>
      <p:sp>
        <p:nvSpPr>
          <p:cNvPr id="13317" name="Content Placeholder 2"/>
          <p:cNvSpPr>
            <a:spLocks noGrp="1"/>
          </p:cNvSpPr>
          <p:nvPr>
            <p:ph idx="1"/>
          </p:nvPr>
        </p:nvSpPr>
        <p:spPr>
          <a:xfrm>
            <a:off x="457200" y="1447800"/>
            <a:ext cx="8229600" cy="4678363"/>
          </a:xfrm>
        </p:spPr>
        <p:txBody>
          <a:bodyPr/>
          <a:lstStyle/>
          <a:p>
            <a:pPr marL="0" indent="0" eaLnBrk="1" hangingPunct="1">
              <a:buFontTx/>
              <a:buNone/>
              <a:defRPr/>
            </a:pPr>
            <a:r>
              <a:rPr lang="en-US" altLang="en-US" sz="2800" u="sng" dirty="0"/>
              <a:t>Only Auxiliary staff or elected officers may activate Auxiliary radio facilities under one or more of the following conditions: </a:t>
            </a:r>
          </a:p>
          <a:p>
            <a:pPr marL="231775" indent="-231775" eaLnBrk="1" hangingPunct="1">
              <a:buFontTx/>
              <a:buNone/>
              <a:defRPr/>
            </a:pPr>
            <a:r>
              <a:rPr lang="en-US" altLang="en-US" sz="2800" dirty="0"/>
              <a:t>• For a mission ordered or scheduled by the Coast Guard </a:t>
            </a:r>
          </a:p>
          <a:p>
            <a:pPr marL="0" indent="0" eaLnBrk="1" hangingPunct="1">
              <a:buFontTx/>
              <a:buNone/>
              <a:defRPr/>
            </a:pPr>
            <a:r>
              <a:rPr lang="en-US" altLang="en-US" sz="2800" dirty="0"/>
              <a:t>• When necessary to handle valid distress traffic </a:t>
            </a:r>
          </a:p>
          <a:p>
            <a:pPr marL="231775" indent="-231775" eaLnBrk="1" hangingPunct="1">
              <a:buFontTx/>
              <a:buNone/>
              <a:defRPr/>
            </a:pPr>
            <a:r>
              <a:rPr lang="en-US" altLang="en-US" sz="2800" dirty="0"/>
              <a:t>• While conducting technical tests to determine a facility’s capability (e.g., facility inspection) </a:t>
            </a:r>
          </a:p>
          <a:p>
            <a:pPr marL="231775" indent="-231775" eaLnBrk="1" hangingPunct="1">
              <a:buFontTx/>
              <a:buNone/>
              <a:defRPr/>
            </a:pPr>
            <a:r>
              <a:rPr lang="en-US" altLang="en-US" sz="2800" dirty="0"/>
              <a:t>• When necessary to contact a Coast Guard unit to determine if Auxiliary help is required</a:t>
            </a:r>
            <a:r>
              <a:rPr lang="en-US" altLang="en-US" sz="2400" dirty="0"/>
              <a:t> </a:t>
            </a:r>
          </a:p>
          <a:p>
            <a:pPr marL="0" indent="0" eaLnBrk="1" hangingPunct="1">
              <a:defRPr/>
            </a:pPr>
            <a:endParaRPr lang="en-US" altLang="en-US" sz="2400" dirty="0"/>
          </a:p>
        </p:txBody>
      </p:sp>
      <p:sp>
        <p:nvSpPr>
          <p:cNvPr id="2150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15</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1"/>
          </a:xfrm>
          <a:ln>
            <a:miter lim="800000"/>
            <a:headEnd/>
            <a:tailEnd/>
          </a:ln>
        </p:spPr>
        <p:txBody>
          <a:bodyPr/>
          <a:lstStyle/>
          <a:p>
            <a:pPr eaLnBrk="1" hangingPunct="1">
              <a:defRPr/>
            </a:pPr>
            <a:r>
              <a:rPr lang="en-US" sz="3200" b="0" dirty="0">
                <a:ln>
                  <a:solidFill>
                    <a:srgbClr val="FF0000"/>
                  </a:solidFill>
                </a:ln>
              </a:rPr>
              <a:t>Authorized Operation of </a:t>
            </a:r>
            <a:br>
              <a:rPr lang="en-US" sz="3200" b="0" dirty="0">
                <a:ln>
                  <a:solidFill>
                    <a:srgbClr val="FF0000"/>
                  </a:solidFill>
                </a:ln>
              </a:rPr>
            </a:br>
            <a:r>
              <a:rPr lang="en-US" sz="3200" b="0" dirty="0">
                <a:ln>
                  <a:solidFill>
                    <a:srgbClr val="FF0000"/>
                  </a:solidFill>
                </a:ln>
              </a:rPr>
              <a:t>Radio Facilities (</a:t>
            </a:r>
            <a:r>
              <a:rPr lang="en-US" sz="3200" b="0" dirty="0" err="1">
                <a:ln>
                  <a:solidFill>
                    <a:srgbClr val="FF0000"/>
                  </a:solidFill>
                </a:ln>
              </a:rPr>
              <a:t>con’t</a:t>
            </a:r>
            <a:r>
              <a:rPr lang="en-US" sz="3200" b="0" dirty="0">
                <a:ln>
                  <a:solidFill>
                    <a:srgbClr val="FF0000"/>
                  </a:solidFill>
                </a:ln>
              </a:rPr>
              <a:t>)</a:t>
            </a:r>
            <a:endParaRPr lang="en-US" sz="3200" b="0" dirty="0"/>
          </a:p>
        </p:txBody>
      </p:sp>
      <p:sp>
        <p:nvSpPr>
          <p:cNvPr id="14341" name="Content Placeholder 2"/>
          <p:cNvSpPr>
            <a:spLocks noGrp="1"/>
          </p:cNvSpPr>
          <p:nvPr>
            <p:ph idx="1"/>
          </p:nvPr>
        </p:nvSpPr>
        <p:spPr>
          <a:xfrm>
            <a:off x="533400" y="1447800"/>
            <a:ext cx="8153400" cy="4678363"/>
          </a:xfrm>
        </p:spPr>
        <p:txBody>
          <a:bodyPr/>
          <a:lstStyle/>
          <a:p>
            <a:pPr marL="0" indent="0" eaLnBrk="1" hangingPunct="1">
              <a:buFontTx/>
              <a:buNone/>
              <a:defRPr/>
            </a:pPr>
            <a:endParaRPr lang="en-US" altLang="en-US" sz="1800" dirty="0"/>
          </a:p>
          <a:p>
            <a:pPr marL="347663" indent="-347663" eaLnBrk="1" hangingPunct="1">
              <a:buFont typeface="Arial" panose="020B0604020202020204" pitchFamily="34" charset="0"/>
              <a:buChar char="•"/>
              <a:defRPr/>
            </a:pPr>
            <a:r>
              <a:rPr lang="en-US" altLang="en-US" sz="2800" dirty="0"/>
              <a:t>When conducting net drills </a:t>
            </a:r>
          </a:p>
          <a:p>
            <a:pPr eaLnBrk="1" hangingPunct="1">
              <a:defRPr/>
            </a:pPr>
            <a:r>
              <a:rPr lang="en-US" altLang="en-US" sz="2800" dirty="0"/>
              <a:t>For assisting in time of disasters or national emergencies </a:t>
            </a:r>
          </a:p>
          <a:p>
            <a:pPr marL="347663" indent="-231775" eaLnBrk="1" hangingPunct="1">
              <a:buFontTx/>
              <a:buNone/>
              <a:defRPr/>
            </a:pPr>
            <a:r>
              <a:rPr lang="en-US" altLang="en-US" sz="2800" dirty="0"/>
              <a:t>• When necessary to conduct authorized Auxiliary activities as assigned by appropriate Auxiliary Operational Commanders or Staff officers </a:t>
            </a:r>
          </a:p>
          <a:p>
            <a:pPr marL="0" indent="0" algn="ctr" eaLnBrk="1" hangingPunct="1">
              <a:buFontTx/>
              <a:buNone/>
              <a:defRPr/>
            </a:pPr>
            <a:endParaRPr lang="en-US" altLang="en-US" sz="2800" dirty="0"/>
          </a:p>
          <a:p>
            <a:pPr marL="0" indent="0" algn="ctr" eaLnBrk="1" hangingPunct="1">
              <a:buFontTx/>
              <a:buNone/>
              <a:defRPr/>
            </a:pPr>
            <a:r>
              <a:rPr lang="en-US" altLang="en-US" sz="2800" dirty="0"/>
              <a:t>Reference: </a:t>
            </a:r>
            <a:r>
              <a:rPr lang="en-US" altLang="en-US" sz="2400" dirty="0"/>
              <a:t>Operations Policy Manual, Annex 4.C.4</a:t>
            </a:r>
          </a:p>
          <a:p>
            <a:pPr marL="0" indent="0" eaLnBrk="1" hangingPunct="1">
              <a:defRPr/>
            </a:pPr>
            <a:endParaRPr lang="en-US" altLang="en-US" sz="2800" dirty="0"/>
          </a:p>
        </p:txBody>
      </p:sp>
      <p:sp>
        <p:nvSpPr>
          <p:cNvPr id="2253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7"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16</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1"/>
          </a:xfrm>
          <a:ln>
            <a:miter lim="800000"/>
            <a:headEnd/>
            <a:tailEnd/>
          </a:ln>
        </p:spPr>
        <p:txBody>
          <a:bodyPr/>
          <a:lstStyle/>
          <a:p>
            <a:pPr eaLnBrk="1" hangingPunct="1">
              <a:defRPr/>
            </a:pPr>
            <a:r>
              <a:rPr lang="en-US" sz="3200" b="0" dirty="0">
                <a:ln>
                  <a:solidFill>
                    <a:srgbClr val="FF0000"/>
                  </a:solidFill>
                </a:ln>
              </a:rPr>
              <a:t>Authorized Operation of </a:t>
            </a:r>
            <a:br>
              <a:rPr lang="en-US" sz="3200" b="0" dirty="0">
                <a:ln>
                  <a:solidFill>
                    <a:srgbClr val="FF0000"/>
                  </a:solidFill>
                </a:ln>
              </a:rPr>
            </a:br>
            <a:r>
              <a:rPr lang="en-US" sz="3200" b="0" dirty="0">
                <a:ln>
                  <a:solidFill>
                    <a:srgbClr val="FF0000"/>
                  </a:solidFill>
                </a:ln>
              </a:rPr>
              <a:t>Radio Facilities (</a:t>
            </a:r>
            <a:r>
              <a:rPr lang="en-US" sz="3200" b="0" dirty="0" err="1">
                <a:ln>
                  <a:solidFill>
                    <a:srgbClr val="FF0000"/>
                  </a:solidFill>
                </a:ln>
              </a:rPr>
              <a:t>con’t</a:t>
            </a:r>
            <a:r>
              <a:rPr lang="en-US" sz="3200" b="0" dirty="0">
                <a:ln>
                  <a:solidFill>
                    <a:srgbClr val="FF0000"/>
                  </a:solidFill>
                </a:ln>
              </a:rPr>
              <a:t>)</a:t>
            </a:r>
            <a:endParaRPr lang="en-US" sz="3200" b="0" dirty="0"/>
          </a:p>
        </p:txBody>
      </p:sp>
      <p:sp>
        <p:nvSpPr>
          <p:cNvPr id="23554" name="Content Placeholder 2"/>
          <p:cNvSpPr>
            <a:spLocks noGrp="1"/>
          </p:cNvSpPr>
          <p:nvPr>
            <p:ph idx="1"/>
          </p:nvPr>
        </p:nvSpPr>
        <p:spPr>
          <a:xfrm>
            <a:off x="533400" y="1447800"/>
            <a:ext cx="8153400" cy="4678363"/>
          </a:xfrm>
        </p:spPr>
        <p:txBody>
          <a:bodyPr/>
          <a:lstStyle/>
          <a:p>
            <a:pPr marL="0" indent="0" eaLnBrk="1" hangingPunct="1">
              <a:buFontTx/>
              <a:buNone/>
            </a:pPr>
            <a:r>
              <a:rPr lang="en-US" altLang="en-US" sz="2800" dirty="0">
                <a:ea typeface="ＭＳ Ｐゴシック" pitchFamily="34" charset="-128"/>
              </a:rPr>
              <a:t>“Qualified Auxiliarists” must have completed AUXCOM prior to August 1, 2008 or be TCO (PQS) qualified</a:t>
            </a:r>
          </a:p>
          <a:p>
            <a:pPr lvl="1" indent="-342900" eaLnBrk="1" hangingPunct="1"/>
            <a:r>
              <a:rPr lang="en-US" altLang="en-US" sz="2400" dirty="0">
                <a:ea typeface="ＭＳ Ｐゴシック" pitchFamily="34" charset="-128"/>
              </a:rPr>
              <a:t>Auxiliarists may offer their radios to be used as Auxiliary facilities.  If accepted, a single facility identification for all radios at the facility (HF and VHF) used in the same service will be assigned by DIRAUX and the information entered in </a:t>
            </a:r>
            <a:r>
              <a:rPr lang="en-US" altLang="en-US" sz="2400" dirty="0" err="1">
                <a:ea typeface="ＭＳ Ｐゴシック" pitchFamily="34" charset="-128"/>
              </a:rPr>
              <a:t>Auxdata</a:t>
            </a:r>
            <a:endParaRPr lang="en-US" altLang="en-US" sz="2400" dirty="0">
              <a:ea typeface="ＭＳ Ｐゴシック" pitchFamily="34" charset="-128"/>
            </a:endParaRPr>
          </a:p>
          <a:p>
            <a:pPr eaLnBrk="1" hangingPunct="1"/>
            <a:r>
              <a:rPr lang="en-US" altLang="en-US" sz="2800" dirty="0">
                <a:ea typeface="ＭＳ Ｐゴシック" pitchFamily="34" charset="-128"/>
              </a:rPr>
              <a:t>DIRAUX approves all VHF callsigns which may be assigned by District CM Staff.  The DVC-RT issues all HF callsigns</a:t>
            </a:r>
          </a:p>
        </p:txBody>
      </p:sp>
      <p:sp>
        <p:nvSpPr>
          <p:cNvPr id="23557"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7"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17</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457200" y="163513"/>
            <a:ext cx="8229600" cy="1055687"/>
          </a:xfrm>
        </p:spPr>
        <p:txBody>
          <a:bodyPr/>
          <a:lstStyle/>
          <a:p>
            <a:pPr eaLnBrk="1" hangingPunct="1">
              <a:defRPr/>
            </a:pPr>
            <a:r>
              <a:rPr lang="en-US" altLang="en-US" sz="3600" dirty="0"/>
              <a:t>Radio Basics</a:t>
            </a:r>
          </a:p>
        </p:txBody>
      </p:sp>
      <p:sp>
        <p:nvSpPr>
          <p:cNvPr id="24578" name="Rectangle 3"/>
          <p:cNvSpPr>
            <a:spLocks noGrp="1" noChangeArrowheads="1"/>
          </p:cNvSpPr>
          <p:nvPr>
            <p:ph idx="1"/>
          </p:nvPr>
        </p:nvSpPr>
        <p:spPr>
          <a:xfrm>
            <a:off x="533400" y="1600200"/>
            <a:ext cx="8153400" cy="4525963"/>
          </a:xfrm>
        </p:spPr>
        <p:txBody>
          <a:bodyPr/>
          <a:lstStyle/>
          <a:p>
            <a:pPr eaLnBrk="1" hangingPunct="1"/>
            <a:r>
              <a:rPr lang="en-US" altLang="en-US">
                <a:ea typeface="ＭＳ Ｐゴシック" pitchFamily="34" charset="-128"/>
              </a:rPr>
              <a:t>In all radio communications, we are to act as professionals</a:t>
            </a:r>
          </a:p>
          <a:p>
            <a:pPr eaLnBrk="1" hangingPunct="1"/>
            <a:r>
              <a:rPr lang="en-US" altLang="en-US">
                <a:ea typeface="ＭＳ Ｐゴシック" pitchFamily="34" charset="-128"/>
              </a:rPr>
              <a:t>At no time shall we make reference to ethnicity, race, gender, sexual orientation or religious affiliation in radio transmissions</a:t>
            </a:r>
          </a:p>
          <a:p>
            <a:pPr eaLnBrk="1" hangingPunct="1"/>
            <a:r>
              <a:rPr lang="en-US" altLang="en-US">
                <a:ea typeface="ＭＳ Ｐゴシック" pitchFamily="34" charset="-128"/>
              </a:rPr>
              <a:t>This is a zero tolerance policy and must be strictly adhered to</a:t>
            </a:r>
          </a:p>
        </p:txBody>
      </p:sp>
      <p:sp>
        <p:nvSpPr>
          <p:cNvPr id="2458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18</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457200" y="163513"/>
            <a:ext cx="8229600" cy="1055687"/>
          </a:xfrm>
        </p:spPr>
        <p:txBody>
          <a:bodyPr/>
          <a:lstStyle/>
          <a:p>
            <a:pPr eaLnBrk="1" hangingPunct="1">
              <a:defRPr/>
            </a:pPr>
            <a:r>
              <a:rPr lang="en-US" altLang="en-US" sz="3600" dirty="0"/>
              <a:t>Radio Basics </a:t>
            </a:r>
            <a:r>
              <a:rPr lang="en-US" altLang="en-US" sz="3200" dirty="0"/>
              <a:t>(</a:t>
            </a:r>
            <a:r>
              <a:rPr lang="en-US" altLang="en-US" sz="3200" dirty="0" err="1"/>
              <a:t>con’t</a:t>
            </a:r>
            <a:r>
              <a:rPr lang="en-US" altLang="en-US" sz="3200" dirty="0"/>
              <a:t>)</a:t>
            </a:r>
          </a:p>
        </p:txBody>
      </p:sp>
      <p:sp>
        <p:nvSpPr>
          <p:cNvPr id="25602" name="Rectangle 3"/>
          <p:cNvSpPr>
            <a:spLocks noGrp="1" noChangeArrowheads="1"/>
          </p:cNvSpPr>
          <p:nvPr>
            <p:ph idx="1"/>
          </p:nvPr>
        </p:nvSpPr>
        <p:spPr>
          <a:xfrm>
            <a:off x="533400" y="1600200"/>
            <a:ext cx="8153400" cy="4525963"/>
          </a:xfrm>
        </p:spPr>
        <p:txBody>
          <a:bodyPr/>
          <a:lstStyle/>
          <a:p>
            <a:pPr eaLnBrk="1" hangingPunct="1"/>
            <a:r>
              <a:rPr lang="en-US" altLang="en-US" sz="2800" dirty="0">
                <a:ea typeface="ＭＳ Ｐゴシック" pitchFamily="34" charset="-128"/>
              </a:rPr>
              <a:t>It is often not what you say, but how you say it that demonstrates your professionalism</a:t>
            </a:r>
          </a:p>
          <a:p>
            <a:pPr eaLnBrk="1" hangingPunct="1"/>
            <a:r>
              <a:rPr lang="en-US" altLang="en-US" sz="2800" dirty="0">
                <a:ea typeface="ＭＳ Ｐゴシック" pitchFamily="34" charset="-128"/>
              </a:rPr>
              <a:t>Brevity and accuracy supports mission success and safety</a:t>
            </a:r>
          </a:p>
          <a:p>
            <a:pPr eaLnBrk="1" hangingPunct="1"/>
            <a:r>
              <a:rPr lang="en-US" altLang="en-US" sz="2800" dirty="0">
                <a:ea typeface="ＭＳ Ｐゴシック" pitchFamily="34" charset="-128"/>
              </a:rPr>
              <a:t>Remember, the public and other agencies “hear” you as the voice of the U.S. Coast Guard</a:t>
            </a:r>
          </a:p>
          <a:p>
            <a:pPr eaLnBrk="1" hangingPunct="1"/>
            <a:r>
              <a:rPr lang="en-US" altLang="en-US" sz="2800" dirty="0">
                <a:ea typeface="ＭＳ Ｐゴシック" pitchFamily="34" charset="-128"/>
              </a:rPr>
              <a:t>Practice and use proper radio procedures to achieve success, safety, and professionalism</a:t>
            </a:r>
          </a:p>
          <a:p>
            <a:pPr lvl="1" eaLnBrk="1" hangingPunct="1"/>
            <a:r>
              <a:rPr lang="en-US" altLang="en-US" sz="2400" dirty="0">
                <a:ea typeface="ＭＳ Ｐゴシック" pitchFamily="34" charset="-128"/>
              </a:rPr>
              <a:t>No “10” codes, no “Over and Out”, etc.</a:t>
            </a:r>
          </a:p>
        </p:txBody>
      </p:sp>
      <p:sp>
        <p:nvSpPr>
          <p:cNvPr id="2560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19</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20555-83BE-4A11-B32C-D529CCBF968F}"/>
              </a:ext>
            </a:extLst>
          </p:cNvPr>
          <p:cNvSpPr>
            <a:spLocks noGrp="1"/>
          </p:cNvSpPr>
          <p:nvPr>
            <p:ph type="title"/>
          </p:nvPr>
        </p:nvSpPr>
        <p:spPr>
          <a:xfrm>
            <a:off x="1066800" y="1"/>
            <a:ext cx="7620000" cy="1143000"/>
          </a:xfrm>
        </p:spPr>
        <p:txBody>
          <a:bodyPr/>
          <a:lstStyle/>
          <a:p>
            <a:r>
              <a:rPr lang="en-US" sz="4300" dirty="0"/>
              <a:t>Auxiliary Telecommunications</a:t>
            </a:r>
          </a:p>
        </p:txBody>
      </p:sp>
      <p:sp>
        <p:nvSpPr>
          <p:cNvPr id="4" name="Footer Placeholder 3">
            <a:extLst>
              <a:ext uri="{FF2B5EF4-FFF2-40B4-BE49-F238E27FC236}">
                <a16:creationId xmlns:a16="http://schemas.microsoft.com/office/drawing/2014/main" xmlns="" id="{AA4270AE-9AB4-44A5-AACE-381E3BA42872}"/>
              </a:ext>
            </a:extLst>
          </p:cNvPr>
          <p:cNvSpPr>
            <a:spLocks noGrp="1"/>
          </p:cNvSpPr>
          <p:nvPr>
            <p:ph type="ftr" sz="quarter" idx="10"/>
          </p:nvPr>
        </p:nvSpPr>
        <p:spPr/>
        <p:txBody>
          <a:bodyPr/>
          <a:lstStyle/>
          <a:p>
            <a:pPr>
              <a:defRPr/>
            </a:pPr>
            <a:r>
              <a:rPr lang="en-US" altLang="en-US" dirty="0"/>
              <a:t>2019 Telecommunications Workshop Response Directorate</a:t>
            </a:r>
          </a:p>
        </p:txBody>
      </p:sp>
      <p:pic>
        <p:nvPicPr>
          <p:cNvPr id="6" name="Content Placeholder 5">
            <a:extLst>
              <a:ext uri="{FF2B5EF4-FFF2-40B4-BE49-F238E27FC236}">
                <a16:creationId xmlns:a16="http://schemas.microsoft.com/office/drawing/2014/main" xmlns="" id="{866F0EAA-89DE-4D75-A869-CF45E1C96897}"/>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8400" y="1524000"/>
            <a:ext cx="4335087" cy="4422371"/>
          </a:xfrm>
          <a:prstGeom prst="rect">
            <a:avLst/>
          </a:prstGeom>
          <a:noFill/>
          <a:ln>
            <a:noFill/>
          </a:ln>
        </p:spPr>
      </p:pic>
      <p:sp>
        <p:nvSpPr>
          <p:cNvPr id="5"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a:t>
            </a:fld>
            <a:endParaRPr lang="en-US" altLang="en-US" sz="1400" b="1" dirty="0">
              <a:solidFill>
                <a:srgbClr val="000099"/>
              </a:solidFill>
            </a:endParaRPr>
          </a:p>
        </p:txBody>
      </p:sp>
    </p:spTree>
    <p:extLst>
      <p:ext uri="{BB962C8B-B14F-4D97-AF65-F5344CB8AC3E}">
        <p14:creationId xmlns:p14="http://schemas.microsoft.com/office/powerpoint/2010/main" val="1669716114"/>
      </p:ext>
    </p:extLst>
  </p:cSld>
  <p:clrMapOvr>
    <a:masterClrMapping/>
  </p:clrMapOvr>
  <p:transition>
    <p:cover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Radio Basics (Cont.)</a:t>
            </a:r>
          </a:p>
        </p:txBody>
      </p:sp>
      <p:sp>
        <p:nvSpPr>
          <p:cNvPr id="26626" name="Content Placeholder 2"/>
          <p:cNvSpPr>
            <a:spLocks noGrp="1"/>
          </p:cNvSpPr>
          <p:nvPr>
            <p:ph idx="1"/>
          </p:nvPr>
        </p:nvSpPr>
        <p:spPr>
          <a:xfrm>
            <a:off x="533400" y="1600200"/>
            <a:ext cx="8153400" cy="4525963"/>
          </a:xfrm>
        </p:spPr>
        <p:txBody>
          <a:bodyPr/>
          <a:lstStyle/>
          <a:p>
            <a:pPr eaLnBrk="1" hangingPunct="1"/>
            <a:r>
              <a:rPr lang="en-US" altLang="en-US" dirty="0">
                <a:ea typeface="ＭＳ Ｐゴシック" pitchFamily="34" charset="-128"/>
              </a:rPr>
              <a:t>REMEMBER:</a:t>
            </a:r>
          </a:p>
          <a:p>
            <a:pPr eaLnBrk="1" hangingPunct="1"/>
            <a:endParaRPr lang="en-US" altLang="en-US" sz="1000" dirty="0">
              <a:ea typeface="ＭＳ Ｐゴシック" pitchFamily="34" charset="-128"/>
            </a:endParaRPr>
          </a:p>
          <a:p>
            <a:pPr eaLnBrk="1" hangingPunct="1"/>
            <a:r>
              <a:rPr lang="en-US" altLang="en-US" dirty="0">
                <a:ea typeface="ＭＳ Ｐゴシック" pitchFamily="34" charset="-128"/>
              </a:rPr>
              <a:t>When you key the microphone on your radio “The Whole World is Listening!”</a:t>
            </a:r>
          </a:p>
          <a:p>
            <a:pPr eaLnBrk="1" hangingPunct="1"/>
            <a:endParaRPr lang="en-US" altLang="en-US" sz="1000" dirty="0">
              <a:ea typeface="ＭＳ Ｐゴシック" pitchFamily="34" charset="-128"/>
            </a:endParaRPr>
          </a:p>
          <a:p>
            <a:pPr eaLnBrk="1" hangingPunct="1"/>
            <a:r>
              <a:rPr lang="en-US" altLang="en-US" dirty="0">
                <a:ea typeface="ＭＳ Ｐゴシック" pitchFamily="34" charset="-128"/>
              </a:rPr>
              <a:t>Always listen before transmitting and be sure you are on the correct channel (frequency)</a:t>
            </a:r>
          </a:p>
        </p:txBody>
      </p:sp>
      <p:sp>
        <p:nvSpPr>
          <p:cNvPr id="4" name="Footer Placeholder 3"/>
          <p:cNvSpPr>
            <a:spLocks noGrp="1"/>
          </p:cNvSpPr>
          <p:nvPr>
            <p:ph type="ftr" sz="quarter" idx="10"/>
          </p:nvPr>
        </p:nvSpPr>
        <p:spPr/>
        <p:txBody>
          <a:bodyPr/>
          <a:lstStyle/>
          <a:p>
            <a:pPr>
              <a:defRPr/>
            </a:pPr>
            <a:r>
              <a:rPr lang="en-US" altLang="en-US" b="1" dirty="0"/>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20</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p:txBody>
          <a:bodyPr/>
          <a:lstStyle/>
          <a:p>
            <a:pPr eaLnBrk="1" hangingPunct="1">
              <a:defRPr/>
            </a:pPr>
            <a:r>
              <a:rPr lang="en-US" altLang="en-US" dirty="0"/>
              <a:t/>
            </a:r>
            <a:br>
              <a:rPr lang="en-US" altLang="en-US" dirty="0"/>
            </a:br>
            <a:r>
              <a:rPr lang="en-US" altLang="en-US" dirty="0"/>
              <a:t/>
            </a:r>
            <a:br>
              <a:rPr lang="en-US" altLang="en-US" dirty="0"/>
            </a:br>
            <a:r>
              <a:rPr lang="en-US" altLang="en-US" sz="3600" dirty="0"/>
              <a:t>VHF Communications</a:t>
            </a:r>
            <a:r>
              <a:rPr lang="en-US" altLang="en-US" dirty="0"/>
              <a:t/>
            </a:r>
            <a:br>
              <a:rPr lang="en-US" altLang="en-US" dirty="0"/>
            </a:br>
            <a:r>
              <a:rPr lang="en-US" altLang="en-US" dirty="0">
                <a:solidFill>
                  <a:schemeClr val="tx2"/>
                </a:solidFill>
              </a:rPr>
              <a:t/>
            </a:r>
            <a:br>
              <a:rPr lang="en-US" altLang="en-US" dirty="0">
                <a:solidFill>
                  <a:schemeClr val="tx2"/>
                </a:solidFill>
              </a:rPr>
            </a:br>
            <a:endParaRPr lang="en-US" altLang="en-US" dirty="0"/>
          </a:p>
        </p:txBody>
      </p:sp>
      <p:sp>
        <p:nvSpPr>
          <p:cNvPr id="27650" name="Content Placeholder 6"/>
          <p:cNvSpPr>
            <a:spLocks noGrp="1"/>
          </p:cNvSpPr>
          <p:nvPr>
            <p:ph idx="1"/>
          </p:nvPr>
        </p:nvSpPr>
        <p:spPr>
          <a:xfrm>
            <a:off x="533400" y="1524000"/>
            <a:ext cx="8153400" cy="4419600"/>
          </a:xfrm>
        </p:spPr>
        <p:txBody>
          <a:bodyPr/>
          <a:lstStyle/>
          <a:p>
            <a:pPr eaLnBrk="1" hangingPunct="1"/>
            <a:r>
              <a:rPr lang="en-US" altLang="en-US" sz="2800" dirty="0">
                <a:ea typeface="ＭＳ Ｐゴシック" pitchFamily="34" charset="-128"/>
              </a:rPr>
              <a:t>7  CG Auxiliary narrow band VHF frequencies are available for our use on narrow band radios with maximum allowed output power of  50 watts</a:t>
            </a:r>
          </a:p>
          <a:p>
            <a:pPr eaLnBrk="1" hangingPunct="1"/>
            <a:r>
              <a:rPr lang="en-US" altLang="en-US" sz="2800" dirty="0">
                <a:ea typeface="ＭＳ Ｐゴシック" pitchFamily="34" charset="-128"/>
              </a:rPr>
              <a:t>VHF repeaters are allowed an output power of 100 watts</a:t>
            </a:r>
          </a:p>
          <a:p>
            <a:pPr eaLnBrk="1" hangingPunct="1"/>
            <a:r>
              <a:rPr lang="en-US" altLang="en-US" sz="2800" dirty="0">
                <a:ea typeface="ＭＳ Ｐゴシック" pitchFamily="34" charset="-128"/>
              </a:rPr>
              <a:t>Maximum output power on channels in the Marine band is 25 watts</a:t>
            </a:r>
          </a:p>
          <a:p>
            <a:pPr eaLnBrk="1" hangingPunct="1"/>
            <a:r>
              <a:rPr lang="en-US" altLang="en-US" sz="2800" dirty="0">
                <a:ea typeface="ＭＳ Ｐゴシック" pitchFamily="34" charset="-128"/>
              </a:rPr>
              <a:t>No power amplifiers allowed on VHF radios</a:t>
            </a:r>
          </a:p>
          <a:p>
            <a:pPr eaLnBrk="1" hangingPunct="1"/>
            <a:endParaRPr lang="en-US" altLang="en-US" sz="2800" dirty="0">
              <a:ea typeface="ＭＳ Ｐゴシック" pitchFamily="34" charset="-128"/>
            </a:endParaRPr>
          </a:p>
          <a:p>
            <a:pPr algn="ctr" eaLnBrk="1" hangingPunct="1"/>
            <a:endParaRPr lang="en-US" altLang="en-US" sz="2800" dirty="0">
              <a:ea typeface="ＭＳ Ｐゴシック" pitchFamily="34" charset="-128"/>
            </a:endParaRPr>
          </a:p>
        </p:txBody>
      </p:sp>
      <p:sp>
        <p:nvSpPr>
          <p:cNvPr id="2765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7"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21</a:t>
            </a:fld>
            <a:endParaRPr lang="en-US" altLang="en-US" sz="1400" b="1" dirty="0">
              <a:solidFill>
                <a:srgbClr val="000099"/>
              </a:solidFill>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055688"/>
          </a:xfrm>
        </p:spPr>
        <p:txBody>
          <a:bodyPr/>
          <a:lstStyle/>
          <a:p>
            <a:pPr eaLnBrk="1" hangingPunct="1">
              <a:defRPr/>
            </a:pPr>
            <a:r>
              <a:rPr lang="en-US" altLang="en-US" sz="3600" dirty="0"/>
              <a:t>VHF Communications </a:t>
            </a:r>
            <a:r>
              <a:rPr lang="en-US" altLang="en-US" sz="2800" dirty="0"/>
              <a:t>(</a:t>
            </a:r>
            <a:r>
              <a:rPr lang="en-US" altLang="en-US" sz="2800" dirty="0" err="1"/>
              <a:t>con’t</a:t>
            </a:r>
            <a:r>
              <a:rPr lang="en-US" altLang="en-US" sz="2800" dirty="0"/>
              <a:t>)</a:t>
            </a:r>
            <a:endParaRPr lang="en-US" sz="2800" dirty="0"/>
          </a:p>
        </p:txBody>
      </p:sp>
      <p:sp>
        <p:nvSpPr>
          <p:cNvPr id="29698" name="Content Placeholder 2"/>
          <p:cNvSpPr>
            <a:spLocks noGrp="1"/>
          </p:cNvSpPr>
          <p:nvPr>
            <p:ph idx="1"/>
          </p:nvPr>
        </p:nvSpPr>
        <p:spPr>
          <a:xfrm>
            <a:off x="533400" y="1600200"/>
            <a:ext cx="8153400" cy="4525963"/>
          </a:xfrm>
        </p:spPr>
        <p:txBody>
          <a:bodyPr/>
          <a:lstStyle/>
          <a:p>
            <a:pPr eaLnBrk="1" hangingPunct="1"/>
            <a:r>
              <a:rPr lang="en-US" altLang="en-US" sz="2800" dirty="0">
                <a:ea typeface="ＭＳ Ｐゴシック" pitchFamily="34" charset="-128"/>
              </a:rPr>
              <a:t>RDF (Radio Direction Finding) stations are </a:t>
            </a:r>
            <a:r>
              <a:rPr lang="en-US" altLang="en-US" sz="2800" dirty="0" smtClean="0">
                <a:ea typeface="ＭＳ Ｐゴシック" pitchFamily="34" charset="-128"/>
              </a:rPr>
              <a:t>authorized</a:t>
            </a:r>
          </a:p>
          <a:p>
            <a:pPr eaLnBrk="1" hangingPunct="1"/>
            <a:endParaRPr lang="en-US" altLang="en-US" sz="1000" dirty="0">
              <a:ea typeface="ＭＳ Ｐゴシック" pitchFamily="34" charset="-128"/>
            </a:endParaRPr>
          </a:p>
          <a:p>
            <a:pPr eaLnBrk="1" hangingPunct="1">
              <a:spcBef>
                <a:spcPts val="1224"/>
              </a:spcBef>
            </a:pPr>
            <a:r>
              <a:rPr lang="en-US" altLang="en-US" sz="2800" dirty="0">
                <a:solidFill>
                  <a:schemeClr val="tx2"/>
                </a:solidFill>
                <a:ea typeface="ＭＳ Ｐゴシック" pitchFamily="34" charset="-128"/>
              </a:rPr>
              <a:t>VHF hand held marine radios MAY be accepted as mobile facilities in special </a:t>
            </a:r>
            <a:r>
              <a:rPr lang="en-US" altLang="en-US" sz="2800" dirty="0" smtClean="0">
                <a:solidFill>
                  <a:schemeClr val="tx2"/>
                </a:solidFill>
                <a:ea typeface="ＭＳ Ｐゴシック" pitchFamily="34" charset="-128"/>
              </a:rPr>
              <a:t>cases</a:t>
            </a:r>
            <a:endParaRPr lang="en-US" altLang="en-US" sz="2800" dirty="0">
              <a:solidFill>
                <a:schemeClr val="tx2"/>
              </a:solidFill>
              <a:ea typeface="ＭＳ Ｐゴシック" pitchFamily="34" charset="-128"/>
            </a:endParaRPr>
          </a:p>
          <a:p>
            <a:pPr eaLnBrk="1" hangingPunct="1"/>
            <a:r>
              <a:rPr lang="en-US" altLang="en-US" sz="2800" dirty="0">
                <a:solidFill>
                  <a:schemeClr val="tx2"/>
                </a:solidFill>
                <a:ea typeface="ＭＳ Ｐゴシック" pitchFamily="34" charset="-128"/>
              </a:rPr>
              <a:t>APRS </a:t>
            </a:r>
            <a:r>
              <a:rPr lang="en-US" altLang="en-US" sz="2800" dirty="0" smtClean="0">
                <a:solidFill>
                  <a:schemeClr val="tx2"/>
                </a:solidFill>
                <a:ea typeface="ＭＳ Ｐゴシック" pitchFamily="34" charset="-128"/>
              </a:rPr>
              <a:t>(</a:t>
            </a:r>
            <a:r>
              <a:rPr lang="en-US" sz="2800" dirty="0"/>
              <a:t>Automatic Packet Reporting </a:t>
            </a:r>
            <a:r>
              <a:rPr lang="en-US" sz="2800" dirty="0" smtClean="0"/>
              <a:t>System) </a:t>
            </a:r>
            <a:r>
              <a:rPr lang="en-US" altLang="en-US" sz="2800" dirty="0" smtClean="0">
                <a:solidFill>
                  <a:schemeClr val="tx2"/>
                </a:solidFill>
                <a:ea typeface="ＭＳ Ｐゴシック" pitchFamily="34" charset="-128"/>
              </a:rPr>
              <a:t>is </a:t>
            </a:r>
            <a:r>
              <a:rPr lang="en-US" altLang="en-US" sz="2800" dirty="0">
                <a:solidFill>
                  <a:schemeClr val="tx2"/>
                </a:solidFill>
                <a:ea typeface="ＭＳ Ｐゴシック" pitchFamily="34" charset="-128"/>
              </a:rPr>
              <a:t>not authorized</a:t>
            </a:r>
          </a:p>
          <a:p>
            <a:pPr eaLnBrk="1" hangingPunct="1"/>
            <a:endParaRPr lang="en-US" altLang="en-US" sz="1000" dirty="0">
              <a:solidFill>
                <a:schemeClr val="tx2"/>
              </a:solidFill>
              <a:ea typeface="ＭＳ Ｐゴシック" pitchFamily="34" charset="-128"/>
            </a:endParaRPr>
          </a:p>
          <a:p>
            <a:pPr eaLnBrk="1" hangingPunct="1"/>
            <a:r>
              <a:rPr lang="en-US" altLang="en-US" sz="2800" dirty="0" smtClean="0">
                <a:solidFill>
                  <a:schemeClr val="tx2"/>
                </a:solidFill>
                <a:ea typeface="ＭＳ Ｐゴシック" pitchFamily="34" charset="-128"/>
              </a:rPr>
              <a:t>MMSI (</a:t>
            </a:r>
            <a:r>
              <a:rPr lang="en-US" sz="2800" dirty="0"/>
              <a:t>Maritime Mobile Service </a:t>
            </a:r>
            <a:r>
              <a:rPr lang="en-US" sz="2800" dirty="0" smtClean="0"/>
              <a:t>Identity) </a:t>
            </a:r>
            <a:r>
              <a:rPr lang="en-US" altLang="en-US" sz="2800" dirty="0" smtClean="0">
                <a:solidFill>
                  <a:schemeClr val="tx2"/>
                </a:solidFill>
                <a:ea typeface="ＭＳ Ｐゴシック" pitchFamily="34" charset="-128"/>
              </a:rPr>
              <a:t> </a:t>
            </a:r>
            <a:r>
              <a:rPr lang="en-US" altLang="en-US" sz="2800" dirty="0">
                <a:solidFill>
                  <a:schemeClr val="tx2"/>
                </a:solidFill>
                <a:ea typeface="ＭＳ Ｐゴシック" pitchFamily="34" charset="-128"/>
              </a:rPr>
              <a:t>numbers are not authorized for Auxiliary aircraft</a:t>
            </a:r>
            <a:endParaRPr lang="en-US" altLang="en-US" sz="2800" dirty="0">
              <a:ea typeface="ＭＳ Ｐゴシック" pitchFamily="34" charset="-128"/>
            </a:endParaRPr>
          </a:p>
          <a:p>
            <a:pPr eaLnBrk="1" hangingPunct="1"/>
            <a:endParaRPr lang="en-US" altLang="en-US" dirty="0">
              <a:ea typeface="ＭＳ Ｐゴシック" pitchFamily="34" charset="-128"/>
            </a:endParaRPr>
          </a:p>
        </p:txBody>
      </p:sp>
      <p:sp>
        <p:nvSpPr>
          <p:cNvPr id="2970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22</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itle 1"/>
          <p:cNvSpPr>
            <a:spLocks noGrp="1"/>
          </p:cNvSpPr>
          <p:nvPr>
            <p:ph type="title"/>
          </p:nvPr>
        </p:nvSpPr>
        <p:spPr/>
        <p:txBody>
          <a:bodyPr/>
          <a:lstStyle/>
          <a:p>
            <a:pPr eaLnBrk="1" hangingPunct="1">
              <a:defRPr/>
            </a:pPr>
            <a:r>
              <a:rPr lang="en-US" altLang="en-US" sz="3600" dirty="0"/>
              <a:t>VHF REPEATERS</a:t>
            </a:r>
          </a:p>
        </p:txBody>
      </p:sp>
      <p:sp>
        <p:nvSpPr>
          <p:cNvPr id="2" name="Content Placeholder 1"/>
          <p:cNvSpPr>
            <a:spLocks noGrp="1"/>
          </p:cNvSpPr>
          <p:nvPr>
            <p:ph idx="1"/>
          </p:nvPr>
        </p:nvSpPr>
        <p:spPr>
          <a:xfrm>
            <a:off x="533400" y="1447800"/>
            <a:ext cx="8153400" cy="4678363"/>
          </a:xfrm>
        </p:spPr>
        <p:txBody>
          <a:bodyPr/>
          <a:lstStyle/>
          <a:p>
            <a:pPr marL="0" indent="0" eaLnBrk="1" hangingPunct="1">
              <a:buFontTx/>
              <a:buNone/>
              <a:defRPr/>
            </a:pPr>
            <a:r>
              <a:rPr lang="en-US" sz="2800" dirty="0"/>
              <a:t>There are 56 Auxiliary VHF repeaters throughout the United States, most of which share common input/output frequencies, with varied CTCSS tone access. Most are unit owned </a:t>
            </a:r>
          </a:p>
          <a:p>
            <a:pPr eaLnBrk="1" hangingPunct="1">
              <a:defRPr/>
            </a:pPr>
            <a:r>
              <a:rPr lang="en-US" sz="2700" dirty="0"/>
              <a:t>Repeater requests (CG Form 6086) must be reviewed by CG Office of Spectrum Management before construction or implementation</a:t>
            </a:r>
          </a:p>
          <a:p>
            <a:pPr eaLnBrk="1" hangingPunct="1">
              <a:defRPr/>
            </a:pPr>
            <a:r>
              <a:rPr lang="en-US" sz="2700" dirty="0"/>
              <a:t>Maximum output power of 100 watts</a:t>
            </a:r>
          </a:p>
          <a:p>
            <a:pPr eaLnBrk="1" hangingPunct="1">
              <a:defRPr/>
            </a:pPr>
            <a:r>
              <a:rPr lang="en-US" sz="2700" dirty="0"/>
              <a:t>Narrowband only</a:t>
            </a:r>
          </a:p>
          <a:p>
            <a:pPr eaLnBrk="1" hangingPunct="1">
              <a:defRPr/>
            </a:pPr>
            <a:r>
              <a:rPr lang="en-US" sz="2700" dirty="0"/>
              <a:t>7 possible frequencies</a:t>
            </a:r>
          </a:p>
          <a:p>
            <a:pPr eaLnBrk="1" hangingPunct="1">
              <a:defRPr/>
            </a:pPr>
            <a:endParaRPr lang="en-US" dirty="0"/>
          </a:p>
          <a:p>
            <a:pPr eaLnBrk="1" hangingPunct="1">
              <a:defRPr/>
            </a:pPr>
            <a:endParaRPr lang="en-US" dirty="0"/>
          </a:p>
        </p:txBody>
      </p:sp>
      <p:sp>
        <p:nvSpPr>
          <p:cNvPr id="3" name="Footer Placeholder 2"/>
          <p:cNvSpPr>
            <a:spLocks noGrp="1"/>
          </p:cNvSpPr>
          <p:nvPr>
            <p:ph type="ftr" sz="quarter" idx="10"/>
          </p:nvPr>
        </p:nvSpPr>
        <p:spPr/>
        <p:txBody>
          <a:bodyPr/>
          <a:lstStyle/>
          <a:p>
            <a:pPr>
              <a:defRPr/>
            </a:pPr>
            <a:r>
              <a:rPr lang="en-US" altLang="en-US" dirty="0"/>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23</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p:txBody>
          <a:bodyPr/>
          <a:lstStyle/>
          <a:p>
            <a:pPr eaLnBrk="1" hangingPunct="1">
              <a:defRPr/>
            </a:pPr>
            <a:r>
              <a:rPr lang="en-US" altLang="en-US" sz="3600" dirty="0"/>
              <a:t>HF Communications</a:t>
            </a:r>
          </a:p>
        </p:txBody>
      </p:sp>
      <p:sp>
        <p:nvSpPr>
          <p:cNvPr id="27650" name="Content Placeholder 2"/>
          <p:cNvSpPr>
            <a:spLocks noGrp="1"/>
          </p:cNvSpPr>
          <p:nvPr>
            <p:ph idx="1"/>
          </p:nvPr>
        </p:nvSpPr>
        <p:spPr>
          <a:xfrm>
            <a:off x="457200" y="1447800"/>
            <a:ext cx="8229600" cy="4678363"/>
          </a:xfrm>
        </p:spPr>
        <p:txBody>
          <a:bodyPr/>
          <a:lstStyle/>
          <a:p>
            <a:pPr eaLnBrk="1" hangingPunct="1">
              <a:defRPr/>
            </a:pPr>
            <a:r>
              <a:rPr lang="en-US" altLang="en-US" sz="2600" dirty="0">
                <a:ea typeface="ＭＳ Ｐゴシック" pitchFamily="34" charset="-128"/>
              </a:rPr>
              <a:t>HF serves as a platform for other missions</a:t>
            </a:r>
            <a:r>
              <a:rPr lang="en-US" altLang="en-US" sz="2400" dirty="0">
                <a:ea typeface="ＭＳ Ｐゴシック" pitchFamily="34" charset="-128"/>
              </a:rPr>
              <a:t>: </a:t>
            </a:r>
          </a:p>
          <a:p>
            <a:pPr lvl="1" eaLnBrk="1" hangingPunct="1">
              <a:defRPr/>
            </a:pPr>
            <a:r>
              <a:rPr lang="en-US" altLang="en-US" sz="2200" b="1" dirty="0">
                <a:ea typeface="ＭＳ Ｐゴシック" pitchFamily="34" charset="-128"/>
              </a:rPr>
              <a:t>AUXMON</a:t>
            </a:r>
            <a:r>
              <a:rPr lang="en-US" altLang="en-US" sz="2200" dirty="0">
                <a:ea typeface="ＭＳ Ｐゴシック" pitchFamily="34" charset="-128"/>
              </a:rPr>
              <a:t> (Auxiliary </a:t>
            </a:r>
            <a:r>
              <a:rPr lang="en-US" altLang="en-US" sz="2200" b="1" i="1" dirty="0">
                <a:ea typeface="ＭＳ Ｐゴシック" pitchFamily="34" charset="-128"/>
              </a:rPr>
              <a:t>Monitoring</a:t>
            </a:r>
            <a:r>
              <a:rPr lang="en-US" altLang="en-US" sz="2200" dirty="0">
                <a:ea typeface="ＭＳ Ｐゴシック" pitchFamily="34" charset="-128"/>
              </a:rPr>
              <a:t> Mission) A quality control program for Coast Guard broadcasts</a:t>
            </a:r>
          </a:p>
          <a:p>
            <a:pPr marL="0" indent="0" eaLnBrk="1" hangingPunct="1">
              <a:buFontTx/>
              <a:buNone/>
              <a:defRPr/>
            </a:pPr>
            <a:r>
              <a:rPr lang="en-US" altLang="en-US" sz="1200" b="1" dirty="0">
                <a:solidFill>
                  <a:srgbClr val="FF0000"/>
                </a:solidFill>
                <a:ea typeface="ＭＳ Ｐゴシック" pitchFamily="34" charset="-128"/>
              </a:rPr>
              <a:t>            </a:t>
            </a:r>
          </a:p>
          <a:p>
            <a:pPr lvl="1" eaLnBrk="1" hangingPunct="1">
              <a:defRPr/>
            </a:pPr>
            <a:r>
              <a:rPr lang="en-US" altLang="en-US" sz="2200" b="1" dirty="0">
                <a:solidFill>
                  <a:srgbClr val="FF0000"/>
                </a:solidFill>
                <a:ea typeface="ＭＳ Ｐゴシック" pitchFamily="34" charset="-128"/>
              </a:rPr>
              <a:t>AUGCOM </a:t>
            </a:r>
            <a:r>
              <a:rPr lang="en-US" altLang="en-US" sz="2200" dirty="0">
                <a:solidFill>
                  <a:srgbClr val="FF0000"/>
                </a:solidFill>
                <a:ea typeface="ＭＳ Ｐゴシック" pitchFamily="34" charset="-128"/>
              </a:rPr>
              <a:t>GMDSS </a:t>
            </a:r>
            <a:r>
              <a:rPr lang="en-US" altLang="en-US" sz="2200" i="1" dirty="0">
                <a:ln w="0"/>
                <a:solidFill>
                  <a:srgbClr val="FF0000"/>
                </a:solidFill>
                <a:ea typeface="ＭＳ Ｐゴシック" pitchFamily="34" charset="-128"/>
              </a:rPr>
              <a:t>monitoring</a:t>
            </a:r>
            <a:r>
              <a:rPr lang="en-US" altLang="en-US" sz="2200" dirty="0">
                <a:solidFill>
                  <a:srgbClr val="FF0000"/>
                </a:solidFill>
                <a:ea typeface="ＭＳ Ｐゴシック" pitchFamily="34" charset="-128"/>
              </a:rPr>
              <a:t> for digital and SSB voice distress calls (replaces the old SSB voice distress calls) </a:t>
            </a:r>
            <a:r>
              <a:rPr lang="en-US" altLang="en-US" sz="2000" dirty="0">
                <a:solidFill>
                  <a:srgbClr val="FF0000"/>
                </a:solidFill>
                <a:ea typeface="ＭＳ Ｐゴシック" pitchFamily="34" charset="-128"/>
                <a:hlinkClick r:id="rId3"/>
              </a:rPr>
              <a:t>http://rdept.cgaux.org/documents/Comms/AUGCOM/AUGCOM%20Mission%20Final%20to%20BSX%202016_PDF.pdf</a:t>
            </a:r>
            <a:endParaRPr lang="en-US" altLang="en-US" sz="2000" dirty="0">
              <a:solidFill>
                <a:srgbClr val="FF0000"/>
              </a:solidFill>
              <a:ea typeface="ＭＳ Ｐゴシック" pitchFamily="34" charset="-128"/>
            </a:endParaRPr>
          </a:p>
          <a:p>
            <a:pPr marL="0" indent="0" eaLnBrk="1" hangingPunct="1">
              <a:buFontTx/>
              <a:buNone/>
              <a:defRPr/>
            </a:pPr>
            <a:endParaRPr lang="en-US" altLang="en-US" sz="1200" dirty="0">
              <a:solidFill>
                <a:srgbClr val="FF0000"/>
              </a:solidFill>
              <a:ea typeface="ＭＳ Ｐゴシック" pitchFamily="34" charset="-128"/>
            </a:endParaRPr>
          </a:p>
          <a:p>
            <a:pPr lvl="1" eaLnBrk="1" hangingPunct="1">
              <a:defRPr/>
            </a:pPr>
            <a:r>
              <a:rPr lang="en-US" altLang="en-US" sz="2200" b="1" dirty="0">
                <a:ea typeface="ＭＳ Ｐゴシック" pitchFamily="34" charset="-128"/>
              </a:rPr>
              <a:t>SHARES</a:t>
            </a:r>
            <a:r>
              <a:rPr lang="en-US" altLang="en-US" sz="2200" dirty="0">
                <a:ea typeface="ＭＳ Ｐゴシック" pitchFamily="34" charset="-128"/>
              </a:rPr>
              <a:t> – A  DHS administered radio program that coordinates a voluntary network of government, industry, and disaster response agency HF radio stations used for emergency  communications</a:t>
            </a:r>
          </a:p>
          <a:p>
            <a:pPr eaLnBrk="1" hangingPunct="1">
              <a:buFontTx/>
              <a:buNone/>
              <a:defRPr/>
            </a:pPr>
            <a:endParaRPr lang="en-US" altLang="en-US" sz="1600" dirty="0">
              <a:ea typeface="ＭＳ Ｐゴシック" pitchFamily="34" charset="-128"/>
            </a:endParaRPr>
          </a:p>
          <a:p>
            <a:pPr eaLnBrk="1" hangingPunct="1">
              <a:defRPr/>
            </a:pPr>
            <a:endParaRPr lang="en-US" altLang="en-US" sz="1600" dirty="0">
              <a:ea typeface="ＭＳ Ｐゴシック" pitchFamily="34" charset="-128"/>
            </a:endParaRPr>
          </a:p>
        </p:txBody>
      </p:sp>
      <p:sp>
        <p:nvSpPr>
          <p:cNvPr id="33795"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24</a:t>
            </a:fld>
            <a:endParaRPr lang="en-US" altLang="en-US" sz="1400" b="1" dirty="0">
              <a:solidFill>
                <a:srgbClr val="000099"/>
              </a:solidFill>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Title 1"/>
          <p:cNvSpPr>
            <a:spLocks noGrp="1"/>
          </p:cNvSpPr>
          <p:nvPr>
            <p:ph type="title"/>
          </p:nvPr>
        </p:nvSpPr>
        <p:spPr>
          <a:xfrm>
            <a:off x="457200" y="163513"/>
            <a:ext cx="8229600" cy="979487"/>
          </a:xfrm>
        </p:spPr>
        <p:txBody>
          <a:bodyPr/>
          <a:lstStyle/>
          <a:p>
            <a:pPr eaLnBrk="1" hangingPunct="1">
              <a:defRPr/>
            </a:pPr>
            <a:r>
              <a:rPr lang="en-US" altLang="en-US" sz="3600" dirty="0"/>
              <a:t>HF Communications </a:t>
            </a:r>
            <a:r>
              <a:rPr lang="en-US" altLang="en-US" sz="3200" dirty="0"/>
              <a:t>(</a:t>
            </a:r>
            <a:r>
              <a:rPr lang="en-US" altLang="en-US" sz="3200" dirty="0" err="1"/>
              <a:t>con’t</a:t>
            </a:r>
            <a:r>
              <a:rPr lang="en-US" altLang="en-US" sz="3200" dirty="0"/>
              <a:t>)</a:t>
            </a:r>
          </a:p>
        </p:txBody>
      </p:sp>
      <p:sp>
        <p:nvSpPr>
          <p:cNvPr id="34818" name="Content Placeholder 2"/>
          <p:cNvSpPr>
            <a:spLocks noGrp="1"/>
          </p:cNvSpPr>
          <p:nvPr>
            <p:ph idx="1"/>
          </p:nvPr>
        </p:nvSpPr>
        <p:spPr>
          <a:xfrm>
            <a:off x="457200" y="1447800"/>
            <a:ext cx="8229600" cy="4678363"/>
          </a:xfrm>
        </p:spPr>
        <p:txBody>
          <a:bodyPr/>
          <a:lstStyle/>
          <a:p>
            <a:pPr eaLnBrk="1" hangingPunct="1"/>
            <a:r>
              <a:rPr lang="en-US" altLang="en-US" sz="2800" dirty="0">
                <a:ea typeface="ＭＳ Ｐゴシック" pitchFamily="34" charset="-128"/>
              </a:rPr>
              <a:t>Maximum power output 1000 watts on HF radios</a:t>
            </a:r>
          </a:p>
          <a:p>
            <a:pPr eaLnBrk="1" hangingPunct="1"/>
            <a:r>
              <a:rPr lang="en-US" altLang="en-US" sz="2800" dirty="0">
                <a:ea typeface="ＭＳ Ｐゴシック" pitchFamily="34" charset="-128"/>
              </a:rPr>
              <a:t>Usable for Auxiliary HF radio Nets</a:t>
            </a:r>
          </a:p>
          <a:p>
            <a:pPr eaLnBrk="1" hangingPunct="1"/>
            <a:r>
              <a:rPr lang="en-US" altLang="en-US" sz="2800" dirty="0">
                <a:ea typeface="ＭＳ Ｐゴシック" pitchFamily="34" charset="-128"/>
              </a:rPr>
              <a:t>41 frequencies 2-23 MHz are available</a:t>
            </a:r>
          </a:p>
          <a:p>
            <a:pPr eaLnBrk="1" hangingPunct="1"/>
            <a:r>
              <a:rPr lang="en-US" altLang="en-US" sz="2800" dirty="0">
                <a:ea typeface="ＭＳ Ｐゴシック" pitchFamily="34" charset="-128"/>
              </a:rPr>
              <a:t>Radios must be able to transmit outside of Amateur bands</a:t>
            </a:r>
          </a:p>
          <a:p>
            <a:pPr eaLnBrk="1" hangingPunct="1"/>
            <a:r>
              <a:rPr lang="en-US" altLang="en-US" sz="2800" dirty="0">
                <a:ea typeface="ＭＳ Ｐゴシック" pitchFamily="34" charset="-128"/>
              </a:rPr>
              <a:t>Accommodates digital modes</a:t>
            </a:r>
          </a:p>
          <a:p>
            <a:pPr eaLnBrk="1" hangingPunct="1"/>
            <a:r>
              <a:rPr lang="en-US" altLang="en-US" sz="2800" dirty="0">
                <a:ea typeface="ＭＳ Ｐゴシック" pitchFamily="34" charset="-128"/>
              </a:rPr>
              <a:t>Supports CG contingencies and SHARES</a:t>
            </a:r>
            <a:endParaRPr lang="en-US" altLang="en-US" sz="2400" dirty="0">
              <a:ea typeface="ＭＳ Ｐゴシック" pitchFamily="34" charset="-128"/>
            </a:endParaRPr>
          </a:p>
          <a:p>
            <a:pPr eaLnBrk="1" hangingPunct="1">
              <a:buFontTx/>
              <a:buNone/>
            </a:pPr>
            <a:r>
              <a:rPr lang="en-US" altLang="en-US" sz="2400" dirty="0">
                <a:ea typeface="ＭＳ Ｐゴシック" pitchFamily="34" charset="-128"/>
              </a:rPr>
              <a:t>Reference:                              </a:t>
            </a:r>
            <a:r>
              <a:rPr lang="en-US" altLang="en-US" sz="2200" b="1" dirty="0">
                <a:ea typeface="ＭＳ Ｐゴシック" pitchFamily="34" charset="-128"/>
                <a:hlinkClick r:id="rId3"/>
              </a:rPr>
              <a:t>http://rdept.cgaux.org/documents/BeQualified/BecomingQualifiedAuxiliaryHighFrequencyProgram.pdf</a:t>
            </a:r>
            <a:endParaRPr lang="en-US" altLang="en-US" sz="2200" b="1" dirty="0">
              <a:ea typeface="ＭＳ Ｐゴシック" pitchFamily="34" charset="-128"/>
            </a:endParaRPr>
          </a:p>
          <a:p>
            <a:pPr eaLnBrk="1" hangingPunct="1">
              <a:buFontTx/>
              <a:buNone/>
            </a:pPr>
            <a:endParaRPr lang="en-US" altLang="en-US" dirty="0">
              <a:ea typeface="ＭＳ Ｐゴシック" pitchFamily="34" charset="-128"/>
            </a:endParaRPr>
          </a:p>
          <a:p>
            <a:pPr eaLnBrk="1" hangingPunct="1"/>
            <a:endParaRPr lang="en-US" altLang="en-US" dirty="0">
              <a:ea typeface="ＭＳ Ｐゴシック" pitchFamily="34" charset="-128"/>
            </a:endParaRPr>
          </a:p>
        </p:txBody>
      </p:sp>
      <p:sp>
        <p:nvSpPr>
          <p:cNvPr id="3482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25</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endParaRPr lang="en-US"/>
          </a:p>
        </p:txBody>
      </p:sp>
      <p:sp>
        <p:nvSpPr>
          <p:cNvPr id="7" name="Rectangle 29"/>
          <p:cNvSpPr>
            <a:spLocks noGrp="1" noChangeArrowheads="1"/>
          </p:cNvSpPr>
          <p:nvPr>
            <p:ph type="ftr" sz="quarter" idx="10"/>
          </p:nvPr>
        </p:nvSpPr>
        <p:spPr/>
        <p:txBody>
          <a:bodyPr/>
          <a:lstStyle/>
          <a:p>
            <a:pPr>
              <a:defRPr/>
            </a:pPr>
            <a:r>
              <a:rPr lang="en-US" altLang="en-US" dirty="0"/>
              <a:t>2019 Telecommunications Workshop Response Directorate</a:t>
            </a:r>
          </a:p>
        </p:txBody>
      </p:sp>
      <p:sp>
        <p:nvSpPr>
          <p:cNvPr id="35843" name="Rectangle 28"/>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AD6AB016-1283-47D7-91C7-61FDFB3B7380}" type="slidenum">
              <a:rPr lang="en-US" altLang="en-US" smtClean="0"/>
              <a:pPr/>
              <a:t>26</a:t>
            </a:fld>
            <a:endParaRPr lang="en-US" altLang="en-US"/>
          </a:p>
        </p:txBody>
      </p:sp>
      <p:pic>
        <p:nvPicPr>
          <p:cNvPr id="11" name="Content Placeholder 10"/>
          <p:cNvPicPr>
            <a:picLocks noGrp="1" noChangeAspect="1"/>
          </p:cNvPicPr>
          <p:nvPr>
            <p:ph idx="4294967295"/>
          </p:nvPr>
        </p:nvPicPr>
        <p:blipFill>
          <a:blip r:embed="rId3" cstate="print">
            <a:extLst/>
          </a:blip>
          <a:stretch>
            <a:fillRect/>
          </a:stretch>
        </p:blipFill>
        <p:spPr>
          <a:xfrm>
            <a:off x="500063" y="9525"/>
            <a:ext cx="8643937" cy="6818313"/>
          </a:xfrm>
          <a:effectLst>
            <a:glow rad="127000">
              <a:schemeClr val="tx1"/>
            </a:glow>
          </a:effectLst>
        </p:spPr>
      </p:pic>
      <p:sp>
        <p:nvSpPr>
          <p:cNvPr id="35845" name="Slide Number Placeholder 4"/>
          <p:cNvSpPr txBox="1">
            <a:spLocks noGrp="1"/>
          </p:cNvSpPr>
          <p:nvPr/>
        </p:nvSpPr>
        <p:spPr bwMode="auto">
          <a:xfrm>
            <a:off x="6629400" y="6324600"/>
            <a:ext cx="228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algn="r"/>
            <a:fld id="{D5F3277E-6FA7-4DC8-ABFF-68FA6DCCE620}" type="slidenum">
              <a:rPr lang="en-US" altLang="en-US" sz="1200">
                <a:latin typeface="Arial" charset="0"/>
              </a:rPr>
              <a:pPr algn="r"/>
              <a:t>26</a:t>
            </a:fld>
            <a:endParaRPr lang="en-US" altLang="en-US" sz="1200">
              <a:latin typeface="Arial" charset="0"/>
            </a:endParaRPr>
          </a:p>
        </p:txBody>
      </p:sp>
      <p:sp>
        <p:nvSpPr>
          <p:cNvPr id="4" name="Footer Placeholder 3"/>
          <p:cNvSpPr txBox="1">
            <a:spLocks noGrp="1"/>
          </p:cNvSpPr>
          <p:nvPr/>
        </p:nvSpPr>
        <p:spPr bwMode="auto">
          <a:xfrm>
            <a:off x="2514600" y="6324600"/>
            <a:ext cx="4114800" cy="533400"/>
          </a:xfrm>
          <a:prstGeom prst="rect">
            <a:avLst/>
          </a:prstGeom>
          <a:noFill/>
          <a:extLst/>
        </p:spPr>
        <p:txBody>
          <a:bodyPr anchor="b" anchorCtr="1"/>
          <a:lstStyle/>
          <a:p>
            <a:pPr algn="ctr">
              <a:defRPr/>
            </a:pPr>
            <a:r>
              <a:rPr lang="en-US" altLang="en-US" sz="1200" i="1" dirty="0">
                <a:effectLst>
                  <a:outerShdw blurRad="38100" dist="38100" dir="2700000" algn="tl">
                    <a:srgbClr val="000000"/>
                  </a:outerShdw>
                </a:effectLst>
                <a:latin typeface="+mn-lt"/>
                <a:cs typeface="+mn-cs"/>
              </a:rPr>
              <a:t/>
            </a:r>
            <a:br>
              <a:rPr lang="en-US" altLang="en-US" sz="1200" i="1" dirty="0">
                <a:effectLst>
                  <a:outerShdw blurRad="38100" dist="38100" dir="2700000" algn="tl">
                    <a:srgbClr val="000000"/>
                  </a:outerShdw>
                </a:effectLst>
                <a:latin typeface="+mn-lt"/>
                <a:cs typeface="+mn-cs"/>
              </a:rPr>
            </a:br>
            <a:r>
              <a:rPr lang="en-US" altLang="en-US" sz="1200" i="1" dirty="0">
                <a:effectLst>
                  <a:outerShdw blurRad="38100" dist="38100" dir="2700000" algn="tl">
                    <a:srgbClr val="000000"/>
                  </a:outerShdw>
                </a:effectLst>
                <a:latin typeface="+mn-lt"/>
                <a:cs typeface="+mn-cs"/>
              </a:rPr>
              <a:t>Copyright ©2004 Coast Guard Auxiliary Association, Inc.</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itle 1"/>
          <p:cNvSpPr>
            <a:spLocks noGrp="1"/>
          </p:cNvSpPr>
          <p:nvPr>
            <p:ph type="title"/>
          </p:nvPr>
        </p:nvSpPr>
        <p:spPr>
          <a:xfrm>
            <a:off x="457200" y="163513"/>
            <a:ext cx="8305800" cy="1055687"/>
          </a:xfrm>
        </p:spPr>
        <p:txBody>
          <a:bodyPr/>
          <a:lstStyle/>
          <a:p>
            <a:pPr eaLnBrk="1" hangingPunct="1">
              <a:defRPr/>
            </a:pPr>
            <a:r>
              <a:rPr lang="en-US" altLang="en-US" sz="3600" dirty="0"/>
              <a:t>CG Station Radio Watchstanding</a:t>
            </a:r>
          </a:p>
        </p:txBody>
      </p:sp>
      <p:sp>
        <p:nvSpPr>
          <p:cNvPr id="37890" name="Content Placeholder 2"/>
          <p:cNvSpPr>
            <a:spLocks noGrp="1"/>
          </p:cNvSpPr>
          <p:nvPr>
            <p:ph idx="1"/>
          </p:nvPr>
        </p:nvSpPr>
        <p:spPr>
          <a:xfrm>
            <a:off x="533400" y="1447800"/>
            <a:ext cx="8153400" cy="4678363"/>
          </a:xfrm>
        </p:spPr>
        <p:txBody>
          <a:bodyPr/>
          <a:lstStyle/>
          <a:p>
            <a:pPr eaLnBrk="1" hangingPunct="1"/>
            <a:r>
              <a:rPr lang="en-US" altLang="en-US" sz="2700" dirty="0">
                <a:ea typeface="ＭＳ Ｐゴシック" pitchFamily="34" charset="-128"/>
              </a:rPr>
              <a:t>Auxiliary Watchstanders at a CG station must complete the same training as active duty CG watchstanders and stand a “board examination”</a:t>
            </a:r>
          </a:p>
          <a:p>
            <a:pPr eaLnBrk="1" hangingPunct="1"/>
            <a:r>
              <a:rPr lang="en-US" altLang="en-US" sz="2700" dirty="0">
                <a:ea typeface="ＭＳ Ｐゴシック" pitchFamily="34" charset="-128"/>
              </a:rPr>
              <a:t>They must have received, or applied for, DO security clearance prior to being certified as a CG Watchstander</a:t>
            </a:r>
          </a:p>
          <a:p>
            <a:pPr eaLnBrk="1" hangingPunct="1"/>
            <a:r>
              <a:rPr lang="en-US" altLang="en-US" sz="2700" dirty="0">
                <a:ea typeface="ＭＳ Ｐゴシック" pitchFamily="34" charset="-128"/>
              </a:rPr>
              <a:t>Watchstanders serve at the Station CO’s discretion</a:t>
            </a:r>
          </a:p>
          <a:p>
            <a:pPr eaLnBrk="1" hangingPunct="1"/>
            <a:r>
              <a:rPr lang="en-US" altLang="en-US" sz="2700" dirty="0">
                <a:ea typeface="ＭＳ Ｐゴシック" pitchFamily="34" charset="-128"/>
              </a:rPr>
              <a:t>AUXCOM or TCO/PQS are helpful and </a:t>
            </a:r>
            <a:r>
              <a:rPr lang="en-US" altLang="en-US" sz="2700" u="sng" dirty="0">
                <a:ea typeface="ＭＳ Ｐゴシック" pitchFamily="34" charset="-128"/>
              </a:rPr>
              <a:t>might</a:t>
            </a:r>
            <a:r>
              <a:rPr lang="en-US" altLang="en-US" sz="2700" dirty="0">
                <a:ea typeface="ＭＳ Ｐゴシック" pitchFamily="34" charset="-128"/>
              </a:rPr>
              <a:t> be required at the discretion of the station OIC</a:t>
            </a:r>
          </a:p>
          <a:p>
            <a:pPr eaLnBrk="1" hangingPunct="1">
              <a:buFontTx/>
              <a:buNone/>
            </a:pPr>
            <a:endParaRPr lang="en-US" altLang="en-US" sz="2400" dirty="0">
              <a:ea typeface="ＭＳ Ｐゴシック" pitchFamily="34" charset="-128"/>
            </a:endParaRPr>
          </a:p>
        </p:txBody>
      </p:sp>
      <p:sp>
        <p:nvSpPr>
          <p:cNvPr id="3789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27</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1360487"/>
          </a:xfrm>
        </p:spPr>
        <p:txBody>
          <a:bodyPr/>
          <a:lstStyle/>
          <a:p>
            <a:pPr eaLnBrk="1" hangingPunct="1">
              <a:defRPr/>
            </a:pPr>
            <a:r>
              <a:rPr lang="en-US" sz="3600" dirty="0"/>
              <a:t>Auxiliary  Station Watchstander</a:t>
            </a:r>
          </a:p>
        </p:txBody>
      </p:sp>
      <p:sp>
        <p:nvSpPr>
          <p:cNvPr id="38914" name="Content Placeholder 2"/>
          <p:cNvSpPr>
            <a:spLocks noGrp="1"/>
          </p:cNvSpPr>
          <p:nvPr>
            <p:ph idx="1"/>
          </p:nvPr>
        </p:nvSpPr>
        <p:spPr>
          <a:xfrm>
            <a:off x="533400" y="1600200"/>
            <a:ext cx="8153400" cy="4525963"/>
          </a:xfrm>
        </p:spPr>
        <p:txBody>
          <a:bodyPr/>
          <a:lstStyle/>
          <a:p>
            <a:pPr eaLnBrk="1" hangingPunct="1"/>
            <a:r>
              <a:rPr lang="en-US" altLang="en-US" sz="2800" dirty="0">
                <a:ea typeface="ＭＳ Ｐゴシック" pitchFamily="34" charset="-128"/>
              </a:rPr>
              <a:t>Watchstanders at an Auxiliary Communications Unit (ACU) must be certified as TCO or completed AUXCOM prior to  August 1, 2008 </a:t>
            </a:r>
          </a:p>
          <a:p>
            <a:pPr eaLnBrk="1" hangingPunct="1"/>
            <a:endParaRPr lang="en-US" altLang="en-US" sz="800" dirty="0">
              <a:ea typeface="ＭＳ Ｐゴシック" pitchFamily="34" charset="-128"/>
            </a:endParaRPr>
          </a:p>
          <a:p>
            <a:pPr eaLnBrk="1" hangingPunct="1"/>
            <a:r>
              <a:rPr lang="en-US" altLang="en-US" sz="2800" dirty="0">
                <a:ea typeface="ＭＳ Ｐゴシック" pitchFamily="34" charset="-128"/>
              </a:rPr>
              <a:t>Other requirements might be required, on a District to District basis</a:t>
            </a:r>
          </a:p>
          <a:p>
            <a:pPr eaLnBrk="1" hangingPunct="1"/>
            <a:endParaRPr lang="en-US" altLang="en-US" sz="800" dirty="0">
              <a:ea typeface="ＭＳ Ｐゴシック" pitchFamily="34" charset="-128"/>
            </a:endParaRPr>
          </a:p>
          <a:p>
            <a:pPr eaLnBrk="1" hangingPunct="1"/>
            <a:r>
              <a:rPr lang="en-US" altLang="en-US" sz="2800" dirty="0">
                <a:ea typeface="ＭＳ Ｐゴシック" pitchFamily="34" charset="-128"/>
              </a:rPr>
              <a:t>A radio watch requires that the station is actively manned and the operator is ready for intervention</a:t>
            </a:r>
          </a:p>
          <a:p>
            <a:pPr eaLnBrk="1" hangingPunct="1"/>
            <a:endParaRPr lang="en-US" altLang="en-US" dirty="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ltLang="en-US" dirty="0"/>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28</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a:spLocks noGrp="1"/>
          </p:cNvSpPr>
          <p:nvPr>
            <p:ph type="title"/>
          </p:nvPr>
        </p:nvSpPr>
        <p:spPr>
          <a:xfrm>
            <a:off x="457200" y="163513"/>
            <a:ext cx="8229600" cy="1055687"/>
          </a:xfrm>
        </p:spPr>
        <p:txBody>
          <a:bodyPr/>
          <a:lstStyle/>
          <a:p>
            <a:pPr eaLnBrk="1" hangingPunct="1">
              <a:defRPr/>
            </a:pPr>
            <a:r>
              <a:rPr lang="en-US" altLang="en-US" sz="3600" dirty="0"/>
              <a:t>SHARES (Shared Resources)</a:t>
            </a:r>
          </a:p>
        </p:txBody>
      </p:sp>
      <p:sp>
        <p:nvSpPr>
          <p:cNvPr id="3" name="Content Placeholder 2"/>
          <p:cNvSpPr>
            <a:spLocks noGrp="1"/>
          </p:cNvSpPr>
          <p:nvPr>
            <p:ph idx="1"/>
          </p:nvPr>
        </p:nvSpPr>
        <p:spPr>
          <a:xfrm>
            <a:off x="457200" y="1447800"/>
            <a:ext cx="8382000" cy="4797425"/>
          </a:xfrm>
        </p:spPr>
        <p:txBody>
          <a:bodyPr/>
          <a:lstStyle/>
          <a:p>
            <a:pPr eaLnBrk="1" hangingPunct="1">
              <a:defRPr/>
            </a:pPr>
            <a:r>
              <a:rPr lang="en-US" sz="2800" dirty="0"/>
              <a:t>Administered by DHS</a:t>
            </a:r>
          </a:p>
          <a:p>
            <a:pPr eaLnBrk="1" hangingPunct="1">
              <a:defRPr/>
            </a:pPr>
            <a:r>
              <a:rPr lang="en-US" sz="2800" dirty="0"/>
              <a:t>This program provides the Federal emergency response community with a single interagency emergency message handling and frequency spectrum management system </a:t>
            </a:r>
          </a:p>
          <a:p>
            <a:pPr eaLnBrk="1" hangingPunct="1">
              <a:defRPr/>
            </a:pPr>
            <a:r>
              <a:rPr lang="en-US" sz="2800" dirty="0"/>
              <a:t>SHARES promotes interoperability between </a:t>
            </a:r>
            <a:r>
              <a:rPr lang="en-US" sz="2800" u="sng" dirty="0"/>
              <a:t>HF</a:t>
            </a:r>
            <a:r>
              <a:rPr lang="en-US" sz="2800" dirty="0"/>
              <a:t> radio systems used by Federal departments and agencies and monitors applicable regulatory, procedural, and technical issues </a:t>
            </a:r>
          </a:p>
          <a:p>
            <a:pPr marL="0" indent="0" eaLnBrk="1" hangingPunct="1">
              <a:buFontTx/>
              <a:buNone/>
              <a:defRPr/>
            </a:pPr>
            <a:endParaRPr lang="en-US" sz="2000" dirty="0"/>
          </a:p>
        </p:txBody>
      </p:sp>
      <p:sp>
        <p:nvSpPr>
          <p:cNvPr id="39939"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08787801-D1A0-41B0-A709-741F8D27DE37}" type="slidenum">
              <a:rPr lang="en-US" altLang="en-US" sz="1400" b="1" smtClean="0">
                <a:solidFill>
                  <a:srgbClr val="000099"/>
                </a:solidFill>
              </a:rPr>
              <a:pPr/>
              <a:t>29</a:t>
            </a:fld>
            <a:endParaRPr lang="en-US" altLang="en-US" sz="1400" b="1">
              <a:solidFill>
                <a:srgbClr val="000099"/>
              </a:solidFill>
            </a:endParaRPr>
          </a:p>
        </p:txBody>
      </p:sp>
      <p:sp>
        <p:nvSpPr>
          <p:cNvPr id="3994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Tree>
  </p:cSld>
  <p:clrMapOvr>
    <a:masterClrMapping/>
  </p:clrMapOvr>
  <p:transition>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457200" y="163513"/>
            <a:ext cx="8305800" cy="1055687"/>
          </a:xfrm>
        </p:spPr>
        <p:txBody>
          <a:bodyPr/>
          <a:lstStyle/>
          <a:p>
            <a:pPr eaLnBrk="1" hangingPunct="1">
              <a:defRPr/>
            </a:pPr>
            <a:r>
              <a:rPr lang="en-US" altLang="en-US" sz="3600" dirty="0"/>
              <a:t>Welcome</a:t>
            </a:r>
          </a:p>
        </p:txBody>
      </p:sp>
      <p:sp>
        <p:nvSpPr>
          <p:cNvPr id="11269" name="Rectangle 3"/>
          <p:cNvSpPr>
            <a:spLocks noGrp="1" noChangeArrowheads="1"/>
          </p:cNvSpPr>
          <p:nvPr>
            <p:ph idx="1"/>
          </p:nvPr>
        </p:nvSpPr>
        <p:spPr>
          <a:xfrm>
            <a:off x="533400" y="1447800"/>
            <a:ext cx="8229600" cy="4678363"/>
          </a:xfrm>
        </p:spPr>
        <p:txBody>
          <a:bodyPr/>
          <a:lstStyle/>
          <a:p>
            <a:pPr eaLnBrk="1" hangingPunct="1">
              <a:buFontTx/>
              <a:buNone/>
              <a:defRPr/>
            </a:pPr>
            <a:r>
              <a:rPr lang="en-US" altLang="en-US" dirty="0"/>
              <a:t>This workshop will:</a:t>
            </a:r>
          </a:p>
          <a:p>
            <a:pPr eaLnBrk="1" hangingPunct="1">
              <a:defRPr/>
            </a:pPr>
            <a:r>
              <a:rPr lang="en-US" altLang="en-US" dirty="0"/>
              <a:t>Present  Risk Management </a:t>
            </a:r>
          </a:p>
          <a:p>
            <a:pPr eaLnBrk="1" hangingPunct="1">
              <a:defRPr/>
            </a:pPr>
            <a:r>
              <a:rPr lang="en-US" altLang="en-US" dirty="0" smtClean="0"/>
              <a:t>Review </a:t>
            </a:r>
            <a:r>
              <a:rPr lang="en-US" altLang="en-US" dirty="0"/>
              <a:t>existing policies and </a:t>
            </a:r>
            <a:r>
              <a:rPr lang="en-US" altLang="en-US" dirty="0" smtClean="0"/>
              <a:t>procedures</a:t>
            </a:r>
          </a:p>
          <a:p>
            <a:pPr eaLnBrk="1" hangingPunct="1">
              <a:defRPr/>
            </a:pPr>
            <a:r>
              <a:rPr lang="en-US" altLang="en-US" dirty="0" smtClean="0"/>
              <a:t>Review </a:t>
            </a:r>
            <a:r>
              <a:rPr lang="en-US" altLang="en-US" dirty="0"/>
              <a:t>current communications programs and missions</a:t>
            </a:r>
          </a:p>
          <a:p>
            <a:pPr eaLnBrk="1" hangingPunct="1">
              <a:defRPr/>
            </a:pPr>
            <a:r>
              <a:rPr lang="en-US" altLang="en-US" dirty="0"/>
              <a:t>Preview new programs, procedures, and missions</a:t>
            </a:r>
          </a:p>
          <a:p>
            <a:pPr marL="0" indent="0" eaLnBrk="1" hangingPunct="1">
              <a:spcBef>
                <a:spcPts val="1200"/>
              </a:spcBef>
              <a:buFontTx/>
              <a:buNone/>
              <a:defRPr/>
            </a:pPr>
            <a:r>
              <a:rPr lang="en-US" altLang="en-US" sz="2400" dirty="0"/>
              <a:t>This is an optional workshop, but it may be “required” at the local level for all Telecommunications Operators (TCO)</a:t>
            </a:r>
          </a:p>
        </p:txBody>
      </p:sp>
      <p:sp>
        <p:nvSpPr>
          <p:cNvPr id="1741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5"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SHARES</a:t>
            </a:r>
            <a:r>
              <a:rPr lang="en-US" dirty="0"/>
              <a:t> </a:t>
            </a:r>
            <a:r>
              <a:rPr lang="en-US" sz="3200" dirty="0"/>
              <a:t>(</a:t>
            </a:r>
            <a:r>
              <a:rPr lang="en-US" sz="3200" dirty="0" err="1"/>
              <a:t>con’t</a:t>
            </a:r>
            <a:r>
              <a:rPr lang="en-US" sz="3200" dirty="0"/>
              <a:t>)</a:t>
            </a:r>
          </a:p>
        </p:txBody>
      </p:sp>
      <p:sp>
        <p:nvSpPr>
          <p:cNvPr id="40962" name="Content Placeholder 2"/>
          <p:cNvSpPr>
            <a:spLocks noGrp="1"/>
          </p:cNvSpPr>
          <p:nvPr>
            <p:ph idx="1"/>
          </p:nvPr>
        </p:nvSpPr>
        <p:spPr>
          <a:xfrm>
            <a:off x="533400" y="1524000"/>
            <a:ext cx="8153400" cy="4602163"/>
          </a:xfrm>
        </p:spPr>
        <p:txBody>
          <a:bodyPr/>
          <a:lstStyle/>
          <a:p>
            <a:pPr eaLnBrk="1" hangingPunct="1"/>
            <a:r>
              <a:rPr lang="en-US" altLang="en-US" sz="2900" dirty="0">
                <a:ea typeface="ＭＳ Ｐゴシック" pitchFamily="34" charset="-128"/>
              </a:rPr>
              <a:t>Only use the Auxiliary furnished application, Form 1, available only from DVC-RT </a:t>
            </a:r>
          </a:p>
          <a:p>
            <a:pPr eaLnBrk="1" hangingPunct="1"/>
            <a:r>
              <a:rPr lang="en-US" altLang="en-US" sz="2900" dirty="0">
                <a:ea typeface="ＭＳ Ｐゴシック" pitchFamily="34" charset="-128"/>
              </a:rPr>
              <a:t>Do not use SHARES furnished application</a:t>
            </a:r>
          </a:p>
          <a:p>
            <a:pPr eaLnBrk="1" hangingPunct="1"/>
            <a:r>
              <a:rPr lang="en-US" altLang="en-US" sz="2900" dirty="0">
                <a:ea typeface="ＭＳ Ｐゴシック" pitchFamily="34" charset="-128"/>
              </a:rPr>
              <a:t>Use Auxiliary HF call sign when logging into a SHARES net </a:t>
            </a:r>
          </a:p>
          <a:p>
            <a:pPr eaLnBrk="1" hangingPunct="1"/>
            <a:r>
              <a:rPr lang="en-US" altLang="en-US" sz="2900" dirty="0">
                <a:ea typeface="ＭＳ Ｐゴシック" pitchFamily="34" charset="-128"/>
              </a:rPr>
              <a:t>The DVC-RT acts as a facilitator of the application process</a:t>
            </a:r>
          </a:p>
          <a:p>
            <a:pPr eaLnBrk="1" hangingPunct="1"/>
            <a:r>
              <a:rPr lang="en-US" altLang="en-US" sz="2900" dirty="0">
                <a:ea typeface="ＭＳ Ｐゴシック" pitchFamily="34" charset="-128"/>
              </a:rPr>
              <a:t>See: </a:t>
            </a:r>
            <a:r>
              <a:rPr lang="en-US" altLang="en-US" sz="2900" b="1" dirty="0">
                <a:ea typeface="ＭＳ Ｐゴシック" pitchFamily="34" charset="-128"/>
                <a:hlinkClick r:id="rId3"/>
              </a:rPr>
              <a:t>http://www.dhs.gov/shares</a:t>
            </a:r>
            <a:endParaRPr lang="en-US" altLang="en-US" sz="2900" b="1" dirty="0">
              <a:ea typeface="ＭＳ Ｐゴシック" pitchFamily="34" charset="-128"/>
            </a:endParaRPr>
          </a:p>
        </p:txBody>
      </p:sp>
      <p:sp>
        <p:nvSpPr>
          <p:cNvPr id="4096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30</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AUXMON</a:t>
            </a:r>
            <a:endParaRPr lang="en-US" strike="dblStrike" dirty="0"/>
          </a:p>
        </p:txBody>
      </p:sp>
      <p:sp>
        <p:nvSpPr>
          <p:cNvPr id="43010" name="Content Placeholder 2"/>
          <p:cNvSpPr>
            <a:spLocks noGrp="1"/>
          </p:cNvSpPr>
          <p:nvPr>
            <p:ph idx="1"/>
          </p:nvPr>
        </p:nvSpPr>
        <p:spPr>
          <a:xfrm>
            <a:off x="457200" y="1447800"/>
            <a:ext cx="8229600" cy="4678363"/>
          </a:xfrm>
        </p:spPr>
        <p:txBody>
          <a:bodyPr/>
          <a:lstStyle/>
          <a:p>
            <a:pPr eaLnBrk="1" hangingPunct="1"/>
            <a:r>
              <a:rPr lang="en-US" altLang="en-US" dirty="0">
                <a:ea typeface="ＭＳ Ｐゴシック" pitchFamily="34" charset="-128"/>
              </a:rPr>
              <a:t>AUXMON stations monitor CG broadcasts to mariners on stations located on the East Coast, Gulf Coast and Pacific Coast</a:t>
            </a:r>
          </a:p>
          <a:p>
            <a:pPr eaLnBrk="1" hangingPunct="1"/>
            <a:r>
              <a:rPr lang="en-US" altLang="en-US" dirty="0">
                <a:ea typeface="ＭＳ Ｐゴシック" pitchFamily="34" charset="-128"/>
              </a:rPr>
              <a:t>The Coast Guard broadcasts are by voice, digital, and FAX all on HF marine frequencies</a:t>
            </a:r>
          </a:p>
          <a:p>
            <a:pPr eaLnBrk="1" hangingPunct="1"/>
            <a:r>
              <a:rPr lang="en-US" altLang="en-US" dirty="0"/>
              <a:t>Members monitor and report any problems to the CG </a:t>
            </a:r>
            <a:r>
              <a:rPr lang="en-US" altLang="en-US" dirty="0">
                <a:ea typeface="ＭＳ Ｐゴシック" pitchFamily="34" charset="-128"/>
              </a:rPr>
              <a:t>Communications Command (</a:t>
            </a:r>
            <a:r>
              <a:rPr lang="en-US" altLang="en-US" dirty="0" err="1">
                <a:ea typeface="ＭＳ Ｐゴシック" pitchFamily="34" charset="-128"/>
              </a:rPr>
              <a:t>CommCom</a:t>
            </a:r>
            <a:r>
              <a:rPr lang="en-US" altLang="en-US" dirty="0">
                <a:ea typeface="ＭＳ Ｐゴシック" pitchFamily="34" charset="-128"/>
              </a:rPr>
              <a:t>)</a:t>
            </a:r>
          </a:p>
          <a:p>
            <a:pPr eaLnBrk="1" hangingPunct="1"/>
            <a:endParaRPr lang="en-US" altLang="en-US" dirty="0">
              <a:solidFill>
                <a:srgbClr val="00B050"/>
              </a:solidFill>
            </a:endParaRPr>
          </a:p>
          <a:p>
            <a:pPr eaLnBrk="1" hangingPunct="1"/>
            <a:endParaRPr lang="en-US" altLang="en-US" dirty="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ltLang="en-US" dirty="0"/>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31</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p:nvPr>
        </p:nvSpPr>
        <p:spPr>
          <a:xfrm>
            <a:off x="457200" y="163513"/>
            <a:ext cx="8305800" cy="1143000"/>
          </a:xfrm>
        </p:spPr>
        <p:txBody>
          <a:bodyPr/>
          <a:lstStyle/>
          <a:p>
            <a:pPr eaLnBrk="1" hangingPunct="1">
              <a:defRPr/>
            </a:pPr>
            <a:r>
              <a:rPr lang="en-US" altLang="en-US" sz="3600" dirty="0"/>
              <a:t>AUXMON (</a:t>
            </a:r>
            <a:r>
              <a:rPr lang="en-US" altLang="en-US" sz="3600" dirty="0" err="1"/>
              <a:t>Con’t</a:t>
            </a:r>
            <a:r>
              <a:rPr lang="en-US" altLang="en-US" sz="3600" dirty="0"/>
              <a:t>) </a:t>
            </a:r>
          </a:p>
        </p:txBody>
      </p:sp>
      <p:sp>
        <p:nvSpPr>
          <p:cNvPr id="12291" name="Content Placeholder 2"/>
          <p:cNvSpPr>
            <a:spLocks noGrp="1"/>
          </p:cNvSpPr>
          <p:nvPr>
            <p:ph idx="1"/>
          </p:nvPr>
        </p:nvSpPr>
        <p:spPr>
          <a:xfrm>
            <a:off x="457200" y="1447800"/>
            <a:ext cx="8229600" cy="4678363"/>
          </a:xfrm>
        </p:spPr>
        <p:txBody>
          <a:bodyPr/>
          <a:lstStyle/>
          <a:p>
            <a:pPr eaLnBrk="1" hangingPunct="1">
              <a:defRPr/>
            </a:pPr>
            <a:r>
              <a:rPr lang="en-US" altLang="en-US" sz="2900" dirty="0"/>
              <a:t>HF radio equipment and special software is required to participate in the AUXMON program</a:t>
            </a:r>
          </a:p>
          <a:p>
            <a:pPr eaLnBrk="1" hangingPunct="1">
              <a:defRPr/>
            </a:pPr>
            <a:endParaRPr lang="en-US" altLang="en-US" sz="800" dirty="0"/>
          </a:p>
          <a:p>
            <a:pPr eaLnBrk="1" hangingPunct="1">
              <a:defRPr/>
            </a:pPr>
            <a:r>
              <a:rPr lang="en-US" altLang="en-US" sz="2900" dirty="0"/>
              <a:t>Additional AUXMON members are needed</a:t>
            </a:r>
          </a:p>
          <a:p>
            <a:pPr eaLnBrk="1" hangingPunct="1">
              <a:defRPr/>
            </a:pPr>
            <a:endParaRPr lang="en-US" altLang="en-US" sz="800" dirty="0"/>
          </a:p>
          <a:p>
            <a:pPr eaLnBrk="1" hangingPunct="1">
              <a:defRPr/>
            </a:pPr>
            <a:r>
              <a:rPr lang="en-US" altLang="en-US" sz="2900" dirty="0"/>
              <a:t>For application, please see: </a:t>
            </a:r>
          </a:p>
          <a:p>
            <a:pPr eaLnBrk="1" hangingPunct="1">
              <a:defRPr/>
            </a:pPr>
            <a:endParaRPr lang="en-US" altLang="en-US" sz="500" dirty="0"/>
          </a:p>
          <a:p>
            <a:pPr marL="400050" lvl="1" indent="0" eaLnBrk="1" hangingPunct="1">
              <a:buNone/>
              <a:defRPr/>
            </a:pPr>
            <a:r>
              <a:rPr lang="en-US" altLang="en-US" sz="2400" b="1" dirty="0">
                <a:hlinkClick r:id="rId3"/>
              </a:rPr>
              <a:t>http://rdept.cgaux.org/documents/Comms/AUXMONApplicationrs.pdf</a:t>
            </a:r>
            <a:endParaRPr lang="en-US" altLang="en-US" sz="2400" b="1" dirty="0"/>
          </a:p>
          <a:p>
            <a:pPr eaLnBrk="1" hangingPunct="1">
              <a:defRPr/>
            </a:pPr>
            <a:endParaRPr lang="en-US" altLang="en-US" sz="2800" dirty="0"/>
          </a:p>
          <a:p>
            <a:pPr marL="0" indent="0" eaLnBrk="1" hangingPunct="1">
              <a:buFontTx/>
              <a:buNone/>
              <a:defRPr/>
            </a:pPr>
            <a:endParaRPr lang="en-US" altLang="en-US" sz="1800" dirty="0"/>
          </a:p>
        </p:txBody>
      </p:sp>
      <p:sp>
        <p:nvSpPr>
          <p:cNvPr id="4198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32</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defRPr/>
            </a:pPr>
            <a:endParaRPr lang="en-US" altLang="en-US" dirty="0"/>
          </a:p>
        </p:txBody>
      </p:sp>
      <p:sp>
        <p:nvSpPr>
          <p:cNvPr id="45058" name="Rectangle 3"/>
          <p:cNvSpPr>
            <a:spLocks noGrp="1" noChangeArrowheads="1"/>
          </p:cNvSpPr>
          <p:nvPr>
            <p:ph idx="1"/>
          </p:nvPr>
        </p:nvSpPr>
        <p:spPr/>
        <p:txBody>
          <a:bodyPr/>
          <a:lstStyle/>
          <a:p>
            <a:pPr eaLnBrk="1" hangingPunct="1"/>
            <a:endParaRPr lang="en-US" altLang="en-US">
              <a:ea typeface="ＭＳ Ｐゴシック" pitchFamily="34" charset="-128"/>
            </a:endParaRPr>
          </a:p>
        </p:txBody>
      </p:sp>
      <p:sp>
        <p:nvSpPr>
          <p:cNvPr id="45059"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200" dirty="0">
                <a:solidFill>
                  <a:srgbClr val="000099"/>
                </a:solidFill>
                <a:latin typeface="Arial" charset="0"/>
              </a:rPr>
              <a:t>2019 Telecommunications Workshop Response Directorate</a:t>
            </a:r>
          </a:p>
        </p:txBody>
      </p:sp>
      <p:sp>
        <p:nvSpPr>
          <p:cNvPr id="45060"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3A75F658-8661-4764-AE95-379B4FECDE98}" type="slidenum">
              <a:rPr lang="en-US" altLang="en-US" sz="1200" smtClean="0">
                <a:solidFill>
                  <a:srgbClr val="000099"/>
                </a:solidFill>
              </a:rPr>
              <a:pPr/>
              <a:t>33</a:t>
            </a:fld>
            <a:endParaRPr lang="en-US" altLang="en-US" sz="1200">
              <a:solidFill>
                <a:srgbClr val="000099"/>
              </a:solidFill>
            </a:endParaRPr>
          </a:p>
        </p:txBody>
      </p:sp>
      <p:pic>
        <p:nvPicPr>
          <p:cNvPr id="45061" name="Picture 4" descr="COMMCOM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457200" y="163513"/>
            <a:ext cx="8305800" cy="1143000"/>
          </a:xfrm>
        </p:spPr>
        <p:txBody>
          <a:bodyPr/>
          <a:lstStyle/>
          <a:p>
            <a:pPr eaLnBrk="1" hangingPunct="1">
              <a:defRPr/>
            </a:pPr>
            <a:r>
              <a:rPr lang="en-US" altLang="en-US" sz="3600" dirty="0"/>
              <a:t>CHANGE AGENTS</a:t>
            </a:r>
          </a:p>
        </p:txBody>
      </p:sp>
      <p:sp>
        <p:nvSpPr>
          <p:cNvPr id="46082" name="Rectangle 3"/>
          <p:cNvSpPr>
            <a:spLocks noGrp="1" noChangeArrowheads="1"/>
          </p:cNvSpPr>
          <p:nvPr>
            <p:ph idx="1"/>
          </p:nvPr>
        </p:nvSpPr>
        <p:spPr>
          <a:xfrm>
            <a:off x="457200" y="1371600"/>
            <a:ext cx="8229600" cy="4724400"/>
          </a:xfrm>
        </p:spPr>
        <p:txBody>
          <a:bodyPr/>
          <a:lstStyle/>
          <a:p>
            <a:pPr eaLnBrk="1" hangingPunct="1"/>
            <a:r>
              <a:rPr lang="en-US" altLang="en-US" sz="2400" dirty="0">
                <a:ea typeface="ＭＳ Ｐゴシック" pitchFamily="34" charset="-128"/>
              </a:rPr>
              <a:t>Technology – voice to digital communications</a:t>
            </a:r>
          </a:p>
          <a:p>
            <a:pPr eaLnBrk="1" hangingPunct="1"/>
            <a:r>
              <a:rPr lang="en-US" altLang="en-US" sz="2400" dirty="0">
                <a:ea typeface="ＭＳ Ｐゴシック" pitchFamily="34" charset="-128"/>
              </a:rPr>
              <a:t>Wide band VHF shifts to narrowband NTIA compliant, except for Marine channels</a:t>
            </a:r>
          </a:p>
          <a:p>
            <a:pPr eaLnBrk="1" hangingPunct="1"/>
            <a:r>
              <a:rPr lang="en-US" altLang="en-US" sz="2400" dirty="0">
                <a:ea typeface="ＭＳ Ｐゴシック" pitchFamily="34" charset="-128"/>
              </a:rPr>
              <a:t>GMDSS replaces traditional SSB MF/HF distress messaging</a:t>
            </a:r>
          </a:p>
          <a:p>
            <a:pPr eaLnBrk="1" hangingPunct="1"/>
            <a:r>
              <a:rPr lang="en-US" altLang="en-US" sz="2400" dirty="0">
                <a:ea typeface="ＭＳ Ｐゴシック" pitchFamily="34" charset="-128"/>
              </a:rPr>
              <a:t>August 1, 2013 - Coast Guard halted monitoring of </a:t>
            </a:r>
            <a:r>
              <a:rPr lang="en-US" altLang="en-US" sz="2400" dirty="0" smtClean="0">
                <a:ea typeface="ＭＳ Ｐゴシック" pitchFamily="34" charset="-128"/>
              </a:rPr>
              <a:t>2182 </a:t>
            </a:r>
            <a:r>
              <a:rPr lang="en-US" altLang="en-US" sz="2400" dirty="0">
                <a:ea typeface="ＭＳ Ｐゴシック" pitchFamily="34" charset="-128"/>
              </a:rPr>
              <a:t>MHz SSB for distress calls and </a:t>
            </a:r>
            <a:r>
              <a:rPr lang="en-US" altLang="en-US" sz="2400" dirty="0" smtClean="0">
                <a:ea typeface="ＭＳ Ｐゴシック" pitchFamily="34" charset="-128"/>
              </a:rPr>
              <a:t>2670 </a:t>
            </a:r>
            <a:r>
              <a:rPr lang="en-US" altLang="en-US" sz="2400" dirty="0">
                <a:ea typeface="ＭＳ Ｐゴシック" pitchFamily="34" charset="-128"/>
              </a:rPr>
              <a:t>K</a:t>
            </a:r>
            <a:r>
              <a:rPr lang="en-US" altLang="en-US" sz="2400" dirty="0" smtClean="0">
                <a:ea typeface="ＭＳ Ｐゴシック" pitchFamily="34" charset="-128"/>
              </a:rPr>
              <a:t>Hz </a:t>
            </a:r>
            <a:r>
              <a:rPr lang="en-US" altLang="en-US" sz="2400" dirty="0">
                <a:ea typeface="ＭＳ Ｐゴシック" pitchFamily="34" charset="-128"/>
              </a:rPr>
              <a:t>VOBRA</a:t>
            </a:r>
          </a:p>
          <a:p>
            <a:pPr eaLnBrk="1" hangingPunct="1"/>
            <a:r>
              <a:rPr lang="en-US" altLang="en-US" sz="2400" dirty="0">
                <a:ea typeface="ＭＳ Ｐゴシック" pitchFamily="34" charset="-128"/>
              </a:rPr>
              <a:t>Rescue 21 implemented for Sea Area 1, VHF</a:t>
            </a:r>
          </a:p>
          <a:p>
            <a:pPr eaLnBrk="1" hangingPunct="1"/>
            <a:r>
              <a:rPr lang="en-US" altLang="en-US" sz="2400" dirty="0">
                <a:ea typeface="ＭＳ Ｐゴシック" pitchFamily="34" charset="-128"/>
              </a:rPr>
              <a:t>COMMCOM Email of July 2015</a:t>
            </a:r>
          </a:p>
          <a:p>
            <a:pPr eaLnBrk="1" hangingPunct="1">
              <a:buFontTx/>
              <a:buNone/>
            </a:pPr>
            <a:r>
              <a:rPr lang="en-US" altLang="en-US" sz="1000" dirty="0">
                <a:ea typeface="ＭＳ Ｐゴシック" pitchFamily="34" charset="-128"/>
              </a:rPr>
              <a:t>	</a:t>
            </a:r>
            <a:r>
              <a:rPr lang="en-US" altLang="en-US" sz="1500" dirty="0">
                <a:ea typeface="ＭＳ Ｐゴシック" pitchFamily="34" charset="-128"/>
                <a:hlinkClick r:id="rId3"/>
              </a:rPr>
              <a:t>http://wow.uscgaux.info/Uploads_wowII/R-DEPT/COMMCOM_MEMO_SMLL_SIZE.pdf</a:t>
            </a:r>
            <a:endParaRPr lang="en-US" altLang="en-US" sz="1500" dirty="0">
              <a:ea typeface="ＭＳ Ｐゴシック" pitchFamily="34" charset="-128"/>
            </a:endParaRPr>
          </a:p>
          <a:p>
            <a:pPr eaLnBrk="1" hangingPunct="1"/>
            <a:r>
              <a:rPr lang="en-US" altLang="en-US" sz="2400" dirty="0">
                <a:ea typeface="ＭＳ Ｐゴシック" pitchFamily="34" charset="-128"/>
              </a:rPr>
              <a:t>Auxiliary TC Concept of Operations released in 2016</a:t>
            </a:r>
          </a:p>
          <a:p>
            <a:pPr eaLnBrk="1" hangingPunct="1">
              <a:buFontTx/>
              <a:buAutoNum type="arabicPeriod"/>
            </a:pPr>
            <a:endParaRPr lang="en-US" altLang="en-US" dirty="0">
              <a:ea typeface="ＭＳ Ｐゴシック" pitchFamily="34" charset="-128"/>
            </a:endParaRPr>
          </a:p>
        </p:txBody>
      </p:sp>
      <p:sp>
        <p:nvSpPr>
          <p:cNvPr id="4608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34</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0" name="Title 16"/>
          <p:cNvSpPr>
            <a:spLocks noGrp="1"/>
          </p:cNvSpPr>
          <p:nvPr>
            <p:ph type="title"/>
          </p:nvPr>
        </p:nvSpPr>
        <p:spPr>
          <a:xfrm>
            <a:off x="457200" y="76200"/>
            <a:ext cx="8305800" cy="1143000"/>
          </a:xfrm>
        </p:spPr>
        <p:txBody>
          <a:bodyPr/>
          <a:lstStyle/>
          <a:p>
            <a:pPr eaLnBrk="1" hangingPunct="1">
              <a:defRPr/>
            </a:pPr>
            <a:r>
              <a:rPr lang="en-US" altLang="en-US" sz="3600" dirty="0"/>
              <a:t>AUXILIARY COMMUNICATIONS </a:t>
            </a:r>
            <a:br>
              <a:rPr lang="en-US" altLang="en-US" sz="3600" dirty="0"/>
            </a:br>
            <a:r>
              <a:rPr lang="en-US" altLang="en-US" sz="3600" dirty="0"/>
              <a:t>SYSTEM - 2016 &amp; Beyond</a:t>
            </a:r>
          </a:p>
        </p:txBody>
      </p:sp>
      <p:graphicFrame>
        <p:nvGraphicFramePr>
          <p:cNvPr id="2" name="Content Placeholder 1"/>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35</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a:xfrm>
            <a:off x="457200" y="163513"/>
            <a:ext cx="8229600" cy="1055687"/>
          </a:xfrm>
        </p:spPr>
        <p:txBody>
          <a:bodyPr/>
          <a:lstStyle/>
          <a:p>
            <a:pPr eaLnBrk="1" hangingPunct="1">
              <a:defRPr/>
            </a:pPr>
            <a:r>
              <a:rPr lang="en-US" altLang="en-US" sz="3600" dirty="0"/>
              <a:t>AUGCOM MISSION</a:t>
            </a:r>
          </a:p>
        </p:txBody>
      </p:sp>
      <p:sp>
        <p:nvSpPr>
          <p:cNvPr id="49154" name="Content Placeholder 2"/>
          <p:cNvSpPr>
            <a:spLocks noGrp="1"/>
          </p:cNvSpPr>
          <p:nvPr>
            <p:ph idx="1"/>
          </p:nvPr>
        </p:nvSpPr>
        <p:spPr>
          <a:xfrm>
            <a:off x="533400" y="1371600"/>
            <a:ext cx="8153400" cy="4724400"/>
          </a:xfrm>
        </p:spPr>
        <p:txBody>
          <a:bodyPr/>
          <a:lstStyle/>
          <a:p>
            <a:pPr eaLnBrk="1" hangingPunct="1"/>
            <a:r>
              <a:rPr lang="en-US" altLang="en-US" sz="2400" dirty="0">
                <a:ea typeface="ＭＳ Ｐゴシック" pitchFamily="34" charset="-128"/>
              </a:rPr>
              <a:t>Specifics of AUGCOM mission released Mar. 31, 2016 See </a:t>
            </a:r>
            <a:r>
              <a:rPr lang="en-US" altLang="en-US" sz="2000" dirty="0">
                <a:solidFill>
                  <a:srgbClr val="00B0F0"/>
                </a:solidFill>
                <a:ea typeface="ＭＳ Ｐゴシック" pitchFamily="34" charset="-128"/>
              </a:rPr>
              <a:t> </a:t>
            </a:r>
            <a:r>
              <a:rPr lang="en-US" altLang="en-US" sz="2000" dirty="0">
                <a:solidFill>
                  <a:srgbClr val="00B0F0"/>
                </a:solidFill>
                <a:ea typeface="ＭＳ Ｐゴシック" pitchFamily="34" charset="-128"/>
                <a:hlinkClick r:id="rId3"/>
              </a:rPr>
              <a:t>//rdept.cgaux.org/documents/</a:t>
            </a:r>
            <a:r>
              <a:rPr lang="en-US" altLang="en-US" sz="2000" dirty="0" err="1">
                <a:solidFill>
                  <a:srgbClr val="00B0F0"/>
                </a:solidFill>
                <a:ea typeface="ＭＳ Ｐゴシック" pitchFamily="34" charset="-128"/>
                <a:hlinkClick r:id="rId3"/>
              </a:rPr>
              <a:t>Comms</a:t>
            </a:r>
            <a:r>
              <a:rPr lang="en-US" altLang="en-US" sz="2000" dirty="0">
                <a:solidFill>
                  <a:srgbClr val="00B0F0"/>
                </a:solidFill>
                <a:ea typeface="ＭＳ Ｐゴシック" pitchFamily="34" charset="-128"/>
                <a:hlinkClick r:id="rId3"/>
              </a:rPr>
              <a:t>/AuxiliaryCommunicationsProgramSOP.pdf</a:t>
            </a:r>
            <a:endParaRPr lang="en-US" altLang="en-US" sz="2000" dirty="0">
              <a:solidFill>
                <a:srgbClr val="00B0F0"/>
              </a:solidFill>
              <a:ea typeface="ＭＳ Ｐゴシック" pitchFamily="34" charset="-128"/>
            </a:endParaRPr>
          </a:p>
          <a:p>
            <a:pPr eaLnBrk="1" hangingPunct="1"/>
            <a:r>
              <a:rPr lang="en-US" altLang="en-US" sz="2400" dirty="0">
                <a:ea typeface="ＭＳ Ｐゴシック" pitchFamily="34" charset="-128"/>
              </a:rPr>
              <a:t>Directly supports the CG COMMCOM, Sectors and other CG Commands</a:t>
            </a:r>
          </a:p>
          <a:p>
            <a:pPr eaLnBrk="1" hangingPunct="1"/>
            <a:r>
              <a:rPr lang="en-US" altLang="en-US" sz="2400" dirty="0">
                <a:ea typeface="ＭＳ Ｐゴシック" pitchFamily="34" charset="-128"/>
              </a:rPr>
              <a:t>Aids response to GMDSS HF maritime services for sea area A-2</a:t>
            </a:r>
          </a:p>
          <a:p>
            <a:pPr eaLnBrk="1" hangingPunct="1"/>
            <a:r>
              <a:rPr lang="en-US" altLang="en-US" sz="2400" dirty="0">
                <a:ea typeface="ＭＳ Ｐゴシック" pitchFamily="34" charset="-128"/>
              </a:rPr>
              <a:t>Participants are a select group of qualified Auxiliary HF facilities and designated as AUGCOMSTA  </a:t>
            </a:r>
          </a:p>
          <a:p>
            <a:pPr algn="ctr" eaLnBrk="1" hangingPunct="1">
              <a:spcBef>
                <a:spcPts val="1200"/>
              </a:spcBef>
              <a:buFontTx/>
              <a:buNone/>
            </a:pPr>
            <a:r>
              <a:rPr lang="en-US" altLang="en-US" sz="2000" dirty="0">
                <a:solidFill>
                  <a:srgbClr val="00B0F0"/>
                </a:solidFill>
                <a:ea typeface="ＭＳ Ｐゴシック" pitchFamily="34" charset="-128"/>
                <a:hlinkClick r:id="rId4" invalidUrl="http://rdept.cgaux.org/documents/Comms/AUGCOM/AUGCOM Recruiting Statement rev926.pdf"/>
              </a:rPr>
              <a:t>http://rdept.cgaux.org/documents/Comms/AUGCOM/AUGCOM%20Recruiting%20Statement%20rev926.pdf</a:t>
            </a:r>
            <a:endParaRPr lang="en-US" altLang="en-US" sz="2000" dirty="0">
              <a:solidFill>
                <a:srgbClr val="00B0F0"/>
              </a:solidFill>
              <a:ea typeface="ＭＳ Ｐゴシック" pitchFamily="34" charset="-128"/>
            </a:endParaRPr>
          </a:p>
        </p:txBody>
      </p:sp>
      <p:sp>
        <p:nvSpPr>
          <p:cNvPr id="4915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36</a:t>
            </a:fld>
            <a:endParaRPr lang="en-US" altLang="en-US" sz="1400" b="1" dirty="0">
              <a:solidFill>
                <a:srgbClr val="000099"/>
              </a:solidFill>
            </a:endParaRPr>
          </a:p>
        </p:txBody>
      </p:sp>
    </p:spTree>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WHAT IS A FACILITY?</a:t>
            </a:r>
          </a:p>
        </p:txBody>
      </p:sp>
      <p:sp>
        <p:nvSpPr>
          <p:cNvPr id="51202" name="Content Placeholder 2"/>
          <p:cNvSpPr>
            <a:spLocks noGrp="1"/>
          </p:cNvSpPr>
          <p:nvPr>
            <p:ph idx="1"/>
          </p:nvPr>
        </p:nvSpPr>
        <p:spPr>
          <a:xfrm>
            <a:off x="457200" y="1447800"/>
            <a:ext cx="8229600" cy="4678363"/>
          </a:xfrm>
        </p:spPr>
        <p:txBody>
          <a:bodyPr/>
          <a:lstStyle/>
          <a:p>
            <a:pPr eaLnBrk="1" hangingPunct="1"/>
            <a:r>
              <a:rPr lang="en-US" altLang="en-US" sz="2800" dirty="0">
                <a:ea typeface="ＭＳ Ｐゴシック" pitchFamily="34" charset="-128"/>
              </a:rPr>
              <a:t>The Coast Guard counts assets; vessels, aircraft, and radios</a:t>
            </a:r>
          </a:p>
          <a:p>
            <a:pPr eaLnBrk="1" hangingPunct="1"/>
            <a:r>
              <a:rPr lang="en-US" altLang="en-US" sz="2800" dirty="0">
                <a:ea typeface="ＭＳ Ｐゴシック" pitchFamily="34" charset="-128"/>
              </a:rPr>
              <a:t>DIRAUX assigns each asset a facility identification number; i.e. OPFAC # for a vessel, or Facility ID for a radio i.e. NF81AA </a:t>
            </a:r>
          </a:p>
          <a:p>
            <a:pPr eaLnBrk="1" hangingPunct="1"/>
            <a:r>
              <a:rPr lang="en-US" altLang="en-US" sz="2800" dirty="0">
                <a:ea typeface="ＭＳ Ｐゴシック" pitchFamily="34" charset="-128"/>
              </a:rPr>
              <a:t>The identification number is for record keeping only. You must insert this facility identification number in the box in Section III of the Mission Hour, Form 7030,</a:t>
            </a:r>
            <a:r>
              <a:rPr lang="en-US" altLang="en-US" sz="2800" dirty="0">
                <a:solidFill>
                  <a:srgbClr val="00B050"/>
                </a:solidFill>
                <a:ea typeface="ＭＳ Ｐゴシック" pitchFamily="34" charset="-128"/>
              </a:rPr>
              <a:t> </a:t>
            </a:r>
            <a:r>
              <a:rPr lang="en-US" altLang="en-US" sz="2800" dirty="0">
                <a:ea typeface="ＭＳ Ｐゴシック" pitchFamily="34" charset="-128"/>
              </a:rPr>
              <a:t>where it calls for a facility registration number</a:t>
            </a:r>
          </a:p>
        </p:txBody>
      </p:sp>
      <p:sp>
        <p:nvSpPr>
          <p:cNvPr id="4" name="Footer Placeholder 3"/>
          <p:cNvSpPr>
            <a:spLocks noGrp="1"/>
          </p:cNvSpPr>
          <p:nvPr>
            <p:ph type="ftr" sz="quarter" idx="10"/>
          </p:nvPr>
        </p:nvSpPr>
        <p:spPr/>
        <p:txBody>
          <a:bodyPr/>
          <a:lstStyle/>
          <a:p>
            <a:pPr>
              <a:defRPr/>
            </a:pPr>
            <a:r>
              <a:rPr lang="en-US" altLang="en-US" dirty="0"/>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37</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a:t>WHAT IS A FACILITY ?(</a:t>
            </a:r>
            <a:r>
              <a:rPr lang="en-US" sz="4000" dirty="0" err="1"/>
              <a:t>con’t</a:t>
            </a:r>
            <a:r>
              <a:rPr lang="en-US" sz="4000" dirty="0"/>
              <a:t>)</a:t>
            </a:r>
          </a:p>
        </p:txBody>
      </p:sp>
      <p:sp>
        <p:nvSpPr>
          <p:cNvPr id="52226" name="Content Placeholder 2"/>
          <p:cNvSpPr>
            <a:spLocks noGrp="1"/>
          </p:cNvSpPr>
          <p:nvPr>
            <p:ph idx="1"/>
          </p:nvPr>
        </p:nvSpPr>
        <p:spPr>
          <a:xfrm>
            <a:off x="457200" y="1447800"/>
            <a:ext cx="8229600" cy="4678363"/>
          </a:xfrm>
        </p:spPr>
        <p:txBody>
          <a:bodyPr/>
          <a:lstStyle/>
          <a:p>
            <a:pPr eaLnBrk="1" hangingPunct="1"/>
            <a:r>
              <a:rPr lang="en-US" altLang="en-US" sz="3000" dirty="0">
                <a:ea typeface="ＭＳ Ｐゴシック" pitchFamily="34" charset="-128"/>
              </a:rPr>
              <a:t>DIRAUX approves VHF radio </a:t>
            </a:r>
            <a:r>
              <a:rPr lang="en-US" altLang="en-US" sz="3000" b="1" dirty="0">
                <a:ea typeface="ＭＳ Ｐゴシック" pitchFamily="34" charset="-128"/>
              </a:rPr>
              <a:t>callsigns,</a:t>
            </a:r>
            <a:r>
              <a:rPr lang="en-US" altLang="en-US" sz="3000" dirty="0">
                <a:ea typeface="ＭＳ Ｐゴシック" pitchFamily="34" charset="-128"/>
              </a:rPr>
              <a:t> which may be assigned by DIRAUX or the District CM Staff</a:t>
            </a:r>
          </a:p>
          <a:p>
            <a:pPr lvl="1" eaLnBrk="1" hangingPunct="1"/>
            <a:r>
              <a:rPr lang="en-US" altLang="en-US" dirty="0">
                <a:ea typeface="ＭＳ Ｐゴシック" pitchFamily="34" charset="-128"/>
              </a:rPr>
              <a:t>E.g. </a:t>
            </a:r>
            <a:r>
              <a:rPr lang="en-US" altLang="en-US" b="1" u="sng" dirty="0" smtClean="0">
                <a:ea typeface="ＭＳ Ｐゴシック" pitchFamily="34" charset="-128"/>
              </a:rPr>
              <a:t>“Auxiliary </a:t>
            </a:r>
            <a:r>
              <a:rPr lang="en-US" altLang="en-US" b="1" u="sng" dirty="0">
                <a:ea typeface="ＭＳ Ｐゴシック" pitchFamily="34" charset="-128"/>
              </a:rPr>
              <a:t>Boston Radio”</a:t>
            </a:r>
            <a:r>
              <a:rPr lang="en-US" altLang="en-US" dirty="0">
                <a:ea typeface="ＭＳ Ｐゴシック" pitchFamily="34" charset="-128"/>
              </a:rPr>
              <a:t>, where Boston signifies the location.</a:t>
            </a:r>
            <a:r>
              <a:rPr lang="en-US" altLang="en-US" dirty="0">
                <a:solidFill>
                  <a:srgbClr val="00B050"/>
                </a:solidFill>
                <a:ea typeface="ＭＳ Ｐゴシック" pitchFamily="34" charset="-128"/>
              </a:rPr>
              <a:t> </a:t>
            </a:r>
            <a:r>
              <a:rPr lang="en-US" altLang="en-US" dirty="0">
                <a:ea typeface="ＭＳ Ｐゴシック" pitchFamily="34" charset="-128"/>
              </a:rPr>
              <a:t>DIRAUX does not issue Auxiliary HF callsigns</a:t>
            </a:r>
          </a:p>
          <a:p>
            <a:pPr eaLnBrk="1" hangingPunct="1"/>
            <a:r>
              <a:rPr lang="en-US" altLang="en-US" sz="3000" dirty="0">
                <a:ea typeface="ＭＳ Ｐゴシック" pitchFamily="34" charset="-128"/>
              </a:rPr>
              <a:t>HF facility owners must forward a copy of their DIRAUX accepted Offer for Use Form 7004 to DVC-RT and BC-RTI for issuance of their </a:t>
            </a:r>
            <a:r>
              <a:rPr lang="en-US" altLang="en-US" sz="3000" b="1" u="sng" dirty="0">
                <a:ea typeface="ＭＳ Ｐゴシック" pitchFamily="34" charset="-128"/>
              </a:rPr>
              <a:t>HF callsign</a:t>
            </a:r>
          </a:p>
        </p:txBody>
      </p:sp>
      <p:sp>
        <p:nvSpPr>
          <p:cNvPr id="4" name="Footer Placeholder 3"/>
          <p:cNvSpPr>
            <a:spLocks noGrp="1"/>
          </p:cNvSpPr>
          <p:nvPr>
            <p:ph type="ftr" sz="quarter" idx="10"/>
          </p:nvPr>
        </p:nvSpPr>
        <p:spPr/>
        <p:txBody>
          <a:bodyPr/>
          <a:lstStyle/>
          <a:p>
            <a:pPr>
              <a:defRPr/>
            </a:pPr>
            <a:r>
              <a:rPr lang="en-US" altLang="en-US" dirty="0"/>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38</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FIXED LAND FACILITIES</a:t>
            </a:r>
          </a:p>
        </p:txBody>
      </p:sp>
      <p:sp>
        <p:nvSpPr>
          <p:cNvPr id="53250" name="Content Placeholder 2"/>
          <p:cNvSpPr>
            <a:spLocks noGrp="1"/>
          </p:cNvSpPr>
          <p:nvPr>
            <p:ph idx="1"/>
          </p:nvPr>
        </p:nvSpPr>
        <p:spPr/>
        <p:txBody>
          <a:bodyPr/>
          <a:lstStyle/>
          <a:p>
            <a:pPr eaLnBrk="1" hangingPunct="1"/>
            <a:r>
              <a:rPr lang="en-US" altLang="en-US" dirty="0">
                <a:ea typeface="ＭＳ Ｐゴシック" pitchFamily="34" charset="-128"/>
              </a:rPr>
              <a:t>Fixed land facilities are permanently located in an Auxiliary Communications Unit (ACU) either owned by the Auxiliary or in the residence, or similar building, owned by the radio facility owner</a:t>
            </a:r>
          </a:p>
          <a:p>
            <a:pPr eaLnBrk="1" hangingPunct="1"/>
            <a:endParaRPr lang="en-US" altLang="en-US" sz="800" dirty="0">
              <a:ea typeface="ＭＳ Ｐゴシック" pitchFamily="34" charset="-128"/>
            </a:endParaRPr>
          </a:p>
          <a:p>
            <a:pPr eaLnBrk="1" hangingPunct="1"/>
            <a:r>
              <a:rPr lang="en-US" altLang="en-US" dirty="0">
                <a:ea typeface="ＭＳ Ｐゴシック" pitchFamily="34" charset="-128"/>
              </a:rPr>
              <a:t>The location is FIXED and DIRAUX must authorize relocation of the radio facility via Form 7004</a:t>
            </a:r>
          </a:p>
        </p:txBody>
      </p:sp>
      <p:sp>
        <p:nvSpPr>
          <p:cNvPr id="4" name="Footer Placeholder 3"/>
          <p:cNvSpPr>
            <a:spLocks noGrp="1"/>
          </p:cNvSpPr>
          <p:nvPr>
            <p:ph type="ftr" sz="quarter" idx="10"/>
          </p:nvPr>
        </p:nvSpPr>
        <p:spPr/>
        <p:txBody>
          <a:bodyPr/>
          <a:lstStyle/>
          <a:p>
            <a:pPr>
              <a:defRPr/>
            </a:pPr>
            <a:r>
              <a:rPr lang="en-US" altLang="en-US" dirty="0"/>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39</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defRPr/>
            </a:pPr>
            <a:r>
              <a:rPr lang="en-US" altLang="en-US" sz="3600" dirty="0"/>
              <a:t>Ground Rules</a:t>
            </a:r>
          </a:p>
        </p:txBody>
      </p:sp>
      <p:sp>
        <p:nvSpPr>
          <p:cNvPr id="19458" name="Rectangle 3"/>
          <p:cNvSpPr>
            <a:spLocks noGrp="1" noChangeArrowheads="1"/>
          </p:cNvSpPr>
          <p:nvPr>
            <p:ph idx="1"/>
          </p:nvPr>
        </p:nvSpPr>
        <p:spPr/>
        <p:txBody>
          <a:bodyPr/>
          <a:lstStyle/>
          <a:p>
            <a:pPr marL="609600" indent="-609600" eaLnBrk="1" hangingPunct="1"/>
            <a:r>
              <a:rPr lang="en-US" altLang="en-US" dirty="0">
                <a:ea typeface="ＭＳ Ｐゴシック" pitchFamily="34" charset="-128"/>
              </a:rPr>
              <a:t>This workshop should be interactive, NOT a Lecture</a:t>
            </a:r>
          </a:p>
          <a:p>
            <a:pPr marL="990600" lvl="1" indent="-533400" eaLnBrk="1" hangingPunct="1">
              <a:buFontTx/>
              <a:buBlip>
                <a:blip r:embed="rId3"/>
              </a:buBlip>
            </a:pPr>
            <a:r>
              <a:rPr lang="en-US" altLang="en-US" dirty="0">
                <a:ea typeface="ＭＳ Ｐゴシック" pitchFamily="34" charset="-128"/>
              </a:rPr>
              <a:t>Ask Questions</a:t>
            </a:r>
          </a:p>
          <a:p>
            <a:pPr marL="990600" lvl="1" indent="-533400" eaLnBrk="1" hangingPunct="1">
              <a:buFontTx/>
              <a:buBlip>
                <a:blip r:embed="rId3"/>
              </a:buBlip>
            </a:pPr>
            <a:r>
              <a:rPr lang="en-US" altLang="en-US" dirty="0">
                <a:ea typeface="ＭＳ Ｐゴシック" pitchFamily="34" charset="-128"/>
              </a:rPr>
              <a:t>Answer Questions</a:t>
            </a:r>
          </a:p>
          <a:p>
            <a:pPr marL="990600" lvl="1" indent="-533400" eaLnBrk="1" hangingPunct="1">
              <a:buFontTx/>
              <a:buBlip>
                <a:blip r:embed="rId3"/>
              </a:buBlip>
            </a:pPr>
            <a:r>
              <a:rPr lang="en-US" altLang="en-US" dirty="0">
                <a:ea typeface="ＭＳ Ｐゴシック" pitchFamily="34" charset="-128"/>
              </a:rPr>
              <a:t>Share Experiences</a:t>
            </a:r>
          </a:p>
          <a:p>
            <a:pPr marL="990600" lvl="1" indent="-533400" eaLnBrk="1" hangingPunct="1">
              <a:buFontTx/>
              <a:buBlip>
                <a:blip r:embed="rId3"/>
              </a:buBlip>
            </a:pPr>
            <a:r>
              <a:rPr lang="en-US" altLang="en-US" dirty="0">
                <a:ea typeface="ＭＳ Ｐゴシック" pitchFamily="34" charset="-128"/>
              </a:rPr>
              <a:t>Share Insights</a:t>
            </a:r>
          </a:p>
          <a:p>
            <a:pPr marL="609600" indent="-609600" eaLnBrk="1" hangingPunct="1"/>
            <a:r>
              <a:rPr lang="en-US" altLang="en-US" dirty="0">
                <a:ea typeface="ＭＳ Ｐゴシック" pitchFamily="34" charset="-128"/>
              </a:rPr>
              <a:t>Participate – Participate - Participate</a:t>
            </a:r>
          </a:p>
          <a:p>
            <a:pPr marL="609600" indent="-609600" eaLnBrk="1" hangingPunct="1"/>
            <a:endParaRPr lang="en-US" altLang="en-US" dirty="0">
              <a:ea typeface="ＭＳ Ｐゴシック" pitchFamily="34" charset="-128"/>
            </a:endParaRPr>
          </a:p>
        </p:txBody>
      </p:sp>
      <p:sp>
        <p:nvSpPr>
          <p:cNvPr id="19459"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19460"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4</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382000" cy="979487"/>
          </a:xfrm>
        </p:spPr>
        <p:txBody>
          <a:bodyPr/>
          <a:lstStyle/>
          <a:p>
            <a:pPr eaLnBrk="1" hangingPunct="1">
              <a:defRPr/>
            </a:pPr>
            <a:r>
              <a:rPr lang="en-US" dirty="0"/>
              <a:t>MOBILE RADIO FACILITIES</a:t>
            </a:r>
          </a:p>
        </p:txBody>
      </p:sp>
      <p:sp>
        <p:nvSpPr>
          <p:cNvPr id="54274" name="Content Placeholder 2"/>
          <p:cNvSpPr>
            <a:spLocks noGrp="1"/>
          </p:cNvSpPr>
          <p:nvPr>
            <p:ph idx="1"/>
          </p:nvPr>
        </p:nvSpPr>
        <p:spPr>
          <a:xfrm>
            <a:off x="457200" y="1295400"/>
            <a:ext cx="8229600" cy="4830763"/>
          </a:xfrm>
        </p:spPr>
        <p:txBody>
          <a:bodyPr/>
          <a:lstStyle/>
          <a:p>
            <a:pPr eaLnBrk="1" hangingPunct="1"/>
            <a:r>
              <a:rPr lang="en-US" altLang="en-US">
                <a:ea typeface="ＭＳ Ｐゴシック" pitchFamily="34" charset="-128"/>
              </a:rPr>
              <a:t>Mobile radio facilities are usually mounted in vehicles and can be used while the vehicle is in motion</a:t>
            </a:r>
          </a:p>
          <a:p>
            <a:pPr eaLnBrk="1" hangingPunct="1"/>
            <a:r>
              <a:rPr lang="en-US" altLang="en-US">
                <a:ea typeface="ＭＳ Ｐゴシック" pitchFamily="34" charset="-128"/>
              </a:rPr>
              <a:t>Handheld radios are considered to be mobile</a:t>
            </a:r>
          </a:p>
          <a:p>
            <a:pPr eaLnBrk="1" hangingPunct="1"/>
            <a:r>
              <a:rPr lang="en-US" altLang="en-US">
                <a:ea typeface="ＭＳ Ｐゴシック" pitchFamily="34" charset="-128"/>
              </a:rPr>
              <a:t>Movement at the direction of the CG requires orders via the AOM process</a:t>
            </a:r>
          </a:p>
          <a:p>
            <a:pPr eaLnBrk="1" hangingPunct="1"/>
            <a:r>
              <a:rPr lang="en-US" altLang="en-US">
                <a:ea typeface="ＭＳ Ｐゴシック" pitchFamily="34" charset="-128"/>
              </a:rPr>
              <a:t>They are not to be confused with TRANSPORTABLE radio facilities</a:t>
            </a:r>
          </a:p>
        </p:txBody>
      </p:sp>
      <p:sp>
        <p:nvSpPr>
          <p:cNvPr id="4" name="Footer Placeholder 3"/>
          <p:cNvSpPr>
            <a:spLocks noGrp="1"/>
          </p:cNvSpPr>
          <p:nvPr>
            <p:ph type="ftr" sz="quarter" idx="10"/>
          </p:nvPr>
        </p:nvSpPr>
        <p:spPr/>
        <p:txBody>
          <a:bodyPr/>
          <a:lstStyle/>
          <a:p>
            <a:pPr>
              <a:defRPr/>
            </a:pPr>
            <a:r>
              <a:rPr lang="en-US" altLang="en-US" dirty="0"/>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40</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382000" cy="1055687"/>
          </a:xfrm>
        </p:spPr>
        <p:txBody>
          <a:bodyPr/>
          <a:lstStyle/>
          <a:p>
            <a:pPr eaLnBrk="1" hangingPunct="1">
              <a:spcBef>
                <a:spcPct val="20000"/>
              </a:spcBef>
              <a:defRPr/>
            </a:pPr>
            <a:r>
              <a:rPr lang="en-US" dirty="0"/>
              <a:t>   </a:t>
            </a:r>
            <a:r>
              <a:rPr lang="en-US" sz="2900" dirty="0">
                <a:solidFill>
                  <a:srgbClr val="FF3300"/>
                </a:solidFill>
              </a:rPr>
              <a:t>WHAT IS A TRANSPORTABLE FACILITY?</a:t>
            </a:r>
          </a:p>
        </p:txBody>
      </p:sp>
      <p:sp>
        <p:nvSpPr>
          <p:cNvPr id="7" name="Content Placeholder 6"/>
          <p:cNvSpPr>
            <a:spLocks noGrp="1"/>
          </p:cNvSpPr>
          <p:nvPr>
            <p:ph idx="1"/>
          </p:nvPr>
        </p:nvSpPr>
        <p:spPr>
          <a:xfrm>
            <a:off x="533400" y="1447800"/>
            <a:ext cx="8153400" cy="4678363"/>
          </a:xfrm>
        </p:spPr>
        <p:txBody>
          <a:bodyPr/>
          <a:lstStyle/>
          <a:p>
            <a:pPr marL="457200" lvl="1" indent="0" eaLnBrk="1" hangingPunct="1">
              <a:buFontTx/>
              <a:buNone/>
              <a:defRPr/>
            </a:pPr>
            <a:r>
              <a:rPr lang="en-US" dirty="0"/>
              <a:t>A station which is transferred to various fixed locations but is </a:t>
            </a:r>
            <a:r>
              <a:rPr lang="en-US" u="sng" dirty="0">
                <a:effectLst>
                  <a:outerShdw blurRad="38100" dist="38100" dir="2700000" algn="tl">
                    <a:srgbClr val="000000">
                      <a:alpha val="43137"/>
                    </a:srgbClr>
                  </a:outerShdw>
                </a:effectLst>
              </a:rPr>
              <a:t>not intended to be used while in motion</a:t>
            </a:r>
          </a:p>
          <a:p>
            <a:pPr marL="457200" lvl="1" indent="0" eaLnBrk="1" hangingPunct="1">
              <a:buFontTx/>
              <a:buNone/>
              <a:defRPr/>
            </a:pPr>
            <a:endParaRPr lang="en-US" dirty="0"/>
          </a:p>
          <a:p>
            <a:pPr marL="457200" lvl="1" indent="0" eaLnBrk="1" hangingPunct="1">
              <a:buFontTx/>
              <a:buNone/>
              <a:defRPr/>
            </a:pPr>
            <a:r>
              <a:rPr lang="en-US" dirty="0"/>
              <a:t>Examples:</a:t>
            </a:r>
          </a:p>
          <a:p>
            <a:pPr lvl="1" eaLnBrk="1" hangingPunct="1">
              <a:buFont typeface="Arial" panose="020B0604020202020204" pitchFamily="34" charset="0"/>
              <a:buChar char="•"/>
              <a:defRPr/>
            </a:pPr>
            <a:r>
              <a:rPr lang="en-US" dirty="0"/>
              <a:t>Go-kit		</a:t>
            </a:r>
          </a:p>
          <a:p>
            <a:pPr lvl="1" eaLnBrk="1" hangingPunct="1">
              <a:buFont typeface="Arial" panose="020B0604020202020204" pitchFamily="34" charset="0"/>
              <a:buChar char="•"/>
              <a:defRPr/>
            </a:pPr>
            <a:r>
              <a:rPr lang="en-US" dirty="0"/>
              <a:t>Trailer	</a:t>
            </a:r>
          </a:p>
          <a:p>
            <a:pPr lvl="1" eaLnBrk="1" hangingPunct="1">
              <a:buFont typeface="Arial" panose="020B0604020202020204" pitchFamily="34" charset="0"/>
              <a:buChar char="•"/>
              <a:defRPr/>
            </a:pPr>
            <a:r>
              <a:rPr lang="en-US" dirty="0"/>
              <a:t>Boxed radio with accessories</a:t>
            </a:r>
          </a:p>
          <a:p>
            <a:pPr marL="457200" lvl="1" indent="0" eaLnBrk="1" hangingPunct="1">
              <a:buFontTx/>
              <a:buNone/>
              <a:defRPr/>
            </a:pPr>
            <a:r>
              <a:rPr lang="en-US" dirty="0"/>
              <a:t>	</a:t>
            </a:r>
          </a:p>
        </p:txBody>
      </p:sp>
      <p:sp>
        <p:nvSpPr>
          <p:cNvPr id="3" name="Footer Placeholder 2"/>
          <p:cNvSpPr>
            <a:spLocks noGrp="1"/>
          </p:cNvSpPr>
          <p:nvPr>
            <p:ph type="ftr" sz="quarter" idx="10"/>
          </p:nvPr>
        </p:nvSpPr>
        <p:spPr/>
        <p:txBody>
          <a:bodyPr/>
          <a:lstStyle/>
          <a:p>
            <a:pPr>
              <a:defRPr/>
            </a:pPr>
            <a:r>
              <a:rPr lang="en-US" altLang="en-US" dirty="0"/>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41</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TRANSPORTABLE (Cont.)</a:t>
            </a:r>
          </a:p>
        </p:txBody>
      </p:sp>
      <p:sp>
        <p:nvSpPr>
          <p:cNvPr id="56322" name="Content Placeholder 2"/>
          <p:cNvSpPr>
            <a:spLocks noGrp="1"/>
          </p:cNvSpPr>
          <p:nvPr>
            <p:ph idx="1"/>
          </p:nvPr>
        </p:nvSpPr>
        <p:spPr>
          <a:xfrm>
            <a:off x="533400" y="1371600"/>
            <a:ext cx="8153400" cy="4754563"/>
          </a:xfrm>
        </p:spPr>
        <p:txBody>
          <a:bodyPr/>
          <a:lstStyle/>
          <a:p>
            <a:pPr eaLnBrk="1" hangingPunct="1"/>
            <a:r>
              <a:rPr lang="en-US" altLang="en-US" sz="3000" dirty="0">
                <a:ea typeface="ＭＳ Ｐゴシック" pitchFamily="34" charset="-128"/>
              </a:rPr>
              <a:t>A transportable station is normally configured to permit it to be easily transported and set up for operation in various temporary locations  </a:t>
            </a:r>
          </a:p>
          <a:p>
            <a:pPr eaLnBrk="1" hangingPunct="1"/>
            <a:r>
              <a:rPr lang="en-US" altLang="en-US" sz="3000" dirty="0">
                <a:ea typeface="ＭＳ Ｐゴシック" pitchFamily="34" charset="-128"/>
              </a:rPr>
              <a:t>A transportable station should be ready for emergency deployment at all times, but is not used on a regular basis and is not used at a permanent location</a:t>
            </a:r>
          </a:p>
          <a:p>
            <a:pPr eaLnBrk="1" hangingPunct="1"/>
            <a:r>
              <a:rPr lang="en-US" altLang="en-US" sz="3000" dirty="0">
                <a:ea typeface="ＭＳ Ｐゴシック" pitchFamily="34" charset="-128"/>
              </a:rPr>
              <a:t>Movement at the direction of the CG requires orders via the  AOM process</a:t>
            </a:r>
          </a:p>
          <a:p>
            <a:pPr eaLnBrk="1" hangingPunct="1"/>
            <a:endParaRPr lang="en-US" altLang="en-US" dirty="0">
              <a:ea typeface="ＭＳ Ｐゴシック" pitchFamily="34" charset="-128"/>
            </a:endParaRPr>
          </a:p>
          <a:p>
            <a:pPr eaLnBrk="1" hangingPunct="1"/>
            <a:endParaRPr lang="en-US" altLang="en-US" dirty="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ltLang="en-US" dirty="0"/>
              <a:t>2019 Telecommunications Workshop Response Directorate</a:t>
            </a:r>
          </a:p>
        </p:txBody>
      </p:sp>
      <p:sp>
        <p:nvSpPr>
          <p:cNvPr id="6"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42</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382000" cy="1143000"/>
          </a:xfrm>
        </p:spPr>
        <p:txBody>
          <a:bodyPr/>
          <a:lstStyle/>
          <a:p>
            <a:pPr eaLnBrk="1" hangingPunct="1">
              <a:defRPr/>
            </a:pPr>
            <a:r>
              <a:rPr lang="en-US" sz="4200" dirty="0">
                <a:effectLst>
                  <a:outerShdw blurRad="38100" dist="38100" dir="2700000" algn="tl">
                    <a:srgbClr val="000000">
                      <a:alpha val="43137"/>
                    </a:srgbClr>
                  </a:outerShdw>
                </a:effectLst>
              </a:rPr>
              <a:t>TRANSPORTABLE  FACILITY</a:t>
            </a:r>
          </a:p>
        </p:txBody>
      </p:sp>
      <p:sp>
        <p:nvSpPr>
          <p:cNvPr id="57346" name="Content Placeholder 2"/>
          <p:cNvSpPr>
            <a:spLocks noGrp="1"/>
          </p:cNvSpPr>
          <p:nvPr>
            <p:ph idx="1"/>
          </p:nvPr>
        </p:nvSpPr>
        <p:spPr/>
        <p:txBody>
          <a:bodyPr/>
          <a:lstStyle/>
          <a:p>
            <a:pPr eaLnBrk="1" hangingPunct="1"/>
            <a:r>
              <a:rPr lang="en-US" altLang="en-US">
                <a:ea typeface="ＭＳ Ｐゴシック" pitchFamily="34" charset="-128"/>
              </a:rPr>
              <a:t>t</a:t>
            </a:r>
          </a:p>
        </p:txBody>
      </p:sp>
      <p:sp>
        <p:nvSpPr>
          <p:cNvPr id="4" name="Footer Placeholder 3"/>
          <p:cNvSpPr>
            <a:spLocks noGrp="1"/>
          </p:cNvSpPr>
          <p:nvPr>
            <p:ph type="ftr" sz="quarter" idx="10"/>
          </p:nvPr>
        </p:nvSpPr>
        <p:spPr/>
        <p:txBody>
          <a:bodyPr/>
          <a:lstStyle/>
          <a:p>
            <a:pPr>
              <a:defRPr/>
            </a:pPr>
            <a:r>
              <a:rPr lang="en-US" altLang="en-US" dirty="0"/>
              <a:t>2019 Telecommunications Workshop Response Directorate</a:t>
            </a:r>
          </a:p>
        </p:txBody>
      </p:sp>
      <p:pic>
        <p:nvPicPr>
          <p:cNvPr id="57349" name="Picture 2" descr="C:\Users\Don\Pictures\TRANSPORTABLE RADIO\DAVID TRANSPOR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47498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19800" y="1981200"/>
            <a:ext cx="2286000" cy="2308225"/>
          </a:xfrm>
          <a:prstGeom prst="rect">
            <a:avLst/>
          </a:prstGeom>
          <a:noFill/>
        </p:spPr>
        <p:txBody>
          <a:bodyPr>
            <a:spAutoFit/>
          </a:bodyPr>
          <a:lstStyle/>
          <a:p>
            <a:pPr>
              <a:defRPr/>
            </a:pPr>
            <a:r>
              <a:rPr lang="en-US" dirty="0">
                <a:latin typeface="+mn-lt"/>
              </a:rPr>
              <a:t>An example of a transportable radio facility is shown on the tailgate of the truck</a:t>
            </a:r>
          </a:p>
        </p:txBody>
      </p:sp>
      <p:sp>
        <p:nvSpPr>
          <p:cNvPr id="7" name="Down Arrow 6"/>
          <p:cNvSpPr/>
          <p:nvPr/>
        </p:nvSpPr>
        <p:spPr>
          <a:xfrm>
            <a:off x="2286000" y="2971800"/>
            <a:ext cx="400050" cy="11588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9"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43</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3936619" y="374141"/>
            <a:ext cx="4749165" cy="690245"/>
          </a:xfrm>
          <a:prstGeom prst="rect">
            <a:avLst/>
          </a:prstGeom>
        </p:spPr>
        <p:txBody>
          <a:bodyPr vert="horz" wrap="square" lIns="0" tIns="0" rIns="0" bIns="0" rtlCol="0">
            <a:spAutoFit/>
          </a:bodyPr>
          <a:lstStyle/>
          <a:p>
            <a:pPr marL="12700">
              <a:lnSpc>
                <a:spcPct val="100000"/>
              </a:lnSpc>
            </a:pPr>
            <a:r>
              <a:rPr dirty="0"/>
              <a:t>Mishap</a:t>
            </a:r>
            <a:r>
              <a:rPr spc="-75" dirty="0"/>
              <a:t> </a:t>
            </a:r>
            <a:r>
              <a:rPr dirty="0"/>
              <a:t>Reporting</a:t>
            </a:r>
          </a:p>
        </p:txBody>
      </p:sp>
      <p:sp>
        <p:nvSpPr>
          <p:cNvPr id="8" name="object 8"/>
          <p:cNvSpPr txBox="1"/>
          <p:nvPr/>
        </p:nvSpPr>
        <p:spPr>
          <a:xfrm>
            <a:off x="535940" y="1447800"/>
            <a:ext cx="8150860" cy="3675365"/>
          </a:xfrm>
          <a:prstGeom prst="rect">
            <a:avLst/>
          </a:prstGeom>
        </p:spPr>
        <p:txBody>
          <a:bodyPr vert="horz" wrap="square" lIns="0" tIns="0" rIns="0" bIns="0" rtlCol="0">
            <a:spAutoFit/>
          </a:bodyPr>
          <a:lstStyle/>
          <a:p>
            <a:pPr marL="355600" marR="816610" indent="-342900">
              <a:lnSpc>
                <a:spcPct val="100000"/>
              </a:lnSpc>
              <a:buChar char="•"/>
              <a:tabLst>
                <a:tab pos="354965" algn="l"/>
                <a:tab pos="355600" algn="l"/>
              </a:tabLst>
            </a:pPr>
            <a:r>
              <a:rPr sz="3200" dirty="0">
                <a:latin typeface="Arial"/>
                <a:cs typeface="Arial"/>
              </a:rPr>
              <a:t>ALL </a:t>
            </a:r>
            <a:r>
              <a:rPr sz="3200" spc="-5" dirty="0">
                <a:latin typeface="Arial"/>
                <a:cs typeface="Arial"/>
              </a:rPr>
              <a:t>mishaps must </a:t>
            </a:r>
            <a:r>
              <a:rPr sz="3200" dirty="0">
                <a:latin typeface="Arial"/>
                <a:cs typeface="Arial"/>
              </a:rPr>
              <a:t>be </a:t>
            </a:r>
            <a:r>
              <a:rPr sz="3200" spc="-5" dirty="0">
                <a:latin typeface="Arial"/>
                <a:cs typeface="Arial"/>
              </a:rPr>
              <a:t>reported </a:t>
            </a:r>
            <a:r>
              <a:rPr sz="3200" dirty="0">
                <a:latin typeface="Arial"/>
                <a:cs typeface="Arial"/>
              </a:rPr>
              <a:t>to</a:t>
            </a:r>
            <a:r>
              <a:rPr sz="3200" spc="-85" dirty="0">
                <a:latin typeface="Arial"/>
                <a:cs typeface="Arial"/>
              </a:rPr>
              <a:t> </a:t>
            </a:r>
            <a:r>
              <a:rPr sz="3200" dirty="0">
                <a:latin typeface="Arial"/>
                <a:cs typeface="Arial"/>
              </a:rPr>
              <a:t>the  Order Issuing </a:t>
            </a:r>
            <a:r>
              <a:rPr sz="3200" spc="-5" dirty="0">
                <a:latin typeface="Arial"/>
                <a:cs typeface="Arial"/>
              </a:rPr>
              <a:t>Authority</a:t>
            </a:r>
            <a:r>
              <a:rPr sz="3200" spc="-100" dirty="0">
                <a:latin typeface="Arial"/>
                <a:cs typeface="Arial"/>
              </a:rPr>
              <a:t> </a:t>
            </a:r>
            <a:r>
              <a:rPr sz="3200" dirty="0">
                <a:latin typeface="Arial"/>
                <a:cs typeface="Arial"/>
              </a:rPr>
              <a:t>(OIA)</a:t>
            </a:r>
          </a:p>
          <a:p>
            <a:pPr marL="756285" lvl="1" indent="-286385">
              <a:lnSpc>
                <a:spcPct val="100000"/>
              </a:lnSpc>
              <a:spcBef>
                <a:spcPts val="605"/>
              </a:spcBef>
              <a:buChar char="–"/>
              <a:tabLst>
                <a:tab pos="756920" algn="l"/>
              </a:tabLst>
            </a:pPr>
            <a:r>
              <a:rPr sz="2400" dirty="0">
                <a:latin typeface="Arial"/>
                <a:cs typeface="Arial"/>
              </a:rPr>
              <a:t>With </a:t>
            </a:r>
            <a:r>
              <a:rPr sz="2400" spc="-5" dirty="0">
                <a:latin typeface="Arial"/>
                <a:cs typeface="Arial"/>
              </a:rPr>
              <a:t>or without</a:t>
            </a:r>
            <a:r>
              <a:rPr sz="2400" spc="-25" dirty="0">
                <a:latin typeface="Arial"/>
                <a:cs typeface="Arial"/>
              </a:rPr>
              <a:t> </a:t>
            </a:r>
            <a:r>
              <a:rPr sz="2400" spc="-5" dirty="0">
                <a:latin typeface="Arial"/>
                <a:cs typeface="Arial"/>
              </a:rPr>
              <a:t>injuries</a:t>
            </a:r>
            <a:endParaRPr sz="2400" dirty="0">
              <a:latin typeface="Arial"/>
              <a:cs typeface="Arial"/>
            </a:endParaRPr>
          </a:p>
          <a:p>
            <a:pPr marL="756285" lvl="1" indent="-286385">
              <a:lnSpc>
                <a:spcPct val="100000"/>
              </a:lnSpc>
              <a:spcBef>
                <a:spcPts val="570"/>
              </a:spcBef>
              <a:buChar char="–"/>
              <a:tabLst>
                <a:tab pos="756920" algn="l"/>
              </a:tabLst>
            </a:pPr>
            <a:r>
              <a:rPr sz="2400" spc="-5" dirty="0">
                <a:latin typeface="Arial"/>
                <a:cs typeface="Arial"/>
              </a:rPr>
              <a:t>Even </a:t>
            </a:r>
            <a:r>
              <a:rPr sz="2400" dirty="0">
                <a:latin typeface="Arial"/>
                <a:cs typeface="Arial"/>
              </a:rPr>
              <a:t>if there </a:t>
            </a:r>
            <a:r>
              <a:rPr sz="2400" spc="-5" dirty="0">
                <a:latin typeface="Arial"/>
                <a:cs typeface="Arial"/>
              </a:rPr>
              <a:t>is no</a:t>
            </a:r>
            <a:r>
              <a:rPr sz="2400" spc="-40" dirty="0">
                <a:latin typeface="Arial"/>
                <a:cs typeface="Arial"/>
              </a:rPr>
              <a:t> </a:t>
            </a:r>
            <a:r>
              <a:rPr sz="2400" spc="-5" dirty="0">
                <a:latin typeface="Arial"/>
                <a:cs typeface="Arial"/>
              </a:rPr>
              <a:t>damage</a:t>
            </a:r>
            <a:endParaRPr sz="2400" dirty="0">
              <a:latin typeface="Arial"/>
              <a:cs typeface="Arial"/>
            </a:endParaRPr>
          </a:p>
          <a:p>
            <a:pPr marL="355600" indent="-342900">
              <a:lnSpc>
                <a:spcPct val="100000"/>
              </a:lnSpc>
              <a:spcBef>
                <a:spcPts val="735"/>
              </a:spcBef>
              <a:buChar char="•"/>
              <a:tabLst>
                <a:tab pos="354965" algn="l"/>
                <a:tab pos="355600" algn="l"/>
              </a:tabLst>
            </a:pPr>
            <a:r>
              <a:rPr sz="3200" spc="-5" dirty="0">
                <a:latin typeface="Arial"/>
                <a:cs typeface="Arial"/>
              </a:rPr>
              <a:t>Mishap </a:t>
            </a:r>
            <a:r>
              <a:rPr sz="3200" u="sng" spc="-5" dirty="0">
                <a:latin typeface="Arial"/>
                <a:cs typeface="Arial"/>
              </a:rPr>
              <a:t>does not </a:t>
            </a:r>
            <a:r>
              <a:rPr sz="3200" spc="-5" dirty="0">
                <a:latin typeface="Arial"/>
                <a:cs typeface="Arial"/>
              </a:rPr>
              <a:t>equal</a:t>
            </a:r>
            <a:r>
              <a:rPr sz="3200" spc="-40" dirty="0">
                <a:latin typeface="Arial"/>
                <a:cs typeface="Arial"/>
              </a:rPr>
              <a:t> </a:t>
            </a:r>
            <a:r>
              <a:rPr sz="3200" spc="-5" dirty="0">
                <a:latin typeface="Arial"/>
                <a:cs typeface="Arial"/>
              </a:rPr>
              <a:t>punishment</a:t>
            </a:r>
            <a:endParaRPr sz="3200" dirty="0">
              <a:latin typeface="Arial"/>
              <a:cs typeface="Arial"/>
            </a:endParaRPr>
          </a:p>
          <a:p>
            <a:pPr marL="756285" marR="40005" lvl="1" indent="-286385">
              <a:lnSpc>
                <a:spcPct val="100000"/>
              </a:lnSpc>
              <a:spcBef>
                <a:spcPts val="605"/>
              </a:spcBef>
              <a:buChar char="–"/>
              <a:tabLst>
                <a:tab pos="756920" algn="l"/>
                <a:tab pos="3434079" algn="l"/>
              </a:tabLst>
            </a:pPr>
            <a:r>
              <a:rPr sz="2400" spc="-5" dirty="0">
                <a:latin typeface="Arial"/>
                <a:cs typeface="Arial"/>
              </a:rPr>
              <a:t>Accidents</a:t>
            </a:r>
            <a:r>
              <a:rPr sz="2400" spc="25" dirty="0">
                <a:latin typeface="Arial"/>
                <a:cs typeface="Arial"/>
              </a:rPr>
              <a:t> </a:t>
            </a:r>
            <a:r>
              <a:rPr sz="2400" spc="-5" dirty="0" smtClean="0">
                <a:latin typeface="Arial"/>
                <a:cs typeface="Arial"/>
              </a:rPr>
              <a:t>happen</a:t>
            </a:r>
            <a:endParaRPr sz="2400" dirty="0">
              <a:latin typeface="Arial"/>
              <a:cs typeface="Arial"/>
            </a:endParaRPr>
          </a:p>
          <a:p>
            <a:pPr marL="756285" lvl="1" indent="-286385">
              <a:lnSpc>
                <a:spcPct val="100000"/>
              </a:lnSpc>
              <a:spcBef>
                <a:spcPts val="575"/>
              </a:spcBef>
              <a:buChar char="–"/>
              <a:tabLst>
                <a:tab pos="756920" algn="l"/>
              </a:tabLst>
            </a:pPr>
            <a:r>
              <a:rPr sz="2400" spc="-5" dirty="0">
                <a:latin typeface="Arial"/>
                <a:cs typeface="Arial"/>
              </a:rPr>
              <a:t>Not reporting </a:t>
            </a:r>
            <a:r>
              <a:rPr sz="2400" dirty="0">
                <a:latin typeface="Arial"/>
                <a:cs typeface="Arial"/>
              </a:rPr>
              <a:t>a </a:t>
            </a:r>
            <a:r>
              <a:rPr sz="2400" spc="-5" dirty="0">
                <a:latin typeface="Arial"/>
                <a:cs typeface="Arial"/>
              </a:rPr>
              <a:t>mishap DOES lead </a:t>
            </a:r>
            <a:r>
              <a:rPr sz="2400" dirty="0">
                <a:latin typeface="Arial"/>
                <a:cs typeface="Arial"/>
              </a:rPr>
              <a:t>to </a:t>
            </a:r>
            <a:r>
              <a:rPr sz="2400" spc="-5" dirty="0">
                <a:latin typeface="Arial"/>
                <a:cs typeface="Arial"/>
              </a:rPr>
              <a:t>punitive</a:t>
            </a:r>
            <a:r>
              <a:rPr sz="2400" spc="100" dirty="0">
                <a:latin typeface="Arial"/>
                <a:cs typeface="Arial"/>
              </a:rPr>
              <a:t> </a:t>
            </a:r>
            <a:r>
              <a:rPr sz="2400" spc="-5" dirty="0" smtClean="0">
                <a:latin typeface="Arial"/>
                <a:cs typeface="Arial"/>
              </a:rPr>
              <a:t>action</a:t>
            </a:r>
            <a:endParaRPr lang="en-US" sz="2400" spc="-5" dirty="0" smtClean="0">
              <a:latin typeface="Arial"/>
              <a:cs typeface="Arial"/>
            </a:endParaRPr>
          </a:p>
          <a:p>
            <a:pPr marL="469900" lvl="1">
              <a:lnSpc>
                <a:spcPct val="100000"/>
              </a:lnSpc>
              <a:spcBef>
                <a:spcPts val="575"/>
              </a:spcBef>
              <a:tabLst>
                <a:tab pos="756920" algn="l"/>
              </a:tabLst>
            </a:pPr>
            <a:endParaRPr lang="en-US" sz="1600" spc="-5" dirty="0">
              <a:latin typeface="Arial"/>
              <a:cs typeface="Arial"/>
            </a:endParaRPr>
          </a:p>
        </p:txBody>
      </p:sp>
      <p:sp>
        <p:nvSpPr>
          <p:cNvPr id="9" name="Footer Placeholder 3"/>
          <p:cNvSpPr>
            <a:spLocks noGrp="1"/>
          </p:cNvSpPr>
          <p:nvPr>
            <p:ph type="ftr" sz="quarter" idx="10"/>
          </p:nvPr>
        </p:nvSpPr>
        <p:spPr>
          <a:xfrm>
            <a:off x="2743200" y="6248400"/>
            <a:ext cx="3352800" cy="476250"/>
          </a:xfrm>
        </p:spPr>
        <p:txBody>
          <a:bodyPr/>
          <a:lstStyle/>
          <a:p>
            <a:pPr>
              <a:defRPr/>
            </a:pPr>
            <a:r>
              <a:rPr lang="en-US" altLang="en-US" dirty="0"/>
              <a:t>2019 Telecommunications Workshop Response Directorate</a:t>
            </a:r>
          </a:p>
        </p:txBody>
      </p:sp>
      <p:sp>
        <p:nvSpPr>
          <p:cNvPr id="10"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44</a:t>
            </a:fld>
            <a:endParaRPr lang="en-US" altLang="en-US" sz="1400" b="1" dirty="0">
              <a:solidFill>
                <a:srgbClr val="000099"/>
              </a:solidFill>
            </a:endParaRPr>
          </a:p>
        </p:txBody>
      </p:sp>
      <p:sp>
        <p:nvSpPr>
          <p:cNvPr id="6" name="Rectangle 5"/>
          <p:cNvSpPr/>
          <p:nvPr/>
        </p:nvSpPr>
        <p:spPr>
          <a:xfrm>
            <a:off x="422366" y="4971240"/>
            <a:ext cx="8534400" cy="1015663"/>
          </a:xfrm>
          <a:prstGeom prst="rect">
            <a:avLst/>
          </a:prstGeom>
        </p:spPr>
        <p:txBody>
          <a:bodyPr wrap="square">
            <a:spAutoFit/>
          </a:bodyPr>
          <a:lstStyle/>
          <a:p>
            <a:pPr algn="ctr"/>
            <a:r>
              <a:rPr lang="en-US" sz="2000" b="1" dirty="0" smtClean="0">
                <a:solidFill>
                  <a:srgbClr val="FF0000"/>
                </a:solidFill>
                <a:latin typeface="Arial" charset="0"/>
              </a:rPr>
              <a:t>Note: </a:t>
            </a:r>
            <a:r>
              <a:rPr lang="en-US" sz="2000" b="1" dirty="0" smtClean="0">
                <a:solidFill>
                  <a:srgbClr val="000000"/>
                </a:solidFill>
                <a:latin typeface="Arial" charset="0"/>
              </a:rPr>
              <a:t>A </a:t>
            </a:r>
            <a:r>
              <a:rPr lang="en-US" sz="2000" b="1" dirty="0">
                <a:solidFill>
                  <a:srgbClr val="000000"/>
                </a:solidFill>
                <a:latin typeface="Arial" charset="0"/>
              </a:rPr>
              <a:t>Coast Guard mishap is defined as any unplanned, unexpected or undesirable event that causes injury, occupational illness, death, material loss or damage. </a:t>
            </a:r>
            <a:endParaRPr lang="en-US" sz="2000" dirty="0">
              <a:solidFill>
                <a:srgbClr val="000000"/>
              </a:solidFill>
              <a:latin typeface="Arial" charset="0"/>
            </a:endParaRPr>
          </a:p>
        </p:txBody>
      </p:sp>
    </p:spTree>
    <p:extLst>
      <p:ext uri="{BB962C8B-B14F-4D97-AF65-F5344CB8AC3E}">
        <p14:creationId xmlns:p14="http://schemas.microsoft.com/office/powerpoint/2010/main" val="1955666305"/>
      </p:ext>
    </p:extLst>
  </p:cSld>
  <p:clrMapOvr>
    <a:masterClrMapping/>
  </p:clrMapOvr>
  <p:transition>
    <p:cover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2296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a:p>
        </p:txBody>
      </p:sp>
      <p:sp>
        <p:nvSpPr>
          <p:cNvPr id="3" name="object 3"/>
          <p:cNvSpPr/>
          <p:nvPr/>
        </p:nvSpPr>
        <p:spPr>
          <a:xfrm>
            <a:off x="457200" y="1295400"/>
            <a:ext cx="82296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a:p>
        </p:txBody>
      </p:sp>
      <p:sp>
        <p:nvSpPr>
          <p:cNvPr id="4" name="object 4"/>
          <p:cNvSpPr/>
          <p:nvPr/>
        </p:nvSpPr>
        <p:spPr>
          <a:xfrm>
            <a:off x="457200" y="6248398"/>
            <a:ext cx="1628775" cy="4889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5300" y="114300"/>
            <a:ext cx="8360664" cy="1274064"/>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421001" y="412778"/>
            <a:ext cx="6188964" cy="677108"/>
          </a:xfrm>
          <a:prstGeom prst="rect">
            <a:avLst/>
          </a:prstGeom>
        </p:spPr>
        <p:txBody>
          <a:bodyPr vert="horz" wrap="square" lIns="0" tIns="0" rIns="0" bIns="0" rtlCol="0">
            <a:spAutoFit/>
          </a:bodyPr>
          <a:lstStyle/>
          <a:p>
            <a:pPr marL="12700">
              <a:lnSpc>
                <a:spcPct val="100000"/>
              </a:lnSpc>
            </a:pPr>
            <a:r>
              <a:rPr lang="en-US" dirty="0" smtClean="0"/>
              <a:t>Why </a:t>
            </a:r>
            <a:r>
              <a:rPr dirty="0" smtClean="0"/>
              <a:t>Mishap</a:t>
            </a:r>
            <a:r>
              <a:rPr spc="-75" dirty="0" smtClean="0"/>
              <a:t> </a:t>
            </a:r>
            <a:r>
              <a:rPr dirty="0"/>
              <a:t>Reporting</a:t>
            </a:r>
          </a:p>
        </p:txBody>
      </p:sp>
      <p:sp>
        <p:nvSpPr>
          <p:cNvPr id="8" name="object 8"/>
          <p:cNvSpPr txBox="1"/>
          <p:nvPr/>
        </p:nvSpPr>
        <p:spPr>
          <a:xfrm>
            <a:off x="490268" y="1391080"/>
            <a:ext cx="8152765" cy="4570482"/>
          </a:xfrm>
          <a:prstGeom prst="rect">
            <a:avLst/>
          </a:prstGeom>
        </p:spPr>
        <p:txBody>
          <a:bodyPr vert="horz" wrap="square" lIns="0" tIns="0" rIns="0" bIns="0" rtlCol="0">
            <a:spAutoFit/>
          </a:bodyPr>
          <a:lstStyle/>
          <a:p>
            <a:pPr marL="355600" marR="5715" indent="-342900">
              <a:lnSpc>
                <a:spcPct val="100000"/>
              </a:lnSpc>
              <a:buChar char="•"/>
              <a:tabLst>
                <a:tab pos="355600" algn="l"/>
              </a:tabLst>
            </a:pPr>
            <a:r>
              <a:rPr lang="en-US" sz="3000" dirty="0" smtClean="0">
                <a:latin typeface="Arial"/>
                <a:cs typeface="Arial"/>
              </a:rPr>
              <a:t>Why should I report every mistake I make even if there is only a minor injury, or negligible damage?</a:t>
            </a:r>
          </a:p>
          <a:p>
            <a:pPr marL="812800" marR="5715" lvl="1" indent="-342900">
              <a:buChar char="•"/>
              <a:tabLst>
                <a:tab pos="355600" algn="l"/>
              </a:tabLst>
            </a:pPr>
            <a:r>
              <a:rPr lang="en-US" sz="2300" dirty="0" smtClean="0">
                <a:latin typeface="Arial"/>
                <a:cs typeface="Arial"/>
              </a:rPr>
              <a:t>Remember Mishap reporting is NOT for assigning blame or punishment</a:t>
            </a:r>
          </a:p>
          <a:p>
            <a:pPr marL="812800" marR="5715" lvl="1" indent="-342900">
              <a:buChar char="•"/>
              <a:tabLst>
                <a:tab pos="355600" algn="l"/>
              </a:tabLst>
            </a:pPr>
            <a:r>
              <a:rPr lang="en-US" sz="2300" dirty="0" smtClean="0">
                <a:latin typeface="Arial"/>
                <a:cs typeface="Arial"/>
              </a:rPr>
              <a:t>It is for education and an overall goal of process improvement</a:t>
            </a:r>
          </a:p>
          <a:p>
            <a:pPr marL="812800" marR="5715" lvl="1" indent="-342900">
              <a:buChar char="•"/>
              <a:tabLst>
                <a:tab pos="355600" algn="l"/>
              </a:tabLst>
            </a:pPr>
            <a:r>
              <a:rPr lang="en-US" sz="2300" dirty="0" smtClean="0">
                <a:latin typeface="Arial"/>
                <a:cs typeface="Arial"/>
              </a:rPr>
              <a:t>Analysis of all mishaps can lead the Auxiliary and Active duty to review training, policies, procedures to make improvements in the safety of all missions in the future</a:t>
            </a:r>
          </a:p>
          <a:p>
            <a:pPr marL="812800" marR="5715" lvl="1" indent="-342900">
              <a:buChar char="•"/>
              <a:tabLst>
                <a:tab pos="355600" algn="l"/>
              </a:tabLst>
            </a:pPr>
            <a:r>
              <a:rPr lang="en-US" sz="2300" dirty="0" smtClean="0">
                <a:latin typeface="Arial"/>
                <a:cs typeface="Arial"/>
              </a:rPr>
              <a:t>Stop the small mistakes and the big mistakes are less likely to happen</a:t>
            </a:r>
            <a:endParaRPr sz="2300" dirty="0">
              <a:latin typeface="Arial"/>
              <a:cs typeface="Arial"/>
            </a:endParaRPr>
          </a:p>
        </p:txBody>
      </p:sp>
      <p:sp>
        <p:nvSpPr>
          <p:cNvPr id="9" name="Footer Placeholder 3"/>
          <p:cNvSpPr>
            <a:spLocks noGrp="1"/>
          </p:cNvSpPr>
          <p:nvPr>
            <p:ph type="ftr" sz="quarter" idx="10"/>
          </p:nvPr>
        </p:nvSpPr>
        <p:spPr>
          <a:xfrm>
            <a:off x="2743200" y="6248400"/>
            <a:ext cx="3352800" cy="476250"/>
          </a:xfrm>
        </p:spPr>
        <p:txBody>
          <a:bodyPr/>
          <a:lstStyle/>
          <a:p>
            <a:pPr>
              <a:defRPr/>
            </a:pPr>
            <a:r>
              <a:rPr lang="en-US" altLang="en-US" dirty="0"/>
              <a:t>2019 Telecommunications Workshop Response Directorate</a:t>
            </a:r>
          </a:p>
        </p:txBody>
      </p:sp>
      <p:sp>
        <p:nvSpPr>
          <p:cNvPr id="10"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45</a:t>
            </a:fld>
            <a:endParaRPr lang="en-US" altLang="en-US" sz="1400" b="1" dirty="0">
              <a:solidFill>
                <a:srgbClr val="000099"/>
              </a:solidFill>
            </a:endParaRPr>
          </a:p>
        </p:txBody>
      </p:sp>
    </p:spTree>
    <p:extLst>
      <p:ext uri="{BB962C8B-B14F-4D97-AF65-F5344CB8AC3E}">
        <p14:creationId xmlns:p14="http://schemas.microsoft.com/office/powerpoint/2010/main" val="362436559"/>
      </p:ext>
    </p:extLst>
  </p:cSld>
  <p:clrMapOvr>
    <a:masterClrMapping/>
  </p:clrMapOvr>
  <p:transition>
    <p:cover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a:effectLst>
            <a:outerShdw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outerShdw blurRad="38100" dist="38100" dir="2700000" algn="tl">
                    <a:srgbClr val="000000">
                      <a:alpha val="43137"/>
                    </a:srgbClr>
                  </a:outerShdw>
                </a:effectLst>
                <a:ea typeface="ＭＳ Ｐゴシック" pitchFamily="34" charset="-128"/>
              </a:rPr>
              <a:t>AOM Considerations</a:t>
            </a:r>
          </a:p>
        </p:txBody>
      </p:sp>
      <p:sp>
        <p:nvSpPr>
          <p:cNvPr id="72707" name="Rectangle 3"/>
          <p:cNvSpPr>
            <a:spLocks noGrp="1" noChangeArrowheads="1"/>
          </p:cNvSpPr>
          <p:nvPr>
            <p:ph type="body" idx="1"/>
          </p:nvPr>
        </p:nvSpPr>
        <p:spPr/>
        <p:txBody>
          <a:bodyPr/>
          <a:lstStyle/>
          <a:p>
            <a:pPr>
              <a:lnSpc>
                <a:spcPct val="90000"/>
              </a:lnSpc>
            </a:pPr>
            <a:r>
              <a:rPr lang="en-US" altLang="en-US" sz="2800" dirty="0">
                <a:ea typeface="ＭＳ Ｐゴシック" pitchFamily="34" charset="-128"/>
              </a:rPr>
              <a:t>When a </a:t>
            </a:r>
            <a:r>
              <a:rPr lang="en-US" altLang="en-US" sz="2800" b="1" dirty="0">
                <a:ea typeface="ＭＳ Ｐゴシック" pitchFamily="34" charset="-128"/>
              </a:rPr>
              <a:t>Mobile Radio Facility</a:t>
            </a:r>
            <a:r>
              <a:rPr lang="en-US" altLang="en-US" sz="2800" dirty="0">
                <a:ea typeface="ＭＳ Ｐゴシック" pitchFamily="34" charset="-128"/>
              </a:rPr>
              <a:t> is directed to move, AOM orders are required</a:t>
            </a:r>
          </a:p>
          <a:p>
            <a:pPr>
              <a:lnSpc>
                <a:spcPct val="90000"/>
              </a:lnSpc>
            </a:pPr>
            <a:r>
              <a:rPr lang="en-US" altLang="en-US" sz="2800" dirty="0">
                <a:ea typeface="ＭＳ Ｐゴシック" pitchFamily="34" charset="-128"/>
              </a:rPr>
              <a:t>When a </a:t>
            </a:r>
            <a:r>
              <a:rPr lang="en-US" altLang="en-US" sz="2800" b="1" dirty="0">
                <a:ea typeface="ＭＳ Ｐゴシック" pitchFamily="34" charset="-128"/>
              </a:rPr>
              <a:t>Transportable Radio Facility</a:t>
            </a:r>
            <a:r>
              <a:rPr lang="en-US" altLang="en-US" sz="2800" dirty="0">
                <a:ea typeface="ＭＳ Ｐゴシック" pitchFamily="34" charset="-128"/>
              </a:rPr>
              <a:t> is directed to move, AOM orders are required</a:t>
            </a:r>
          </a:p>
          <a:p>
            <a:pPr>
              <a:lnSpc>
                <a:spcPct val="90000"/>
              </a:lnSpc>
            </a:pPr>
            <a:r>
              <a:rPr lang="en-US" altLang="en-US" sz="2800" dirty="0">
                <a:ea typeface="ＭＳ Ｐゴシック" pitchFamily="34" charset="-128"/>
              </a:rPr>
              <a:t>In those situations where an operator (TCO), under orders, travels from home to arrive at a Fixed Land ACU, they are not eligible for AOM travel reimbursement. Depending on their ACU duty hours, relative to meal time, they may request reimbursement for meals through the AOM process</a:t>
            </a:r>
          </a:p>
        </p:txBody>
      </p:sp>
      <p:sp>
        <p:nvSpPr>
          <p:cNvPr id="4" name="Footer Placeholder 3"/>
          <p:cNvSpPr>
            <a:spLocks noGrp="1"/>
          </p:cNvSpPr>
          <p:nvPr>
            <p:ph type="ftr" sz="quarter" idx="10"/>
          </p:nvPr>
        </p:nvSpPr>
        <p:spPr>
          <a:xfrm>
            <a:off x="2743200" y="6248400"/>
            <a:ext cx="3352800" cy="476250"/>
          </a:xfrm>
        </p:spPr>
        <p:txBody>
          <a:bodyPr/>
          <a:lstStyle/>
          <a:p>
            <a:pPr>
              <a:defRPr/>
            </a:pPr>
            <a:r>
              <a:rPr lang="en-US" altLang="en-US" dirty="0"/>
              <a:t>2019 Telecommunications Workshop Response Directorate</a:t>
            </a:r>
          </a:p>
        </p:txBody>
      </p:sp>
      <p:sp>
        <p:nvSpPr>
          <p:cNvPr id="5"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46</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dirty="0">
                <a:effectLst>
                  <a:outerShdw blurRad="38100" dist="38100" dir="2700000" algn="tl">
                    <a:srgbClr val="000000">
                      <a:alpha val="43137"/>
                    </a:srgbClr>
                  </a:outerShdw>
                </a:effectLst>
              </a:rPr>
              <a:t>WHAT IS NOT A TRANSPORTABLE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FACILITY?</a:t>
            </a:r>
          </a:p>
        </p:txBody>
      </p:sp>
      <p:sp>
        <p:nvSpPr>
          <p:cNvPr id="58370" name="Content Placeholder 2"/>
          <p:cNvSpPr>
            <a:spLocks noGrp="1"/>
          </p:cNvSpPr>
          <p:nvPr>
            <p:ph idx="1"/>
          </p:nvPr>
        </p:nvSpPr>
        <p:spPr/>
        <p:txBody>
          <a:bodyPr/>
          <a:lstStyle/>
          <a:p>
            <a:pPr eaLnBrk="1" hangingPunct="1"/>
            <a:r>
              <a:rPr lang="en-US" altLang="en-US" sz="2800" dirty="0">
                <a:ea typeface="ＭＳ Ｐゴシック" pitchFamily="34" charset="-128"/>
              </a:rPr>
              <a:t>A mobile facility where the intention is to be able to move the radio from the vehicle to another site – </a:t>
            </a:r>
            <a:r>
              <a:rPr lang="en-US" altLang="en-US" sz="2800" b="1" i="1" dirty="0">
                <a:ea typeface="ＭＳ Ｐゴシック" pitchFamily="34" charset="-128"/>
              </a:rPr>
              <a:t>NO!</a:t>
            </a:r>
          </a:p>
          <a:p>
            <a:pPr eaLnBrk="1" hangingPunct="1"/>
            <a:r>
              <a:rPr lang="en-US" altLang="en-US" sz="2800" dirty="0">
                <a:ea typeface="ＭＳ Ｐゴシック" pitchFamily="34" charset="-128"/>
              </a:rPr>
              <a:t>A fixed facility where the intention is to be able to move the radio to another site – </a:t>
            </a:r>
            <a:r>
              <a:rPr lang="en-US" altLang="en-US" sz="2800" b="1" i="1" dirty="0">
                <a:ea typeface="ＭＳ Ｐゴシック" pitchFamily="34" charset="-128"/>
              </a:rPr>
              <a:t>NO!</a:t>
            </a:r>
          </a:p>
          <a:p>
            <a:pPr eaLnBrk="1" hangingPunct="1"/>
            <a:r>
              <a:rPr lang="en-US" altLang="en-US" sz="2800" b="1" i="1" dirty="0">
                <a:ea typeface="ＭＳ Ｐゴシック" pitchFamily="34" charset="-128"/>
              </a:rPr>
              <a:t>WHY NOT!</a:t>
            </a:r>
            <a:r>
              <a:rPr lang="en-US" altLang="en-US" sz="2800" dirty="0">
                <a:ea typeface="ＭＳ Ｐゴシック" pitchFamily="34" charset="-128"/>
              </a:rPr>
              <a:t> – This encourages double counting of available radio assets. If I remove the radio from my vehicle then I have reduced the availability of mobiles by one - </a:t>
            </a:r>
            <a:r>
              <a:rPr lang="en-US" altLang="en-US" sz="2800" b="1" i="1" dirty="0">
                <a:ea typeface="ＭＳ Ｐゴシック" pitchFamily="34" charset="-128"/>
              </a:rPr>
              <a:t>Ask a COML!</a:t>
            </a:r>
          </a:p>
        </p:txBody>
      </p:sp>
      <p:sp>
        <p:nvSpPr>
          <p:cNvPr id="4" name="Footer Placeholder 3"/>
          <p:cNvSpPr>
            <a:spLocks noGrp="1"/>
          </p:cNvSpPr>
          <p:nvPr>
            <p:ph type="ftr" sz="quarter" idx="10"/>
          </p:nvPr>
        </p:nvSpPr>
        <p:spPr/>
        <p:txBody>
          <a:bodyPr/>
          <a:lstStyle/>
          <a:p>
            <a:pPr>
              <a:defRPr/>
            </a:pPr>
            <a:r>
              <a:rPr lang="en-US" altLang="en-US" dirty="0"/>
              <a:t>2019 Telecommunications Workshop Response Directorate</a:t>
            </a:r>
          </a:p>
        </p:txBody>
      </p:sp>
      <p:sp>
        <p:nvSpPr>
          <p:cNvPr id="5"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47</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PROWORDS - Reminders</a:t>
            </a:r>
          </a:p>
        </p:txBody>
      </p:sp>
      <p:sp>
        <p:nvSpPr>
          <p:cNvPr id="60418" name="Content Placeholder 2"/>
          <p:cNvSpPr>
            <a:spLocks noGrp="1"/>
          </p:cNvSpPr>
          <p:nvPr>
            <p:ph idx="1"/>
          </p:nvPr>
        </p:nvSpPr>
        <p:spPr/>
        <p:txBody>
          <a:bodyPr/>
          <a:lstStyle/>
          <a:p>
            <a:pPr eaLnBrk="1" hangingPunct="1"/>
            <a:r>
              <a:rPr lang="en-US" altLang="en-US" dirty="0">
                <a:ea typeface="ＭＳ Ｐゴシック" pitchFamily="34" charset="-128"/>
              </a:rPr>
              <a:t>Remember, ROGER, WILCO, OVER and OUT?</a:t>
            </a:r>
          </a:p>
          <a:p>
            <a:pPr eaLnBrk="1" hangingPunct="1"/>
            <a:endParaRPr lang="en-US" altLang="en-US" sz="1000" dirty="0">
              <a:ea typeface="ＭＳ Ｐゴシック" pitchFamily="34" charset="-128"/>
            </a:endParaRPr>
          </a:p>
          <a:p>
            <a:pPr eaLnBrk="1" hangingPunct="1"/>
            <a:r>
              <a:rPr lang="en-US" altLang="en-US" dirty="0">
                <a:ea typeface="ＭＳ Ｐゴシック" pitchFamily="34" charset="-128"/>
              </a:rPr>
              <a:t>They are all </a:t>
            </a:r>
            <a:r>
              <a:rPr lang="en-US" altLang="en-US">
                <a:ea typeface="ＭＳ Ｐゴシック" pitchFamily="34" charset="-128"/>
              </a:rPr>
              <a:t>prowords</a:t>
            </a:r>
            <a:r>
              <a:rPr lang="en-US" altLang="en-US" dirty="0">
                <a:ea typeface="ＭＳ Ｐゴシック" pitchFamily="34" charset="-128"/>
              </a:rPr>
              <a:t>, but are </a:t>
            </a:r>
            <a:r>
              <a:rPr lang="en-US" altLang="en-US" u="sng" dirty="0">
                <a:ea typeface="ＭＳ Ｐゴシック" pitchFamily="34" charset="-128"/>
              </a:rPr>
              <a:t>never</a:t>
            </a:r>
            <a:r>
              <a:rPr lang="en-US" altLang="en-US" dirty="0">
                <a:ea typeface="ＭＳ Ｐゴシック" pitchFamily="34" charset="-128"/>
              </a:rPr>
              <a:t> used together at the same time</a:t>
            </a:r>
          </a:p>
          <a:p>
            <a:pPr eaLnBrk="1" hangingPunct="1"/>
            <a:endParaRPr lang="en-US" altLang="en-US" sz="1000" dirty="0">
              <a:ea typeface="ＭＳ Ｐゴシック" pitchFamily="34" charset="-128"/>
            </a:endParaRPr>
          </a:p>
          <a:p>
            <a:pPr eaLnBrk="1" hangingPunct="1"/>
            <a:r>
              <a:rPr lang="en-US" altLang="en-US" b="1" u="sng" dirty="0">
                <a:ea typeface="ＭＳ Ｐゴシック" pitchFamily="34" charset="-128"/>
              </a:rPr>
              <a:t>ROGER</a:t>
            </a:r>
            <a:r>
              <a:rPr lang="en-US" altLang="en-US" dirty="0">
                <a:ea typeface="ＭＳ Ｐゴシック" pitchFamily="34" charset="-128"/>
              </a:rPr>
              <a:t> means I heard you and understand what you said</a:t>
            </a:r>
          </a:p>
        </p:txBody>
      </p:sp>
      <p:sp>
        <p:nvSpPr>
          <p:cNvPr id="4" name="Footer Placeholder 3"/>
          <p:cNvSpPr>
            <a:spLocks noGrp="1"/>
          </p:cNvSpPr>
          <p:nvPr>
            <p:ph type="ftr" sz="quarter" idx="10"/>
          </p:nvPr>
        </p:nvSpPr>
        <p:spPr/>
        <p:txBody>
          <a:bodyPr/>
          <a:lstStyle/>
          <a:p>
            <a:pPr>
              <a:defRPr/>
            </a:pPr>
            <a:r>
              <a:rPr lang="en-US" altLang="en-US" dirty="0"/>
              <a:t>2019 Telecommunications Workshop Response Directorate</a:t>
            </a:r>
          </a:p>
        </p:txBody>
      </p:sp>
      <p:sp>
        <p:nvSpPr>
          <p:cNvPr id="5"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48</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PROWORDS (Cont.)</a:t>
            </a:r>
          </a:p>
        </p:txBody>
      </p:sp>
      <p:sp>
        <p:nvSpPr>
          <p:cNvPr id="61442" name="Content Placeholder 2"/>
          <p:cNvSpPr>
            <a:spLocks noGrp="1"/>
          </p:cNvSpPr>
          <p:nvPr>
            <p:ph idx="1"/>
          </p:nvPr>
        </p:nvSpPr>
        <p:spPr/>
        <p:txBody>
          <a:bodyPr/>
          <a:lstStyle/>
          <a:p>
            <a:pPr eaLnBrk="1" hangingPunct="1"/>
            <a:r>
              <a:rPr lang="en-US" altLang="en-US" dirty="0">
                <a:ea typeface="ＭＳ Ｐゴシック" pitchFamily="34" charset="-128"/>
              </a:rPr>
              <a:t>All transmissions end with either OVER </a:t>
            </a:r>
            <a:r>
              <a:rPr lang="en-US" altLang="en-US" u="sng" dirty="0">
                <a:ea typeface="ＭＳ Ｐゴシック" pitchFamily="34" charset="-128"/>
              </a:rPr>
              <a:t>or</a:t>
            </a:r>
            <a:r>
              <a:rPr lang="en-US" altLang="en-US" dirty="0">
                <a:ea typeface="ＭＳ Ｐゴシック" pitchFamily="34" charset="-128"/>
              </a:rPr>
              <a:t> OUT </a:t>
            </a:r>
            <a:r>
              <a:rPr lang="en-US" altLang="en-US" u="sng" dirty="0">
                <a:ea typeface="ＭＳ Ｐゴシック" pitchFamily="34" charset="-128"/>
              </a:rPr>
              <a:t>or</a:t>
            </a:r>
            <a:r>
              <a:rPr lang="en-US" altLang="en-US" dirty="0">
                <a:ea typeface="ＭＳ Ｐゴシック" pitchFamily="34" charset="-128"/>
              </a:rPr>
              <a:t> WAIT </a:t>
            </a:r>
            <a:r>
              <a:rPr lang="en-US" altLang="en-US" u="sng" dirty="0">
                <a:ea typeface="ＭＳ Ｐゴシック" pitchFamily="34" charset="-128"/>
              </a:rPr>
              <a:t>or</a:t>
            </a:r>
            <a:r>
              <a:rPr lang="en-US" altLang="en-US" dirty="0">
                <a:ea typeface="ＭＳ Ｐゴシック" pitchFamily="34" charset="-128"/>
              </a:rPr>
              <a:t> WAIT-OUT</a:t>
            </a:r>
          </a:p>
          <a:p>
            <a:pPr eaLnBrk="1" hangingPunct="1"/>
            <a:endParaRPr lang="en-US" altLang="en-US" sz="1000" dirty="0">
              <a:ea typeface="ＭＳ Ｐゴシック" pitchFamily="34" charset="-128"/>
            </a:endParaRPr>
          </a:p>
          <a:p>
            <a:pPr eaLnBrk="1" hangingPunct="1"/>
            <a:r>
              <a:rPr lang="en-US" altLang="en-US" b="1" u="sng" dirty="0">
                <a:ea typeface="ＭＳ Ｐゴシック" pitchFamily="34" charset="-128"/>
              </a:rPr>
              <a:t>OVER</a:t>
            </a:r>
            <a:r>
              <a:rPr lang="en-US" altLang="en-US" dirty="0">
                <a:ea typeface="ＭＳ Ｐゴシック" pitchFamily="34" charset="-128"/>
              </a:rPr>
              <a:t> means you are expecting a reply from the other station</a:t>
            </a:r>
          </a:p>
          <a:p>
            <a:pPr eaLnBrk="1" hangingPunct="1"/>
            <a:endParaRPr lang="en-US" altLang="en-US" sz="1000" dirty="0">
              <a:ea typeface="ＭＳ Ｐゴシック" pitchFamily="34" charset="-128"/>
            </a:endParaRPr>
          </a:p>
          <a:p>
            <a:pPr eaLnBrk="1" hangingPunct="1"/>
            <a:r>
              <a:rPr lang="en-US" altLang="en-US" b="1" u="sng" dirty="0">
                <a:ea typeface="ＭＳ Ｐゴシック" pitchFamily="34" charset="-128"/>
              </a:rPr>
              <a:t>OUT</a:t>
            </a:r>
            <a:r>
              <a:rPr lang="en-US" altLang="en-US" dirty="0">
                <a:ea typeface="ＭＳ Ｐゴシック" pitchFamily="34" charset="-128"/>
              </a:rPr>
              <a:t> means your exchange is over and no other transmissions will follow</a:t>
            </a:r>
          </a:p>
        </p:txBody>
      </p:sp>
      <p:sp>
        <p:nvSpPr>
          <p:cNvPr id="4" name="Footer Placeholder 3"/>
          <p:cNvSpPr>
            <a:spLocks noGrp="1"/>
          </p:cNvSpPr>
          <p:nvPr>
            <p:ph type="ftr" sz="quarter" idx="10"/>
          </p:nvPr>
        </p:nvSpPr>
        <p:spPr/>
        <p:txBody>
          <a:bodyPr/>
          <a:lstStyle/>
          <a:p>
            <a:pPr>
              <a:defRPr/>
            </a:pPr>
            <a:r>
              <a:rPr lang="en-US" altLang="en-US" dirty="0"/>
              <a:t>2019 Telecommunications Workshop Response Directorate</a:t>
            </a:r>
          </a:p>
        </p:txBody>
      </p:sp>
      <p:sp>
        <p:nvSpPr>
          <p:cNvPr id="5"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49</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Management</a:t>
            </a:r>
          </a:p>
        </p:txBody>
      </p:sp>
      <p:sp>
        <p:nvSpPr>
          <p:cNvPr id="3" name="Text Placeholder 2"/>
          <p:cNvSpPr>
            <a:spLocks noGrp="1"/>
          </p:cNvSpPr>
          <p:nvPr>
            <p:ph type="body" idx="1"/>
          </p:nvPr>
        </p:nvSpPr>
        <p:spPr>
          <a:xfrm>
            <a:off x="647700" y="1885950"/>
            <a:ext cx="8229600" cy="4525963"/>
          </a:xfrm>
        </p:spPr>
        <p:txBody>
          <a:bodyPr/>
          <a:lstStyle/>
          <a:p>
            <a:pPr marL="0" indent="0" algn="ctr">
              <a:buNone/>
            </a:pPr>
            <a:endParaRPr lang="en-US" sz="4800" dirty="0" smtClean="0"/>
          </a:p>
          <a:p>
            <a:pPr marL="0" indent="0" algn="ctr">
              <a:buNone/>
            </a:pPr>
            <a:r>
              <a:rPr lang="en-US" sz="4800" dirty="0"/>
              <a:t/>
            </a:r>
            <a:br>
              <a:rPr lang="en-US" sz="4800" dirty="0"/>
            </a:br>
            <a:r>
              <a:rPr lang="en-US" sz="4800" dirty="0"/>
              <a:t>2019 Risk Management Discussion</a:t>
            </a:r>
          </a:p>
          <a:p>
            <a:endParaRPr lang="en-US" dirty="0"/>
          </a:p>
        </p:txBody>
      </p:sp>
      <p:sp>
        <p:nvSpPr>
          <p:cNvPr id="4" name="Footer Placeholder 3"/>
          <p:cNvSpPr>
            <a:spLocks noGrp="1"/>
          </p:cNvSpPr>
          <p:nvPr>
            <p:ph type="ftr" sz="quarter" idx="10"/>
          </p:nvPr>
        </p:nvSpPr>
        <p:spPr/>
        <p:txBody>
          <a:bodyPr/>
          <a:lstStyle/>
          <a:p>
            <a:pPr>
              <a:defRPr/>
            </a:pPr>
            <a:r>
              <a:rPr lang="en-US" altLang="en-US" smtClean="0"/>
              <a:t>2019 Telecommunications Workshop Response Directorate</a:t>
            </a:r>
            <a:endParaRPr lang="en-US" altLang="en-US" dirty="0"/>
          </a:p>
        </p:txBody>
      </p:sp>
      <p:sp>
        <p:nvSpPr>
          <p:cNvPr id="5"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5</a:t>
            </a:fld>
            <a:endParaRPr lang="en-US" altLang="en-US" sz="1400" b="1" dirty="0">
              <a:solidFill>
                <a:srgbClr val="000099"/>
              </a:solidFill>
            </a:endParaRPr>
          </a:p>
        </p:txBody>
      </p:sp>
    </p:spTree>
    <p:extLst>
      <p:ext uri="{BB962C8B-B14F-4D97-AF65-F5344CB8AC3E}">
        <p14:creationId xmlns:p14="http://schemas.microsoft.com/office/powerpoint/2010/main" val="1862834658"/>
      </p:ext>
    </p:extLst>
  </p:cSld>
  <p:clrMapOvr>
    <a:masterClrMapping/>
  </p:clrMapOvr>
  <p:transition>
    <p:cover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PROWORDS (Cont.)</a:t>
            </a:r>
          </a:p>
        </p:txBody>
      </p:sp>
      <p:sp>
        <p:nvSpPr>
          <p:cNvPr id="62466" name="Content Placeholder 2"/>
          <p:cNvSpPr>
            <a:spLocks noGrp="1"/>
          </p:cNvSpPr>
          <p:nvPr>
            <p:ph idx="1"/>
          </p:nvPr>
        </p:nvSpPr>
        <p:spPr>
          <a:xfrm>
            <a:off x="457200" y="1447800"/>
            <a:ext cx="8229600" cy="4678363"/>
          </a:xfrm>
        </p:spPr>
        <p:txBody>
          <a:bodyPr/>
          <a:lstStyle/>
          <a:p>
            <a:pPr eaLnBrk="1" hangingPunct="1"/>
            <a:r>
              <a:rPr lang="en-US" altLang="en-US" sz="3000" b="1" u="sng">
                <a:ea typeface="ＭＳ Ｐゴシック" pitchFamily="34" charset="-128"/>
              </a:rPr>
              <a:t>WAIT</a:t>
            </a:r>
            <a:r>
              <a:rPr lang="en-US" altLang="en-US" sz="3000">
                <a:ea typeface="ＭＳ Ｐゴシック" pitchFamily="34" charset="-128"/>
              </a:rPr>
              <a:t> means everyone should stand by and you will be back in a few seconds</a:t>
            </a:r>
          </a:p>
          <a:p>
            <a:pPr eaLnBrk="1" hangingPunct="1"/>
            <a:r>
              <a:rPr lang="en-US" altLang="en-US" sz="3000" b="1" u="sng">
                <a:ea typeface="ＭＳ Ｐゴシック" pitchFamily="34" charset="-128"/>
              </a:rPr>
              <a:t>WAIT-OUT</a:t>
            </a:r>
            <a:r>
              <a:rPr lang="en-US" altLang="en-US" sz="3000">
                <a:ea typeface="ＭＳ Ｐゴシック" pitchFamily="34" charset="-128"/>
              </a:rPr>
              <a:t> means for everyone to stop transmitting and wait for you to return after a short period of time</a:t>
            </a:r>
          </a:p>
          <a:p>
            <a:pPr eaLnBrk="1" hangingPunct="1"/>
            <a:r>
              <a:rPr lang="en-US" altLang="en-US" sz="3000" b="1" u="sng">
                <a:ea typeface="ＭＳ Ｐゴシック" pitchFamily="34" charset="-128"/>
              </a:rPr>
              <a:t>WILCO</a:t>
            </a:r>
            <a:r>
              <a:rPr lang="en-US" altLang="en-US" sz="3000">
                <a:ea typeface="ＭＳ Ｐゴシック" pitchFamily="34" charset="-128"/>
              </a:rPr>
              <a:t> means you understand and will comply</a:t>
            </a:r>
          </a:p>
          <a:p>
            <a:pPr eaLnBrk="1" hangingPunct="1"/>
            <a:r>
              <a:rPr lang="en-US" altLang="en-US" sz="3000">
                <a:ea typeface="ＭＳ Ｐゴシック" pitchFamily="34" charset="-128"/>
              </a:rPr>
              <a:t>Roger, good copy-  </a:t>
            </a:r>
            <a:r>
              <a:rPr lang="en-US" altLang="en-US" sz="3000" b="1" i="1" u="sng">
                <a:ea typeface="ＭＳ Ｐゴシック" pitchFamily="34" charset="-128"/>
              </a:rPr>
              <a:t>WRONG!</a:t>
            </a:r>
            <a:r>
              <a:rPr lang="en-US" altLang="en-US" sz="3000">
                <a:ea typeface="ＭＳ Ｐゴシック" pitchFamily="34" charset="-128"/>
              </a:rPr>
              <a:t>  Why?</a:t>
            </a:r>
          </a:p>
          <a:p>
            <a:pPr eaLnBrk="1" hangingPunct="1"/>
            <a:r>
              <a:rPr lang="en-US" altLang="en-US" sz="3000">
                <a:ea typeface="ＭＳ Ｐゴシック" pitchFamily="34" charset="-128"/>
              </a:rPr>
              <a:t>What should you say????</a:t>
            </a:r>
          </a:p>
        </p:txBody>
      </p:sp>
      <p:sp>
        <p:nvSpPr>
          <p:cNvPr id="4" name="Footer Placeholder 3"/>
          <p:cNvSpPr>
            <a:spLocks noGrp="1"/>
          </p:cNvSpPr>
          <p:nvPr>
            <p:ph type="ftr" sz="quarter" idx="10"/>
          </p:nvPr>
        </p:nvSpPr>
        <p:spPr/>
        <p:txBody>
          <a:bodyPr/>
          <a:lstStyle/>
          <a:p>
            <a:pPr>
              <a:defRPr/>
            </a:pPr>
            <a:r>
              <a:rPr lang="en-US" altLang="en-US" dirty="0"/>
              <a:t>2019 Telecommunications Workshop Response Directorate</a:t>
            </a:r>
          </a:p>
        </p:txBody>
      </p:sp>
      <p:sp>
        <p:nvSpPr>
          <p:cNvPr id="5"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50</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MARINE CHANNEL 16</a:t>
            </a:r>
          </a:p>
        </p:txBody>
      </p:sp>
      <p:sp>
        <p:nvSpPr>
          <p:cNvPr id="63490" name="Content Placeholder 2"/>
          <p:cNvSpPr>
            <a:spLocks noGrp="1"/>
          </p:cNvSpPr>
          <p:nvPr>
            <p:ph idx="1"/>
          </p:nvPr>
        </p:nvSpPr>
        <p:spPr/>
        <p:txBody>
          <a:bodyPr/>
          <a:lstStyle/>
          <a:p>
            <a:pPr eaLnBrk="1" hangingPunct="1"/>
            <a:r>
              <a:rPr lang="en-US" altLang="en-US" dirty="0">
                <a:ea typeface="ＭＳ Ｐゴシック" pitchFamily="34" charset="-128"/>
              </a:rPr>
              <a:t>Channel </a:t>
            </a:r>
            <a:r>
              <a:rPr lang="en-US" altLang="en-US" b="1" u="sng" dirty="0">
                <a:ea typeface="ＭＳ Ｐゴシック" pitchFamily="34" charset="-128"/>
              </a:rPr>
              <a:t>16</a:t>
            </a:r>
            <a:r>
              <a:rPr lang="en-US" altLang="en-US" dirty="0">
                <a:ea typeface="ＭＳ Ｐゴシック" pitchFamily="34" charset="-128"/>
              </a:rPr>
              <a:t> is the international emergency/distress and calling channel  </a:t>
            </a:r>
          </a:p>
          <a:p>
            <a:pPr eaLnBrk="1" hangingPunct="1"/>
            <a:r>
              <a:rPr lang="en-US" altLang="en-US" b="1" dirty="0">
                <a:solidFill>
                  <a:srgbClr val="FF0000"/>
                </a:solidFill>
                <a:ea typeface="ＭＳ Ｐゴシック" pitchFamily="34" charset="-128"/>
              </a:rPr>
              <a:t>Always monitor channel 16 unless there is a specific reason to monitor another channel (regatta, SAR case, guard channel, etc.)</a:t>
            </a:r>
          </a:p>
          <a:p>
            <a:pPr eaLnBrk="1" hangingPunct="1"/>
            <a:r>
              <a:rPr lang="en-US" altLang="en-US" dirty="0">
                <a:ea typeface="ＭＳ Ｐゴシック" pitchFamily="34" charset="-128"/>
              </a:rPr>
              <a:t>Encourage all boaters to monitor channel 16 when underway</a:t>
            </a:r>
          </a:p>
        </p:txBody>
      </p:sp>
      <p:sp>
        <p:nvSpPr>
          <p:cNvPr id="4" name="Footer Placeholder 3"/>
          <p:cNvSpPr>
            <a:spLocks noGrp="1"/>
          </p:cNvSpPr>
          <p:nvPr>
            <p:ph type="ftr" sz="quarter" idx="10"/>
          </p:nvPr>
        </p:nvSpPr>
        <p:spPr/>
        <p:txBody>
          <a:bodyPr/>
          <a:lstStyle/>
          <a:p>
            <a:pPr>
              <a:defRPr/>
            </a:pPr>
            <a:r>
              <a:rPr lang="en-US" altLang="en-US" dirty="0"/>
              <a:t>2019 Telecommunications Workshop Response Directorate</a:t>
            </a:r>
          </a:p>
        </p:txBody>
      </p:sp>
      <p:sp>
        <p:nvSpPr>
          <p:cNvPr id="5"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51</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1"/>
          <p:cNvSpPr>
            <a:spLocks noGrp="1"/>
          </p:cNvSpPr>
          <p:nvPr>
            <p:ph type="title"/>
          </p:nvPr>
        </p:nvSpPr>
        <p:spPr>
          <a:xfrm>
            <a:off x="457200" y="163513"/>
            <a:ext cx="8305800" cy="1055687"/>
          </a:xfrm>
        </p:spPr>
        <p:txBody>
          <a:bodyPr/>
          <a:lstStyle/>
          <a:p>
            <a:pPr eaLnBrk="1" hangingPunct="1">
              <a:defRPr/>
            </a:pPr>
            <a:r>
              <a:rPr lang="en-US" altLang="en-US" sz="3600" dirty="0">
                <a:effectLst>
                  <a:outerShdw blurRad="38100" dist="38100" dir="2700000" algn="tl">
                    <a:srgbClr val="000000">
                      <a:alpha val="43137"/>
                    </a:srgbClr>
                  </a:outerShdw>
                </a:effectLst>
              </a:rPr>
              <a:t>National Contact Information</a:t>
            </a:r>
          </a:p>
        </p:txBody>
      </p:sp>
      <p:sp>
        <p:nvSpPr>
          <p:cNvPr id="64514" name="Content Placeholder 2"/>
          <p:cNvSpPr>
            <a:spLocks noGrp="1"/>
          </p:cNvSpPr>
          <p:nvPr>
            <p:ph sz="half" idx="1"/>
          </p:nvPr>
        </p:nvSpPr>
        <p:spPr/>
        <p:txBody>
          <a:bodyPr/>
          <a:lstStyle/>
          <a:p>
            <a:pPr marL="0" indent="0" eaLnBrk="1" hangingPunct="1">
              <a:buFontTx/>
              <a:buNone/>
            </a:pPr>
            <a:r>
              <a:rPr lang="en-US" altLang="en-US" sz="1800" dirty="0">
                <a:ea typeface="ＭＳ Ｐゴシック" pitchFamily="34" charset="-128"/>
              </a:rPr>
              <a:t>Chief, Telecommunication Division</a:t>
            </a:r>
          </a:p>
          <a:p>
            <a:pPr marL="0" indent="0" eaLnBrk="1" hangingPunct="1">
              <a:buFontTx/>
              <a:buNone/>
            </a:pPr>
            <a:r>
              <a:rPr lang="en-US" altLang="en-US" sz="1800" dirty="0">
                <a:ea typeface="ＭＳ Ｐゴシック" pitchFamily="34" charset="-128"/>
              </a:rPr>
              <a:t>COMO David Elliot, DVC-RT</a:t>
            </a:r>
          </a:p>
          <a:p>
            <a:pPr marL="0" indent="0" eaLnBrk="1" hangingPunct="1">
              <a:buFontTx/>
              <a:buNone/>
            </a:pPr>
            <a:r>
              <a:rPr lang="en-US" altLang="en-US" sz="1800" dirty="0">
                <a:ea typeface="ＭＳ Ｐゴシック" pitchFamily="34" charset="-128"/>
                <a:hlinkClick r:id="rId2"/>
              </a:rPr>
              <a:t>David.Elliot@cgauxnet.us</a:t>
            </a:r>
            <a:r>
              <a:rPr lang="en-US" altLang="en-US" sz="1800" dirty="0">
                <a:ea typeface="ＭＳ Ｐゴシック" pitchFamily="34" charset="-128"/>
              </a:rPr>
              <a:t> </a:t>
            </a:r>
          </a:p>
          <a:p>
            <a:pPr marL="0" indent="0" eaLnBrk="1" hangingPunct="1">
              <a:buFontTx/>
              <a:buNone/>
            </a:pPr>
            <a:r>
              <a:rPr lang="en-US" altLang="en-US" sz="1800" dirty="0">
                <a:ea typeface="ＭＳ Ｐゴシック" pitchFamily="34" charset="-128"/>
              </a:rPr>
              <a:t>772-781-5969</a:t>
            </a:r>
          </a:p>
          <a:p>
            <a:pPr marL="0" indent="0" eaLnBrk="1" hangingPunct="1">
              <a:buFontTx/>
              <a:buNone/>
            </a:pPr>
            <a:endParaRPr lang="en-US" altLang="en-US" sz="1800" dirty="0">
              <a:ea typeface="ＭＳ Ｐゴシック" pitchFamily="34" charset="-128"/>
            </a:endParaRPr>
          </a:p>
          <a:p>
            <a:pPr marL="0" indent="0" eaLnBrk="1" hangingPunct="1">
              <a:buFontTx/>
              <a:buNone/>
            </a:pPr>
            <a:r>
              <a:rPr lang="en-US" altLang="en-US" sz="1800" dirty="0">
                <a:ea typeface="ＭＳ Ｐゴシック" pitchFamily="34" charset="-128"/>
              </a:rPr>
              <a:t>Contingency Communications</a:t>
            </a:r>
          </a:p>
          <a:p>
            <a:pPr marL="0" indent="0" eaLnBrk="1" hangingPunct="1">
              <a:buFontTx/>
              <a:buNone/>
            </a:pPr>
            <a:r>
              <a:rPr lang="en-US" altLang="en-US" sz="1800" dirty="0">
                <a:ea typeface="ＭＳ Ｐゴシック" pitchFamily="34" charset="-128"/>
              </a:rPr>
              <a:t>David Rockwell, BC-RTC</a:t>
            </a:r>
          </a:p>
          <a:p>
            <a:pPr marL="0" indent="0" eaLnBrk="1" hangingPunct="1">
              <a:buFontTx/>
              <a:buNone/>
            </a:pPr>
            <a:r>
              <a:rPr lang="en-US" sz="1800" dirty="0">
                <a:hlinkClick r:id="rId3"/>
              </a:rPr>
              <a:t>david.rockwell@cgauxnet.us</a:t>
            </a:r>
            <a:endParaRPr lang="en-US" sz="1800" dirty="0"/>
          </a:p>
          <a:p>
            <a:pPr marL="0" indent="0" eaLnBrk="1" hangingPunct="1">
              <a:buFontTx/>
              <a:buNone/>
            </a:pPr>
            <a:r>
              <a:rPr lang="en-US" altLang="en-US" sz="1800" dirty="0">
                <a:ea typeface="ＭＳ Ｐゴシック" pitchFamily="34" charset="-128"/>
              </a:rPr>
              <a:t>727-823-7580</a:t>
            </a:r>
          </a:p>
          <a:p>
            <a:pPr marL="0" indent="0" eaLnBrk="1" hangingPunct="1">
              <a:buFontTx/>
              <a:buNone/>
            </a:pPr>
            <a:endParaRPr lang="en-US" altLang="en-US" sz="1400" dirty="0">
              <a:ea typeface="ＭＳ Ｐゴシック" pitchFamily="34" charset="-128"/>
            </a:endParaRPr>
          </a:p>
          <a:p>
            <a:pPr marL="0" indent="0" eaLnBrk="1" hangingPunct="1">
              <a:buFontTx/>
              <a:buNone/>
            </a:pPr>
            <a:r>
              <a:rPr lang="en-US" altLang="en-US" sz="1800" dirty="0">
                <a:ea typeface="ＭＳ Ｐゴシック" pitchFamily="34" charset="-128"/>
              </a:rPr>
              <a:t>Qualification and Training</a:t>
            </a:r>
          </a:p>
          <a:p>
            <a:pPr marL="0" indent="0" eaLnBrk="1" hangingPunct="1">
              <a:buFontTx/>
              <a:buNone/>
            </a:pPr>
            <a:r>
              <a:rPr lang="en-US" altLang="en-US" sz="1800" dirty="0">
                <a:ea typeface="ＭＳ Ｐゴシック" pitchFamily="34" charset="-128"/>
              </a:rPr>
              <a:t>John Holmes BC-RTQ</a:t>
            </a:r>
          </a:p>
          <a:p>
            <a:pPr marL="0" indent="0" eaLnBrk="1" hangingPunct="1">
              <a:buFontTx/>
              <a:buNone/>
            </a:pPr>
            <a:r>
              <a:rPr lang="en-US" altLang="en-US" sz="1800" dirty="0">
                <a:ea typeface="ＭＳ Ｐゴシック" pitchFamily="34" charset="-128"/>
                <a:hlinkClick r:id="rId4"/>
              </a:rPr>
              <a:t>john.holmes@cgauxnet.us</a:t>
            </a:r>
            <a:r>
              <a:rPr lang="en-US" altLang="en-US" sz="1800" dirty="0">
                <a:ea typeface="ＭＳ Ｐゴシック" pitchFamily="34" charset="-128"/>
              </a:rPr>
              <a:t> </a:t>
            </a:r>
          </a:p>
          <a:p>
            <a:pPr marL="0" indent="0" eaLnBrk="1" hangingPunct="1">
              <a:buFontTx/>
              <a:buNone/>
            </a:pPr>
            <a:r>
              <a:rPr lang="en-US" altLang="en-US" sz="1800" dirty="0">
                <a:ea typeface="ＭＳ Ｐゴシック" pitchFamily="34" charset="-128"/>
              </a:rPr>
              <a:t>707-683-8971</a:t>
            </a:r>
          </a:p>
          <a:p>
            <a:pPr marL="0" indent="0" eaLnBrk="1" hangingPunct="1">
              <a:buFontTx/>
              <a:buNone/>
            </a:pPr>
            <a:r>
              <a:rPr lang="en-US" altLang="en-US" sz="1800" dirty="0">
                <a:ea typeface="ＭＳ Ｐゴシック" pitchFamily="34" charset="-128"/>
              </a:rPr>
              <a:t> </a:t>
            </a:r>
            <a:endParaRPr lang="en-US" altLang="en-US" sz="1400" dirty="0">
              <a:ea typeface="ＭＳ Ｐゴシック" pitchFamily="34" charset="-128"/>
            </a:endParaRPr>
          </a:p>
          <a:p>
            <a:pPr marL="0" indent="0" eaLnBrk="1" hangingPunct="1">
              <a:buFontTx/>
              <a:buNone/>
            </a:pPr>
            <a:endParaRPr lang="en-US" altLang="en-US" sz="1400" dirty="0">
              <a:ea typeface="ＭＳ Ｐゴシック" pitchFamily="34" charset="-128"/>
            </a:endParaRPr>
          </a:p>
          <a:p>
            <a:pPr marL="0" indent="0" eaLnBrk="1" hangingPunct="1">
              <a:buFontTx/>
              <a:buNone/>
            </a:pPr>
            <a:endParaRPr lang="en-US" altLang="en-US" sz="1800" dirty="0">
              <a:ea typeface="ＭＳ Ｐゴシック" pitchFamily="34" charset="-128"/>
            </a:endParaRPr>
          </a:p>
          <a:p>
            <a:pPr marL="0" indent="0" eaLnBrk="1" hangingPunct="1">
              <a:buFontTx/>
              <a:buNone/>
            </a:pPr>
            <a:endParaRPr lang="en-US" altLang="en-US" sz="1800" dirty="0">
              <a:ea typeface="ＭＳ Ｐゴシック" pitchFamily="34" charset="-128"/>
            </a:endParaRPr>
          </a:p>
        </p:txBody>
      </p:sp>
      <p:sp>
        <p:nvSpPr>
          <p:cNvPr id="64515" name="Content Placeholder 6"/>
          <p:cNvSpPr>
            <a:spLocks noGrp="1"/>
          </p:cNvSpPr>
          <p:nvPr>
            <p:ph sz="half" idx="2"/>
          </p:nvPr>
        </p:nvSpPr>
        <p:spPr>
          <a:xfrm>
            <a:off x="4648200" y="3276600"/>
            <a:ext cx="4038600" cy="2849563"/>
          </a:xfrm>
        </p:spPr>
        <p:txBody>
          <a:bodyPr/>
          <a:lstStyle/>
          <a:p>
            <a:pPr marL="0" indent="0" eaLnBrk="1" hangingPunct="1">
              <a:buFontTx/>
              <a:buNone/>
            </a:pPr>
            <a:r>
              <a:rPr lang="en-US" altLang="en-US" sz="1800" dirty="0">
                <a:ea typeface="ＭＳ Ｐゴシック" pitchFamily="34" charset="-128"/>
              </a:rPr>
              <a:t>Program Integration</a:t>
            </a:r>
          </a:p>
          <a:p>
            <a:pPr marL="0" indent="0" eaLnBrk="1" hangingPunct="1">
              <a:buFontTx/>
              <a:buNone/>
            </a:pPr>
            <a:r>
              <a:rPr lang="en-US" altLang="en-US" sz="1800" dirty="0">
                <a:ea typeface="ＭＳ Ｐゴシック" pitchFamily="34" charset="-128"/>
              </a:rPr>
              <a:t>Don Wellons BC-RTI</a:t>
            </a:r>
          </a:p>
          <a:p>
            <a:pPr marL="0" indent="0" eaLnBrk="1" hangingPunct="1">
              <a:buFontTx/>
              <a:buNone/>
            </a:pPr>
            <a:r>
              <a:rPr lang="en-US" altLang="en-US" sz="1800" dirty="0">
                <a:ea typeface="ＭＳ Ｐゴシック" pitchFamily="34" charset="-128"/>
                <a:hlinkClick r:id="rId5"/>
              </a:rPr>
              <a:t>donald.wellons@cgauxnet.us</a:t>
            </a:r>
            <a:r>
              <a:rPr lang="en-US" altLang="en-US" sz="1800" dirty="0">
                <a:ea typeface="ＭＳ Ｐゴシック" pitchFamily="34" charset="-128"/>
              </a:rPr>
              <a:t> </a:t>
            </a:r>
          </a:p>
          <a:p>
            <a:pPr marL="0" indent="0" eaLnBrk="1" hangingPunct="1">
              <a:buFontTx/>
              <a:buNone/>
            </a:pPr>
            <a:r>
              <a:rPr lang="en-US" altLang="en-US" sz="1800" dirty="0">
                <a:ea typeface="ＭＳ Ｐゴシック" pitchFamily="34" charset="-128"/>
              </a:rPr>
              <a:t>912-266-4041</a:t>
            </a:r>
          </a:p>
          <a:p>
            <a:pPr marL="0" indent="0" eaLnBrk="1" hangingPunct="1">
              <a:buFontTx/>
              <a:buNone/>
            </a:pPr>
            <a:endParaRPr lang="en-US" altLang="en-US" sz="1400" dirty="0">
              <a:ea typeface="ＭＳ Ｐゴシック" pitchFamily="34" charset="-128"/>
            </a:endParaRPr>
          </a:p>
          <a:p>
            <a:pPr marL="0" indent="0" eaLnBrk="1" hangingPunct="1">
              <a:buFontTx/>
              <a:buNone/>
            </a:pPr>
            <a:r>
              <a:rPr lang="en-US" altLang="en-US" sz="1800" dirty="0">
                <a:ea typeface="ＭＳ Ｐゴシック" pitchFamily="34" charset="-128"/>
              </a:rPr>
              <a:t>Coast Guard Support</a:t>
            </a:r>
          </a:p>
          <a:p>
            <a:pPr marL="0" indent="0" eaLnBrk="1" hangingPunct="1">
              <a:buFontTx/>
              <a:buNone/>
            </a:pPr>
            <a:r>
              <a:rPr lang="en-US" altLang="en-US" sz="1800" dirty="0">
                <a:ea typeface="ＭＳ Ｐゴシック" pitchFamily="34" charset="-128"/>
              </a:rPr>
              <a:t>Denis Rossiter BC-RTS</a:t>
            </a:r>
          </a:p>
          <a:p>
            <a:pPr marL="0" indent="0" eaLnBrk="1" hangingPunct="1">
              <a:buFontTx/>
              <a:buNone/>
            </a:pPr>
            <a:r>
              <a:rPr lang="en-US" altLang="en-US" sz="1800" dirty="0">
                <a:ea typeface="ＭＳ Ｐゴシック" pitchFamily="34" charset="-128"/>
                <a:hlinkClick r:id="rId6"/>
              </a:rPr>
              <a:t>p.denis.rossiter@cgauxnet.us</a:t>
            </a:r>
            <a:r>
              <a:rPr lang="en-US" altLang="en-US" sz="1800" dirty="0">
                <a:ea typeface="ＭＳ Ｐゴシック" pitchFamily="34" charset="-128"/>
              </a:rPr>
              <a:t> </a:t>
            </a:r>
          </a:p>
          <a:p>
            <a:pPr marL="0" indent="0" eaLnBrk="1" hangingPunct="1">
              <a:buFontTx/>
              <a:buNone/>
            </a:pPr>
            <a:r>
              <a:rPr lang="en-US" altLang="en-US" sz="1800" dirty="0">
                <a:ea typeface="ＭＳ Ｐゴシック" pitchFamily="34" charset="-128"/>
              </a:rPr>
              <a:t>717-249-9047</a:t>
            </a:r>
          </a:p>
        </p:txBody>
      </p:sp>
      <p:sp>
        <p:nvSpPr>
          <p:cNvPr id="64517"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Response Directorate</a:t>
            </a:r>
          </a:p>
        </p:txBody>
      </p:sp>
      <p:sp>
        <p:nvSpPr>
          <p:cNvPr id="7"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52</a:t>
            </a:fld>
            <a:endParaRPr lang="en-US" altLang="en-US" sz="1400" b="1" dirty="0">
              <a:solidFill>
                <a:srgbClr val="000099"/>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defRPr/>
            </a:pPr>
            <a:r>
              <a:rPr lang="en-US" sz="3600" dirty="0">
                <a:effectLst>
                  <a:outerShdw blurRad="38100" dist="38100" dir="2700000" algn="tl">
                    <a:srgbClr val="000000">
                      <a:alpha val="43137"/>
                    </a:srgbClr>
                  </a:outerShdw>
                </a:effectLst>
                <a:cs typeface="+mj-cs"/>
              </a:rPr>
              <a:t>Bravo Zulu!</a:t>
            </a:r>
          </a:p>
        </p:txBody>
      </p:sp>
      <p:pic>
        <p:nvPicPr>
          <p:cNvPr id="65538" name="Picture 7" descr="APPLAUSC"/>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876300" y="1600200"/>
            <a:ext cx="3200400" cy="4525963"/>
          </a:xfrm>
        </p:spPr>
      </p:pic>
      <p:sp>
        <p:nvSpPr>
          <p:cNvPr id="65539" name="Rectangle 6"/>
          <p:cNvSpPr>
            <a:spLocks noGrp="1" noChangeArrowheads="1"/>
          </p:cNvSpPr>
          <p:nvPr>
            <p:ph sz="half" idx="2"/>
          </p:nvPr>
        </p:nvSpPr>
        <p:spPr>
          <a:xfrm>
            <a:off x="4114800" y="1600200"/>
            <a:ext cx="4648200" cy="4525963"/>
          </a:xfrm>
        </p:spPr>
        <p:txBody>
          <a:bodyPr/>
          <a:lstStyle/>
          <a:p>
            <a:pPr eaLnBrk="1" hangingPunct="1">
              <a:lnSpc>
                <a:spcPct val="80000"/>
              </a:lnSpc>
              <a:buFontTx/>
              <a:buNone/>
            </a:pPr>
            <a:r>
              <a:rPr lang="en-US" altLang="en-US" sz="2200" dirty="0">
                <a:ea typeface="ＭＳ Ｐゴシック" pitchFamily="34" charset="-128"/>
              </a:rPr>
              <a:t>Thank you for your participation!  </a:t>
            </a:r>
          </a:p>
          <a:p>
            <a:pPr eaLnBrk="1" hangingPunct="1">
              <a:lnSpc>
                <a:spcPct val="80000"/>
              </a:lnSpc>
              <a:buFontTx/>
              <a:buNone/>
            </a:pPr>
            <a:endParaRPr lang="en-US" altLang="en-US" sz="1000" dirty="0">
              <a:ea typeface="ＭＳ Ｐゴシック" pitchFamily="34" charset="-128"/>
            </a:endParaRPr>
          </a:p>
          <a:p>
            <a:pPr eaLnBrk="1" hangingPunct="1">
              <a:lnSpc>
                <a:spcPct val="80000"/>
              </a:lnSpc>
              <a:buFontTx/>
              <a:buNone/>
            </a:pPr>
            <a:r>
              <a:rPr lang="en-US" altLang="en-US" sz="2200" dirty="0">
                <a:ea typeface="ＭＳ Ｐゴシック" pitchFamily="34" charset="-128"/>
              </a:rPr>
              <a:t>We seek your feedback on the content of this presentation.  </a:t>
            </a:r>
          </a:p>
          <a:p>
            <a:pPr eaLnBrk="1" hangingPunct="1">
              <a:lnSpc>
                <a:spcPct val="80000"/>
              </a:lnSpc>
              <a:buFontTx/>
              <a:buNone/>
            </a:pPr>
            <a:endParaRPr lang="en-US" altLang="en-US" sz="1000" dirty="0">
              <a:ea typeface="ＭＳ Ｐゴシック" pitchFamily="34" charset="-128"/>
            </a:endParaRPr>
          </a:p>
          <a:p>
            <a:pPr eaLnBrk="1" hangingPunct="1">
              <a:lnSpc>
                <a:spcPct val="80000"/>
              </a:lnSpc>
              <a:buFontTx/>
              <a:buNone/>
            </a:pPr>
            <a:r>
              <a:rPr lang="en-US" altLang="en-US" sz="2100" dirty="0">
                <a:ea typeface="ＭＳ Ｐゴシック" pitchFamily="34" charset="-128"/>
              </a:rPr>
              <a:t>Send your comments to: </a:t>
            </a:r>
          </a:p>
          <a:p>
            <a:pPr eaLnBrk="1" hangingPunct="1">
              <a:lnSpc>
                <a:spcPct val="80000"/>
              </a:lnSpc>
              <a:buFontTx/>
              <a:buNone/>
            </a:pPr>
            <a:r>
              <a:rPr lang="en-US" altLang="en-US" sz="2100" dirty="0">
                <a:ea typeface="ＭＳ Ｐゴシック" pitchFamily="34" charset="-128"/>
                <a:hlinkClick r:id="rId5"/>
              </a:rPr>
              <a:t>Bruce.pugh@cgauxnet.us</a:t>
            </a:r>
            <a:r>
              <a:rPr lang="en-US" altLang="en-US" sz="2100" dirty="0">
                <a:ea typeface="ＭＳ Ｐゴシック" pitchFamily="34" charset="-128"/>
              </a:rPr>
              <a:t> DVC-RE</a:t>
            </a:r>
          </a:p>
          <a:p>
            <a:pPr eaLnBrk="1" hangingPunct="1">
              <a:lnSpc>
                <a:spcPct val="80000"/>
              </a:lnSpc>
              <a:buFontTx/>
              <a:buNone/>
            </a:pPr>
            <a:endParaRPr lang="en-US" altLang="en-US" sz="2000" dirty="0">
              <a:ea typeface="ＭＳ Ｐゴシック" pitchFamily="34" charset="-128"/>
            </a:endParaRPr>
          </a:p>
          <a:p>
            <a:pPr eaLnBrk="1" hangingPunct="1">
              <a:lnSpc>
                <a:spcPct val="80000"/>
              </a:lnSpc>
              <a:buFontTx/>
              <a:buNone/>
            </a:pPr>
            <a:endParaRPr lang="en-US" altLang="en-US" sz="2000" dirty="0">
              <a:ea typeface="ＭＳ Ｐゴシック" pitchFamily="34" charset="-128"/>
            </a:endParaRPr>
          </a:p>
          <a:p>
            <a:pPr eaLnBrk="1" hangingPunct="1">
              <a:lnSpc>
                <a:spcPct val="80000"/>
              </a:lnSpc>
              <a:buFontTx/>
              <a:buNone/>
            </a:pPr>
            <a:endParaRPr lang="en-US" altLang="en-US" sz="2000" dirty="0">
              <a:ea typeface="ＭＳ Ｐゴシック" pitchFamily="34" charset="-128"/>
            </a:endParaRPr>
          </a:p>
          <a:p>
            <a:pPr eaLnBrk="1" hangingPunct="1">
              <a:lnSpc>
                <a:spcPct val="80000"/>
              </a:lnSpc>
              <a:buFontTx/>
              <a:buNone/>
            </a:pPr>
            <a:r>
              <a:rPr lang="en-US" altLang="en-US" sz="2000" dirty="0">
                <a:ea typeface="ＭＳ Ｐゴシック" pitchFamily="34" charset="-128"/>
              </a:rPr>
              <a:t>Davida Kellogg BC-REI</a:t>
            </a:r>
          </a:p>
          <a:p>
            <a:pPr eaLnBrk="1" hangingPunct="1">
              <a:lnSpc>
                <a:spcPct val="80000"/>
              </a:lnSpc>
              <a:buFontTx/>
              <a:buNone/>
            </a:pPr>
            <a:r>
              <a:rPr lang="en-US" altLang="en-US" sz="2000" dirty="0">
                <a:ea typeface="ＭＳ Ｐゴシック" pitchFamily="34" charset="-128"/>
              </a:rPr>
              <a:t>Bruce Pugh, DVC-RE</a:t>
            </a:r>
          </a:p>
          <a:p>
            <a:pPr eaLnBrk="1" hangingPunct="1">
              <a:lnSpc>
                <a:spcPct val="80000"/>
              </a:lnSpc>
              <a:buFontTx/>
              <a:buNone/>
            </a:pPr>
            <a:r>
              <a:rPr lang="en-US" altLang="en-US" sz="2000" dirty="0">
                <a:ea typeface="ＭＳ Ｐゴシック" pitchFamily="34" charset="-128"/>
              </a:rPr>
              <a:t>David Elliot, DVC-RT</a:t>
            </a:r>
          </a:p>
          <a:p>
            <a:pPr eaLnBrk="1" hangingPunct="1">
              <a:lnSpc>
                <a:spcPct val="80000"/>
              </a:lnSpc>
              <a:buFontTx/>
              <a:buNone/>
            </a:pPr>
            <a:r>
              <a:rPr lang="en-US" altLang="en-US" sz="2000" dirty="0">
                <a:ea typeface="ＭＳ Ｐゴシック" pitchFamily="34" charset="-128"/>
              </a:rPr>
              <a:t>Rick Saunders, </a:t>
            </a:r>
            <a:r>
              <a:rPr lang="en-US" altLang="en-US" sz="2000" dirty="0" smtClean="0">
                <a:ea typeface="ＭＳ Ｐゴシック" pitchFamily="34" charset="-128"/>
              </a:rPr>
              <a:t>DIR-R</a:t>
            </a:r>
          </a:p>
          <a:p>
            <a:pPr eaLnBrk="1" hangingPunct="1">
              <a:lnSpc>
                <a:spcPct val="80000"/>
              </a:lnSpc>
              <a:buNone/>
            </a:pPr>
            <a:r>
              <a:rPr lang="en-US" sz="2000" dirty="0">
                <a:latin typeface="Arial" charset="0"/>
              </a:rPr>
              <a:t>Roy Savoca, </a:t>
            </a:r>
            <a:r>
              <a:rPr lang="en-US" sz="2000" dirty="0">
                <a:latin typeface="Arial" charset="0"/>
                <a:cs typeface="Arial"/>
              </a:rPr>
              <a:t>DIR-Rd</a:t>
            </a:r>
          </a:p>
          <a:p>
            <a:pPr eaLnBrk="1" hangingPunct="1">
              <a:lnSpc>
                <a:spcPct val="80000"/>
              </a:lnSpc>
              <a:buFontTx/>
              <a:buNone/>
            </a:pPr>
            <a:endParaRPr lang="en-US" altLang="en-US" sz="2000" dirty="0">
              <a:ea typeface="ＭＳ Ｐゴシック" pitchFamily="34" charset="-128"/>
            </a:endParaRPr>
          </a:p>
          <a:p>
            <a:pPr eaLnBrk="1" hangingPunct="1">
              <a:lnSpc>
                <a:spcPct val="80000"/>
              </a:lnSpc>
              <a:buFontTx/>
              <a:buNone/>
            </a:pPr>
            <a:endParaRPr lang="en-US" altLang="en-US" sz="2000" dirty="0">
              <a:ea typeface="ＭＳ Ｐゴシック" pitchFamily="34" charset="-128"/>
            </a:endParaRPr>
          </a:p>
          <a:p>
            <a:pPr eaLnBrk="1" hangingPunct="1">
              <a:lnSpc>
                <a:spcPct val="90000"/>
              </a:lnSpc>
              <a:buFontTx/>
              <a:buNone/>
            </a:pPr>
            <a:endParaRPr lang="en-US" altLang="en-US" sz="1000" dirty="0">
              <a:ea typeface="ＭＳ Ｐゴシック" pitchFamily="34" charset="-128"/>
            </a:endParaRPr>
          </a:p>
        </p:txBody>
      </p:sp>
      <p:pic>
        <p:nvPicPr>
          <p:cNvPr id="65541" name="Picture 8" descr="BravoZul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28600"/>
            <a:ext cx="242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2019 Telecommunications Workshop </a:t>
            </a:r>
            <a:r>
              <a:rPr lang="en-US" altLang="en-US" sz="1400" b="1">
                <a:solidFill>
                  <a:srgbClr val="000099"/>
                </a:solidFill>
                <a:latin typeface="Arial" charset="0"/>
              </a:rPr>
              <a:t>Response </a:t>
            </a:r>
            <a:r>
              <a:rPr lang="en-US" altLang="en-US" sz="1400" b="1" smtClean="0">
                <a:solidFill>
                  <a:srgbClr val="000099"/>
                </a:solidFill>
                <a:latin typeface="Arial" charset="0"/>
              </a:rPr>
              <a:t>Directorate V1.5</a:t>
            </a:r>
            <a:endParaRPr lang="en-US" altLang="en-US" sz="1400" b="1" dirty="0">
              <a:solidFill>
                <a:srgbClr val="000099"/>
              </a:solidFill>
              <a:latin typeface="Arial" charset="0"/>
            </a:endParaRPr>
          </a:p>
        </p:txBody>
      </p:sp>
      <p:sp>
        <p:nvSpPr>
          <p:cNvPr id="8" name="Rectangle 6"/>
          <p:cNvSpPr>
            <a:spLocks noGrp="1" noChangeArrowheads="1"/>
          </p:cNvSpPr>
          <p:nvPr>
            <p:ph type="sldNum" sz="quarter" idx="4294967295"/>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53</a:t>
            </a:fld>
            <a:endParaRPr lang="en-US" altLang="en-US" sz="1400" b="1" dirty="0">
              <a:solidFill>
                <a:srgbClr val="000099"/>
              </a:solidFill>
            </a:endParaRPr>
          </a:p>
        </p:txBody>
      </p:sp>
    </p:spTree>
  </p:cSld>
  <p:clrMapOvr>
    <a:masterClrMapping/>
  </p:clrMapOvr>
  <p:transition spd="slow">
    <p:sndAc>
      <p:stSnd>
        <p:snd r:embed="rId3" name="applaus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457200" y="152400"/>
            <a:ext cx="8229600" cy="1295400"/>
          </a:xfrm>
          <a:prstGeom prst="rect">
            <a:avLst/>
          </a:prstGeom>
        </p:spPr>
        <p:txBody>
          <a:bodyPr/>
          <a:lstStyle/>
          <a:p>
            <a:r>
              <a:rPr lang="en-US" dirty="0" smtClean="0"/>
              <a:t>Definition of Risk</a:t>
            </a:r>
            <a:endParaRPr lang="en-US" dirty="0"/>
          </a:p>
        </p:txBody>
      </p:sp>
      <p:sp>
        <p:nvSpPr>
          <p:cNvPr id="68" name="Content Placeholder 2"/>
          <p:cNvSpPr txBox="1">
            <a:spLocks noGrp="1"/>
          </p:cNvSpPr>
          <p:nvPr>
            <p:ph type="body" idx="1"/>
          </p:nvPr>
        </p:nvSpPr>
        <p:spPr>
          <a:xfrm>
            <a:off x="457200" y="2438399"/>
            <a:ext cx="8229600" cy="2646219"/>
          </a:xfrm>
          <a:prstGeom prst="rect">
            <a:avLst/>
          </a:prstGeom>
        </p:spPr>
        <p:txBody>
          <a:bodyPr>
            <a:noAutofit/>
          </a:bodyPr>
          <a:lstStyle/>
          <a:p>
            <a:pPr marL="0" indent="0" algn="ctr">
              <a:spcBef>
                <a:spcPts val="575"/>
              </a:spcBef>
              <a:buNone/>
              <a:tabLst>
                <a:tab pos="756920" algn="l"/>
              </a:tabLst>
            </a:pPr>
            <a:r>
              <a:rPr lang="en-US" b="1" dirty="0"/>
              <a:t>A Coast Guard mishap is defined as any unplanned, unexpected or undesirable event that causes injury, occupational illness, death, material loss or damage. </a:t>
            </a:r>
          </a:p>
        </p:txBody>
      </p:sp>
      <p:sp>
        <p:nvSpPr>
          <p:cNvPr id="2" name="Footer Placeholder 1"/>
          <p:cNvSpPr>
            <a:spLocks noGrp="1"/>
          </p:cNvSpPr>
          <p:nvPr>
            <p:ph type="ftr" sz="quarter" idx="10"/>
          </p:nvPr>
        </p:nvSpPr>
        <p:spPr/>
        <p:txBody>
          <a:bodyPr/>
          <a:lstStyle/>
          <a:p>
            <a:pPr>
              <a:defRPr/>
            </a:pPr>
            <a:r>
              <a:rPr lang="en-US" altLang="en-US" smtClean="0"/>
              <a:t>2019 Telecommunications Workshop Response Directorate</a:t>
            </a:r>
            <a:endParaRPr lang="en-US" altLang="en-US" dirty="0"/>
          </a:p>
        </p:txBody>
      </p:sp>
    </p:spTree>
    <p:extLst>
      <p:ext uri="{BB962C8B-B14F-4D97-AF65-F5344CB8AC3E}">
        <p14:creationId xmlns:p14="http://schemas.microsoft.com/office/powerpoint/2010/main" val="498007393"/>
      </p:ext>
    </p:extLst>
  </p:cSld>
  <p:clrMapOvr>
    <a:masterClrMapping/>
  </p:clrMapOvr>
  <mc:AlternateContent xmlns:mc="http://schemas.openxmlformats.org/markup-compatibility/2006" xmlns:p14="http://schemas.microsoft.com/office/powerpoint/2010/main">
    <mc:Choice Requires="p14">
      <p:transition spd="slow">
        <p:cover dir="u"/>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457200" y="152400"/>
            <a:ext cx="8229600" cy="1295400"/>
          </a:xfrm>
          <a:prstGeom prst="rect">
            <a:avLst/>
          </a:prstGeom>
        </p:spPr>
        <p:txBody>
          <a:bodyPr/>
          <a:lstStyle/>
          <a:p>
            <a:r>
              <a:rPr lang="en-US" dirty="0"/>
              <a:t>What is Risk Management</a:t>
            </a:r>
          </a:p>
        </p:txBody>
      </p:sp>
      <p:sp>
        <p:nvSpPr>
          <p:cNvPr id="68" name="Content Placeholder 2"/>
          <p:cNvSpPr txBox="1">
            <a:spLocks noGrp="1"/>
          </p:cNvSpPr>
          <p:nvPr>
            <p:ph type="body" idx="1"/>
          </p:nvPr>
        </p:nvSpPr>
        <p:spPr>
          <a:xfrm>
            <a:off x="457200" y="1447800"/>
            <a:ext cx="8229600" cy="3006148"/>
          </a:xfrm>
          <a:prstGeom prst="rect">
            <a:avLst/>
          </a:prstGeom>
        </p:spPr>
        <p:txBody>
          <a:bodyPr>
            <a:noAutofit/>
          </a:bodyPr>
          <a:lstStyle/>
          <a:p>
            <a:pPr marL="0" indent="0" algn="ctr">
              <a:buNone/>
            </a:pPr>
            <a:r>
              <a:rPr lang="en-US" dirty="0"/>
              <a:t>A continuous, systematic process of identifying and controlling risk in all activities according to a set of pre-conceived parameters by applying appropriate management policies and procedures.  This process includes detecting hazards, assessing risk, and implementing and monitoring risk controls to support effective, risk-based decision-making. </a:t>
            </a:r>
            <a:endParaRPr dirty="0"/>
          </a:p>
        </p:txBody>
      </p:sp>
      <p:sp>
        <p:nvSpPr>
          <p:cNvPr id="2" name="Footer Placeholder 1"/>
          <p:cNvSpPr>
            <a:spLocks noGrp="1"/>
          </p:cNvSpPr>
          <p:nvPr>
            <p:ph type="ftr" sz="quarter" idx="10"/>
          </p:nvPr>
        </p:nvSpPr>
        <p:spPr/>
        <p:txBody>
          <a:bodyPr/>
          <a:lstStyle/>
          <a:p>
            <a:pPr>
              <a:defRPr/>
            </a:pPr>
            <a:r>
              <a:rPr lang="en-US" altLang="en-US" smtClean="0"/>
              <a:t>2019 Telecommunications Workshop Response Directorate</a:t>
            </a:r>
            <a:endParaRPr lang="en-US" altLang="en-US" dirty="0"/>
          </a:p>
        </p:txBody>
      </p:sp>
      <p:sp>
        <p:nvSpPr>
          <p:cNvPr id="5"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7</a:t>
            </a:fld>
            <a:endParaRPr lang="en-US" altLang="en-US" sz="1400" b="1" dirty="0">
              <a:solidFill>
                <a:srgbClr val="000099"/>
              </a:solidFill>
            </a:endParaRPr>
          </a:p>
        </p:txBody>
      </p:sp>
    </p:spTree>
    <p:extLst>
      <p:ext uri="{BB962C8B-B14F-4D97-AF65-F5344CB8AC3E}">
        <p14:creationId xmlns:p14="http://schemas.microsoft.com/office/powerpoint/2010/main" val="1266481792"/>
      </p:ext>
    </p:extLst>
  </p:cSld>
  <p:clrMapOvr>
    <a:masterClrMapping/>
  </p:clrMapOvr>
  <mc:AlternateContent xmlns:mc="http://schemas.openxmlformats.org/markup-compatibility/2006" xmlns:p14="http://schemas.microsoft.com/office/powerpoint/2010/main">
    <mc:Choice Requires="p14">
      <p:transition spd="slow">
        <p:cover dir="u"/>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0" indent="0" algn="ctr">
              <a:buNone/>
            </a:pPr>
            <a:r>
              <a:rPr lang="en-US" dirty="0" smtClean="0"/>
              <a:t>Risk Management is more than a form or a process.</a:t>
            </a:r>
          </a:p>
          <a:p>
            <a:endParaRPr lang="en-US" dirty="0"/>
          </a:p>
          <a:p>
            <a:pPr marL="0" indent="0" algn="ctr">
              <a:buNone/>
            </a:pPr>
            <a:r>
              <a:rPr lang="en-US" dirty="0" smtClean="0"/>
              <a:t>It is a mindset and awareness of risk and reward that can be used not only in your Auxiliary life but in everything that we do. </a:t>
            </a:r>
            <a:endParaRPr lang="en-US" dirty="0"/>
          </a:p>
        </p:txBody>
      </p:sp>
      <p:sp>
        <p:nvSpPr>
          <p:cNvPr id="4" name="Title 1">
            <a:extLst>
              <a:ext uri="{FF2B5EF4-FFF2-40B4-BE49-F238E27FC236}">
                <a16:creationId xmlns:a16="http://schemas.microsoft.com/office/drawing/2014/main" xmlns="" id="{2E4E242B-C570-4C77-B336-C9923A56367B}"/>
              </a:ext>
            </a:extLst>
          </p:cNvPr>
          <p:cNvSpPr>
            <a:spLocks noGrp="1"/>
          </p:cNvSpPr>
          <p:nvPr>
            <p:ph type="title"/>
          </p:nvPr>
        </p:nvSpPr>
        <p:spPr/>
        <p:txBody>
          <a:bodyPr/>
          <a:lstStyle/>
          <a:p>
            <a:pPr algn="r"/>
            <a:r>
              <a:rPr lang="en-US" dirty="0"/>
              <a:t>Risk Management</a:t>
            </a:r>
          </a:p>
        </p:txBody>
      </p:sp>
      <p:sp>
        <p:nvSpPr>
          <p:cNvPr id="2" name="Footer Placeholder 1"/>
          <p:cNvSpPr>
            <a:spLocks noGrp="1"/>
          </p:cNvSpPr>
          <p:nvPr>
            <p:ph type="ftr" sz="quarter" idx="10"/>
          </p:nvPr>
        </p:nvSpPr>
        <p:spPr/>
        <p:txBody>
          <a:bodyPr/>
          <a:lstStyle/>
          <a:p>
            <a:pPr>
              <a:defRPr/>
            </a:pPr>
            <a:r>
              <a:rPr lang="en-US" altLang="en-US" smtClean="0"/>
              <a:t>2019 Telecommunications Workshop Response Directorate</a:t>
            </a:r>
            <a:endParaRPr lang="en-US" altLang="en-US" dirty="0"/>
          </a:p>
        </p:txBody>
      </p:sp>
      <p:sp>
        <p:nvSpPr>
          <p:cNvPr id="5"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8</a:t>
            </a:fld>
            <a:endParaRPr lang="en-US" altLang="en-US" sz="1400" b="1" dirty="0">
              <a:solidFill>
                <a:srgbClr val="000099"/>
              </a:solidFill>
            </a:endParaRPr>
          </a:p>
        </p:txBody>
      </p:sp>
    </p:spTree>
    <p:extLst>
      <p:ext uri="{BB962C8B-B14F-4D97-AF65-F5344CB8AC3E}">
        <p14:creationId xmlns:p14="http://schemas.microsoft.com/office/powerpoint/2010/main" val="2049052727"/>
      </p:ext>
    </p:extLst>
  </p:cSld>
  <p:clrMapOvr>
    <a:masterClrMapping/>
  </p:clrMapOvr>
  <p:transition>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457200" y="152400"/>
            <a:ext cx="8229600" cy="1295400"/>
          </a:xfrm>
          <a:prstGeom prst="rect">
            <a:avLst/>
          </a:prstGeom>
        </p:spPr>
        <p:txBody>
          <a:bodyPr>
            <a:normAutofit/>
          </a:bodyPr>
          <a:lstStyle/>
          <a:p>
            <a:r>
              <a:rPr lang="en-US" sz="3200" dirty="0" smtClean="0"/>
              <a:t>Risk Management As A Way Of Life</a:t>
            </a:r>
            <a:endParaRPr lang="en-US" sz="3200" dirty="0"/>
          </a:p>
        </p:txBody>
      </p:sp>
      <p:sp>
        <p:nvSpPr>
          <p:cNvPr id="68" name="Content Placeholder 2"/>
          <p:cNvSpPr txBox="1">
            <a:spLocks noGrp="1"/>
          </p:cNvSpPr>
          <p:nvPr>
            <p:ph type="body" idx="1"/>
          </p:nvPr>
        </p:nvSpPr>
        <p:spPr>
          <a:xfrm>
            <a:off x="457200" y="1808307"/>
            <a:ext cx="8229600" cy="3982893"/>
          </a:xfrm>
          <a:prstGeom prst="rect">
            <a:avLst/>
          </a:prstGeom>
        </p:spPr>
        <p:txBody>
          <a:bodyPr>
            <a:noAutofit/>
          </a:bodyPr>
          <a:lstStyle/>
          <a:p>
            <a:r>
              <a:rPr lang="en-US" sz="3000" dirty="0"/>
              <a:t>We Continually Make Decisions </a:t>
            </a:r>
            <a:r>
              <a:rPr lang="en-US" sz="3000" dirty="0" smtClean="0"/>
              <a:t>Based on How Much Risk We Are Willing To Accept</a:t>
            </a:r>
          </a:p>
          <a:p>
            <a:pPr lvl="1"/>
            <a:r>
              <a:rPr lang="en-US" sz="3000" dirty="0" smtClean="0"/>
              <a:t>Personal</a:t>
            </a:r>
          </a:p>
          <a:p>
            <a:pPr lvl="1"/>
            <a:r>
              <a:rPr lang="en-US" sz="3000" dirty="0" smtClean="0"/>
              <a:t>Auxiliary</a:t>
            </a:r>
          </a:p>
          <a:p>
            <a:r>
              <a:rPr lang="en-US" sz="3000" dirty="0" smtClean="0"/>
              <a:t>By Increasing Our Understanding Of Risk Management – We Will Increase Our Performance and Safety</a:t>
            </a:r>
          </a:p>
        </p:txBody>
      </p:sp>
      <p:sp>
        <p:nvSpPr>
          <p:cNvPr id="2" name="Footer Placeholder 1"/>
          <p:cNvSpPr>
            <a:spLocks noGrp="1"/>
          </p:cNvSpPr>
          <p:nvPr>
            <p:ph type="ftr" sz="quarter" idx="10"/>
          </p:nvPr>
        </p:nvSpPr>
        <p:spPr/>
        <p:txBody>
          <a:bodyPr/>
          <a:lstStyle/>
          <a:p>
            <a:pPr>
              <a:defRPr/>
            </a:pPr>
            <a:r>
              <a:rPr lang="en-US" altLang="en-US" smtClean="0"/>
              <a:t>2019 Telecommunications Workshop Response Directorate</a:t>
            </a:r>
            <a:endParaRPr lang="en-US" altLang="en-US" dirty="0"/>
          </a:p>
        </p:txBody>
      </p:sp>
      <p:sp>
        <p:nvSpPr>
          <p:cNvPr id="5" name="Rectangle 6"/>
          <p:cNvSpPr txBox="1">
            <a:spLocks noChangeArrowheads="1"/>
          </p:cNvSpPr>
          <p:nvPr/>
        </p:nvSpPr>
        <p:spPr>
          <a:xfrm>
            <a:off x="8534400" y="6248400"/>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9</a:t>
            </a:fld>
            <a:endParaRPr lang="en-US" altLang="en-US" sz="1400" b="1" dirty="0">
              <a:solidFill>
                <a:srgbClr val="000099"/>
              </a:solidFill>
            </a:endParaRPr>
          </a:p>
        </p:txBody>
      </p:sp>
    </p:spTree>
    <p:extLst>
      <p:ext uri="{BB962C8B-B14F-4D97-AF65-F5344CB8AC3E}">
        <p14:creationId xmlns:p14="http://schemas.microsoft.com/office/powerpoint/2010/main" val="1381419397"/>
      </p:ext>
    </p:extLst>
  </p:cSld>
  <p:clrMapOvr>
    <a:masterClrMapping/>
  </p:clrMapOvr>
  <mc:AlternateContent xmlns:mc="http://schemas.openxmlformats.org/markup-compatibility/2006" xmlns:p14="http://schemas.microsoft.com/office/powerpoint/2010/main">
    <mc:Choice Requires="p14">
      <p:transition spd="slow">
        <p:cover dir="u"/>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heme1" id="{E07347D8-21DC-404A-A620-2CD546CD5FEA}" vid="{FCE70D85-ABE9-4B63-93BE-D6AC524BBBC4}"/>
    </a:ext>
  </a:extLst>
</a:theme>
</file>

<file path=ppt/theme/theme2.xml><?xml version="1.0" encoding="utf-8"?>
<a:theme xmlns:a="http://schemas.openxmlformats.org/drawingml/2006/main" name="Response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31170</TotalTime>
  <Words>3065</Words>
  <Application>Microsoft Office PowerPoint</Application>
  <PresentationFormat>On-screen Show (4:3)</PresentationFormat>
  <Paragraphs>457</Paragraphs>
  <Slides>53</Slides>
  <Notes>43</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Theme1</vt:lpstr>
      <vt:lpstr>Response PPT theme</vt:lpstr>
      <vt:lpstr> 2019 Telecommunications Workshop</vt:lpstr>
      <vt:lpstr>Auxiliary Telecommunications</vt:lpstr>
      <vt:lpstr>Welcome</vt:lpstr>
      <vt:lpstr>Ground Rules</vt:lpstr>
      <vt:lpstr>Risk Management</vt:lpstr>
      <vt:lpstr>Definition of Risk</vt:lpstr>
      <vt:lpstr>What is Risk Management</vt:lpstr>
      <vt:lpstr>Risk Management</vt:lpstr>
      <vt:lpstr>Risk Management As A Way Of Life</vt:lpstr>
      <vt:lpstr>Risk Management As A Way Of Life</vt:lpstr>
      <vt:lpstr>Risk Management</vt:lpstr>
      <vt:lpstr>Major Changes to RM</vt:lpstr>
      <vt:lpstr>What You Need to Do</vt:lpstr>
      <vt:lpstr>CONCEPT OF OPERATIONS</vt:lpstr>
      <vt:lpstr> Authorized Operation  of Radio Facilities  </vt:lpstr>
      <vt:lpstr>Authorized Operation of  Radio Facilities (con’t)</vt:lpstr>
      <vt:lpstr>Authorized Operation of  Radio Facilities (con’t)</vt:lpstr>
      <vt:lpstr>Radio Basics</vt:lpstr>
      <vt:lpstr>Radio Basics (con’t)</vt:lpstr>
      <vt:lpstr>Radio Basics (Cont.)</vt:lpstr>
      <vt:lpstr>  VHF Communications  </vt:lpstr>
      <vt:lpstr>VHF Communications (con’t)</vt:lpstr>
      <vt:lpstr>VHF REPEATERS</vt:lpstr>
      <vt:lpstr>HF Communications</vt:lpstr>
      <vt:lpstr>HF Communications (con’t)</vt:lpstr>
      <vt:lpstr>PowerPoint Presentation</vt:lpstr>
      <vt:lpstr>CG Station Radio Watchstanding</vt:lpstr>
      <vt:lpstr>Auxiliary  Station Watchstander</vt:lpstr>
      <vt:lpstr>SHARES (Shared Resources)</vt:lpstr>
      <vt:lpstr>SHARES (con’t)</vt:lpstr>
      <vt:lpstr>AUXMON</vt:lpstr>
      <vt:lpstr>AUXMON (Con’t) </vt:lpstr>
      <vt:lpstr>PowerPoint Presentation</vt:lpstr>
      <vt:lpstr>CHANGE AGENTS</vt:lpstr>
      <vt:lpstr>AUXILIARY COMMUNICATIONS  SYSTEM - 2016 &amp; Beyond</vt:lpstr>
      <vt:lpstr>AUGCOM MISSION</vt:lpstr>
      <vt:lpstr>WHAT IS A FACILITY?</vt:lpstr>
      <vt:lpstr>WHAT IS A FACILITY ?(con’t)</vt:lpstr>
      <vt:lpstr>FIXED LAND FACILITIES</vt:lpstr>
      <vt:lpstr>MOBILE RADIO FACILITIES</vt:lpstr>
      <vt:lpstr>   WHAT IS A TRANSPORTABLE FACILITY?</vt:lpstr>
      <vt:lpstr>TRANSPORTABLE (Cont.)</vt:lpstr>
      <vt:lpstr>TRANSPORTABLE  FACILITY</vt:lpstr>
      <vt:lpstr>Mishap Reporting</vt:lpstr>
      <vt:lpstr>Why Mishap Reporting</vt:lpstr>
      <vt:lpstr>AOM Considerations</vt:lpstr>
      <vt:lpstr>WHAT IS NOT A TRANSPORTABLE  FACILITY?</vt:lpstr>
      <vt:lpstr>PROWORDS - Reminders</vt:lpstr>
      <vt:lpstr>PROWORDS (Cont.)</vt:lpstr>
      <vt:lpstr>PROWORDS (Cont.)</vt:lpstr>
      <vt:lpstr>MARINE CHANNEL 16</vt:lpstr>
      <vt:lpstr>National Contact Information</vt:lpstr>
      <vt:lpstr>Bravo Zulu!</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ggy</dc:creator>
  <cp:lastModifiedBy>Bruce</cp:lastModifiedBy>
  <cp:revision>500</cp:revision>
  <dcterms:created xsi:type="dcterms:W3CDTF">2002-07-23T10:38:18Z</dcterms:created>
  <dcterms:modified xsi:type="dcterms:W3CDTF">2019-04-29T16:45:02Z</dcterms:modified>
</cp:coreProperties>
</file>