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7" r:id="rId3"/>
    <p:sldId id="328" r:id="rId4"/>
    <p:sldId id="259" r:id="rId5"/>
    <p:sldId id="261" r:id="rId6"/>
    <p:sldId id="308" r:id="rId7"/>
    <p:sldId id="321" r:id="rId8"/>
    <p:sldId id="322" r:id="rId9"/>
    <p:sldId id="323" r:id="rId10"/>
    <p:sldId id="324" r:id="rId11"/>
    <p:sldId id="325" r:id="rId12"/>
    <p:sldId id="310" r:id="rId13"/>
    <p:sldId id="311" r:id="rId14"/>
    <p:sldId id="314" r:id="rId15"/>
    <p:sldId id="320" r:id="rId16"/>
    <p:sldId id="315" r:id="rId17"/>
    <p:sldId id="312" r:id="rId18"/>
    <p:sldId id="313" r:id="rId19"/>
    <p:sldId id="316" r:id="rId20"/>
    <p:sldId id="288" r:id="rId21"/>
    <p:sldId id="269" r:id="rId22"/>
    <p:sldId id="270" r:id="rId23"/>
    <p:sldId id="319" r:id="rId24"/>
    <p:sldId id="272" r:id="rId25"/>
    <p:sldId id="273" r:id="rId26"/>
    <p:sldId id="275" r:id="rId27"/>
    <p:sldId id="276" r:id="rId28"/>
    <p:sldId id="327" r:id="rId29"/>
    <p:sldId id="277" r:id="rId30"/>
    <p:sldId id="278" r:id="rId31"/>
    <p:sldId id="318" r:id="rId32"/>
    <p:sldId id="281" r:id="rId33"/>
    <p:sldId id="282" r:id="rId34"/>
    <p:sldId id="283" r:id="rId35"/>
    <p:sldId id="284" r:id="rId36"/>
    <p:sldId id="285" r:id="rId37"/>
    <p:sldId id="300" r:id="rId38"/>
    <p:sldId id="317" r:id="rId39"/>
    <p:sldId id="301" r:id="rId40"/>
    <p:sldId id="302" r:id="rId41"/>
    <p:sldId id="303" r:id="rId42"/>
    <p:sldId id="304" r:id="rId43"/>
    <p:sldId id="305" r:id="rId44"/>
    <p:sldId id="306" r:id="rId45"/>
    <p:sldId id="307" r:id="rId4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Larkin" initials="DL"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31" autoAdjust="0"/>
    <p:restoredTop sz="84022" autoAdjust="0"/>
  </p:normalViewPr>
  <p:slideViewPr>
    <p:cSldViewPr>
      <p:cViewPr>
        <p:scale>
          <a:sx n="101" d="100"/>
          <a:sy n="101" d="100"/>
        </p:scale>
        <p:origin x="-492" y="210"/>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1974"/>
    </p:cViewPr>
  </p:sorterViewPr>
  <p:notesViewPr>
    <p:cSldViewPr>
      <p:cViewPr varScale="1">
        <p:scale>
          <a:sx n="109" d="100"/>
          <a:sy n="109" d="100"/>
        </p:scale>
        <p:origin x="1880"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36DC8C40-0A04-4567-8D37-C4D734EDBD1E}" type="datetimeFigureOut">
              <a:rPr lang="en-US" smtClean="0"/>
              <a:t>12/17/2018</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97B926F2-FE35-4312-839E-D32EAA8F49DB}" type="slidenum">
              <a:rPr lang="en-US" smtClean="0"/>
              <a:t>‹#›</a:t>
            </a:fld>
            <a:endParaRPr lang="en-US"/>
          </a:p>
        </p:txBody>
      </p:sp>
    </p:spTree>
    <p:extLst>
      <p:ext uri="{BB962C8B-B14F-4D97-AF65-F5344CB8AC3E}">
        <p14:creationId xmlns:p14="http://schemas.microsoft.com/office/powerpoint/2010/main" val="1148693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B926F2-FE35-4312-839E-D32EAA8F49DB}" type="slidenum">
              <a:rPr lang="en-US" smtClean="0"/>
              <a:t>4</a:t>
            </a:fld>
            <a:endParaRPr lang="en-US"/>
          </a:p>
        </p:txBody>
      </p:sp>
    </p:spTree>
    <p:extLst>
      <p:ext uri="{BB962C8B-B14F-4D97-AF65-F5344CB8AC3E}">
        <p14:creationId xmlns:p14="http://schemas.microsoft.com/office/powerpoint/2010/main" val="817802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B926F2-FE35-4312-839E-D32EAA8F49DB}" type="slidenum">
              <a:rPr lang="en-US" smtClean="0"/>
              <a:t>33</a:t>
            </a:fld>
            <a:endParaRPr lang="en-US"/>
          </a:p>
        </p:txBody>
      </p:sp>
    </p:spTree>
    <p:extLst>
      <p:ext uri="{BB962C8B-B14F-4D97-AF65-F5344CB8AC3E}">
        <p14:creationId xmlns:p14="http://schemas.microsoft.com/office/powerpoint/2010/main" val="658799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B926F2-FE35-4312-839E-D32EAA8F49DB}" type="slidenum">
              <a:rPr lang="en-US" smtClean="0"/>
              <a:t>34</a:t>
            </a:fld>
            <a:endParaRPr lang="en-US"/>
          </a:p>
        </p:txBody>
      </p:sp>
    </p:spTree>
    <p:extLst>
      <p:ext uri="{BB962C8B-B14F-4D97-AF65-F5344CB8AC3E}">
        <p14:creationId xmlns:p14="http://schemas.microsoft.com/office/powerpoint/2010/main" val="21210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B926F2-FE35-4312-839E-D32EAA8F49DB}" type="slidenum">
              <a:rPr lang="en-US" smtClean="0"/>
              <a:t>35</a:t>
            </a:fld>
            <a:endParaRPr lang="en-US"/>
          </a:p>
        </p:txBody>
      </p:sp>
    </p:spTree>
    <p:extLst>
      <p:ext uri="{BB962C8B-B14F-4D97-AF65-F5344CB8AC3E}">
        <p14:creationId xmlns:p14="http://schemas.microsoft.com/office/powerpoint/2010/main" val="2143483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B926F2-FE35-4312-839E-D32EAA8F49DB}" type="slidenum">
              <a:rPr lang="en-US" smtClean="0"/>
              <a:t>36</a:t>
            </a:fld>
            <a:endParaRPr lang="en-US"/>
          </a:p>
        </p:txBody>
      </p:sp>
    </p:spTree>
    <p:extLst>
      <p:ext uri="{BB962C8B-B14F-4D97-AF65-F5344CB8AC3E}">
        <p14:creationId xmlns:p14="http://schemas.microsoft.com/office/powerpoint/2010/main" val="1487342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B926F2-FE35-4312-839E-D32EAA8F49DB}" type="slidenum">
              <a:rPr lang="en-US" smtClean="0"/>
              <a:t>37</a:t>
            </a:fld>
            <a:endParaRPr lang="en-US"/>
          </a:p>
        </p:txBody>
      </p:sp>
    </p:spTree>
    <p:extLst>
      <p:ext uri="{BB962C8B-B14F-4D97-AF65-F5344CB8AC3E}">
        <p14:creationId xmlns:p14="http://schemas.microsoft.com/office/powerpoint/2010/main" val="1050401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B926F2-FE35-4312-839E-D32EAA8F49DB}" type="slidenum">
              <a:rPr lang="en-US" smtClean="0"/>
              <a:t>38</a:t>
            </a:fld>
            <a:endParaRPr lang="en-US"/>
          </a:p>
        </p:txBody>
      </p:sp>
    </p:spTree>
    <p:extLst>
      <p:ext uri="{BB962C8B-B14F-4D97-AF65-F5344CB8AC3E}">
        <p14:creationId xmlns:p14="http://schemas.microsoft.com/office/powerpoint/2010/main" val="1787373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B926F2-FE35-4312-839E-D32EAA8F49DB}" type="slidenum">
              <a:rPr lang="en-US" smtClean="0"/>
              <a:t>39</a:t>
            </a:fld>
            <a:endParaRPr lang="en-US"/>
          </a:p>
        </p:txBody>
      </p:sp>
    </p:spTree>
    <p:extLst>
      <p:ext uri="{BB962C8B-B14F-4D97-AF65-F5344CB8AC3E}">
        <p14:creationId xmlns:p14="http://schemas.microsoft.com/office/powerpoint/2010/main" val="1383782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B926F2-FE35-4312-839E-D32EAA8F49DB}" type="slidenum">
              <a:rPr lang="en-US" smtClean="0"/>
              <a:t>40</a:t>
            </a:fld>
            <a:endParaRPr lang="en-US"/>
          </a:p>
        </p:txBody>
      </p:sp>
    </p:spTree>
    <p:extLst>
      <p:ext uri="{BB962C8B-B14F-4D97-AF65-F5344CB8AC3E}">
        <p14:creationId xmlns:p14="http://schemas.microsoft.com/office/powerpoint/2010/main" val="2125173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B926F2-FE35-4312-839E-D32EAA8F49DB}" type="slidenum">
              <a:rPr lang="en-US" smtClean="0"/>
              <a:t>41</a:t>
            </a:fld>
            <a:endParaRPr lang="en-US"/>
          </a:p>
        </p:txBody>
      </p:sp>
    </p:spTree>
    <p:extLst>
      <p:ext uri="{BB962C8B-B14F-4D97-AF65-F5344CB8AC3E}">
        <p14:creationId xmlns:p14="http://schemas.microsoft.com/office/powerpoint/2010/main" val="839081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B926F2-FE35-4312-839E-D32EAA8F49DB}" type="slidenum">
              <a:rPr lang="en-US" smtClean="0"/>
              <a:t>42</a:t>
            </a:fld>
            <a:endParaRPr lang="en-US"/>
          </a:p>
        </p:txBody>
      </p:sp>
    </p:spTree>
    <p:extLst>
      <p:ext uri="{BB962C8B-B14F-4D97-AF65-F5344CB8AC3E}">
        <p14:creationId xmlns:p14="http://schemas.microsoft.com/office/powerpoint/2010/main" val="2066236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Why are they requesting that all mishaps; with or without injuries and even if there is no damage are reported?</a:t>
            </a:r>
          </a:p>
          <a:p>
            <a:endParaRPr lang="en-US" sz="1600" dirty="0"/>
          </a:p>
          <a:p>
            <a:r>
              <a:rPr lang="en-US" sz="1600" dirty="0"/>
              <a:t>Whenever a mishap occurs, even with no real damage or injury, is reported this information can be used to aid other members of potential risks and how this risk can be avoided.   </a:t>
            </a:r>
          </a:p>
          <a:p>
            <a:endParaRPr lang="en-US" sz="1600" dirty="0"/>
          </a:p>
          <a:p>
            <a:r>
              <a:rPr lang="en-US" sz="1600" dirty="0"/>
              <a:t>This information you provided can be used as a learning or teaching event that can help all of us to become safer. </a:t>
            </a:r>
          </a:p>
          <a:p>
            <a:endParaRPr lang="en-US" sz="1600" dirty="0"/>
          </a:p>
        </p:txBody>
      </p:sp>
      <p:sp>
        <p:nvSpPr>
          <p:cNvPr id="4" name="Slide Number Placeholder 3"/>
          <p:cNvSpPr>
            <a:spLocks noGrp="1"/>
          </p:cNvSpPr>
          <p:nvPr>
            <p:ph type="sldNum" sz="quarter" idx="10"/>
          </p:nvPr>
        </p:nvSpPr>
        <p:spPr/>
        <p:txBody>
          <a:bodyPr/>
          <a:lstStyle/>
          <a:p>
            <a:fld id="{97B926F2-FE35-4312-839E-D32EAA8F49DB}" type="slidenum">
              <a:rPr lang="en-US" smtClean="0"/>
              <a:t>22</a:t>
            </a:fld>
            <a:endParaRPr lang="en-US"/>
          </a:p>
        </p:txBody>
      </p:sp>
    </p:spTree>
    <p:extLst>
      <p:ext uri="{BB962C8B-B14F-4D97-AF65-F5344CB8AC3E}">
        <p14:creationId xmlns:p14="http://schemas.microsoft.com/office/powerpoint/2010/main" val="1001764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B926F2-FE35-4312-839E-D32EAA8F49DB}" type="slidenum">
              <a:rPr lang="en-US" smtClean="0"/>
              <a:t>43</a:t>
            </a:fld>
            <a:endParaRPr lang="en-US"/>
          </a:p>
        </p:txBody>
      </p:sp>
    </p:spTree>
    <p:extLst>
      <p:ext uri="{BB962C8B-B14F-4D97-AF65-F5344CB8AC3E}">
        <p14:creationId xmlns:p14="http://schemas.microsoft.com/office/powerpoint/2010/main" val="283052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B926F2-FE35-4312-839E-D32EAA8F49DB}" type="slidenum">
              <a:rPr lang="en-US" smtClean="0"/>
              <a:t>44</a:t>
            </a:fld>
            <a:endParaRPr lang="en-US"/>
          </a:p>
        </p:txBody>
      </p:sp>
    </p:spTree>
    <p:extLst>
      <p:ext uri="{BB962C8B-B14F-4D97-AF65-F5344CB8AC3E}">
        <p14:creationId xmlns:p14="http://schemas.microsoft.com/office/powerpoint/2010/main" val="579257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B926F2-FE35-4312-839E-D32EAA8F49DB}" type="slidenum">
              <a:rPr lang="en-US" smtClean="0"/>
              <a:t>45</a:t>
            </a:fld>
            <a:endParaRPr lang="en-US"/>
          </a:p>
        </p:txBody>
      </p:sp>
    </p:spTree>
    <p:extLst>
      <p:ext uri="{BB962C8B-B14F-4D97-AF65-F5344CB8AC3E}">
        <p14:creationId xmlns:p14="http://schemas.microsoft.com/office/powerpoint/2010/main" val="1034623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B926F2-FE35-4312-839E-D32EAA8F49DB}" type="slidenum">
              <a:rPr lang="en-US" smtClean="0"/>
              <a:t>26</a:t>
            </a:fld>
            <a:endParaRPr lang="en-US"/>
          </a:p>
        </p:txBody>
      </p:sp>
    </p:spTree>
    <p:extLst>
      <p:ext uri="{BB962C8B-B14F-4D97-AF65-F5344CB8AC3E}">
        <p14:creationId xmlns:p14="http://schemas.microsoft.com/office/powerpoint/2010/main" val="68842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B926F2-FE35-4312-839E-D32EAA8F49DB}" type="slidenum">
              <a:rPr lang="en-US" smtClean="0"/>
              <a:t>27</a:t>
            </a:fld>
            <a:endParaRPr lang="en-US"/>
          </a:p>
        </p:txBody>
      </p:sp>
    </p:spTree>
    <p:extLst>
      <p:ext uri="{BB962C8B-B14F-4D97-AF65-F5344CB8AC3E}">
        <p14:creationId xmlns:p14="http://schemas.microsoft.com/office/powerpoint/2010/main" val="316498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B926F2-FE35-4312-839E-D32EAA8F49DB}" type="slidenum">
              <a:rPr lang="en-US" smtClean="0"/>
              <a:t>28</a:t>
            </a:fld>
            <a:endParaRPr lang="en-US"/>
          </a:p>
        </p:txBody>
      </p:sp>
    </p:spTree>
    <p:extLst>
      <p:ext uri="{BB962C8B-B14F-4D97-AF65-F5344CB8AC3E}">
        <p14:creationId xmlns:p14="http://schemas.microsoft.com/office/powerpoint/2010/main" val="771235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B926F2-FE35-4312-839E-D32EAA8F49DB}" type="slidenum">
              <a:rPr lang="en-US" smtClean="0"/>
              <a:t>29</a:t>
            </a:fld>
            <a:endParaRPr lang="en-US"/>
          </a:p>
        </p:txBody>
      </p:sp>
    </p:spTree>
    <p:extLst>
      <p:ext uri="{BB962C8B-B14F-4D97-AF65-F5344CB8AC3E}">
        <p14:creationId xmlns:p14="http://schemas.microsoft.com/office/powerpoint/2010/main" val="1689678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B926F2-FE35-4312-839E-D32EAA8F49DB}" type="slidenum">
              <a:rPr lang="en-US" smtClean="0"/>
              <a:t>30</a:t>
            </a:fld>
            <a:endParaRPr lang="en-US"/>
          </a:p>
        </p:txBody>
      </p:sp>
    </p:spTree>
    <p:extLst>
      <p:ext uri="{BB962C8B-B14F-4D97-AF65-F5344CB8AC3E}">
        <p14:creationId xmlns:p14="http://schemas.microsoft.com/office/powerpoint/2010/main" val="1681728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B926F2-FE35-4312-839E-D32EAA8F49DB}" type="slidenum">
              <a:rPr lang="en-US" smtClean="0"/>
              <a:t>31</a:t>
            </a:fld>
            <a:endParaRPr lang="en-US"/>
          </a:p>
        </p:txBody>
      </p:sp>
    </p:spTree>
    <p:extLst>
      <p:ext uri="{BB962C8B-B14F-4D97-AF65-F5344CB8AC3E}">
        <p14:creationId xmlns:p14="http://schemas.microsoft.com/office/powerpoint/2010/main" val="1785276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B926F2-FE35-4312-839E-D32EAA8F49DB}" type="slidenum">
              <a:rPr lang="en-US" smtClean="0"/>
              <a:t>32</a:t>
            </a:fld>
            <a:endParaRPr lang="en-US"/>
          </a:p>
        </p:txBody>
      </p:sp>
    </p:spTree>
    <p:extLst>
      <p:ext uri="{BB962C8B-B14F-4D97-AF65-F5344CB8AC3E}">
        <p14:creationId xmlns:p14="http://schemas.microsoft.com/office/powerpoint/2010/main" val="507426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400" b="0" i="0">
                <a:solidFill>
                  <a:srgbClr val="000099"/>
                </a:solidFill>
                <a:latin typeface="Arial"/>
                <a:cs typeface="Arial"/>
              </a:defRPr>
            </a:lvl1pPr>
          </a:lstStyle>
          <a:p>
            <a:pPr marL="562610" marR="5080" indent="-550545">
              <a:lnSpc>
                <a:spcPts val="1680"/>
              </a:lnSpc>
              <a:spcBef>
                <a:spcPts val="25"/>
              </a:spcBef>
            </a:pPr>
            <a:r>
              <a:rPr lang="en-US"/>
              <a:t>2019 Surface Operations Workshop  Response Directorate</a:t>
            </a:r>
            <a:endParaRPr spc="-5"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F1A979F-DF8F-4060-9F42-95C91590B3E2}" type="datetime1">
              <a:rPr lang="en-US" smtClean="0"/>
              <a:t>12/17/2018</a:t>
            </a:fld>
            <a:endParaRPr lang="en-US"/>
          </a:p>
        </p:txBody>
      </p:sp>
      <p:sp>
        <p:nvSpPr>
          <p:cNvPr id="6" name="Holder 6"/>
          <p:cNvSpPr>
            <a:spLocks noGrp="1"/>
          </p:cNvSpPr>
          <p:nvPr>
            <p:ph type="sldNum" sz="quarter" idx="7"/>
          </p:nvPr>
        </p:nvSpPr>
        <p:spPr/>
        <p:txBody>
          <a:bodyPr lIns="0" tIns="0" rIns="0" bIns="0"/>
          <a:lstStyle>
            <a:lvl1pPr>
              <a:defRPr sz="1400" b="0" i="0">
                <a:solidFill>
                  <a:srgbClr val="000099"/>
                </a:solidFill>
                <a:latin typeface="Arial"/>
                <a:cs typeface="Arial"/>
              </a:defRPr>
            </a:lvl1pPr>
          </a:lstStyle>
          <a:p>
            <a:pPr marL="25400">
              <a:lnSpc>
                <a:spcPts val="165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FF00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32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400" b="0" i="0">
                <a:solidFill>
                  <a:srgbClr val="000099"/>
                </a:solidFill>
                <a:latin typeface="Arial"/>
                <a:cs typeface="Arial"/>
              </a:defRPr>
            </a:lvl1pPr>
          </a:lstStyle>
          <a:p>
            <a:pPr marL="562610" marR="5080" indent="-550545">
              <a:lnSpc>
                <a:spcPts val="1680"/>
              </a:lnSpc>
              <a:spcBef>
                <a:spcPts val="25"/>
              </a:spcBef>
            </a:pPr>
            <a:r>
              <a:rPr lang="en-US"/>
              <a:t>2019 Surface Operations Workshop  Response Directorate</a:t>
            </a:r>
            <a:endParaRPr spc="-5"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96E3B3C-CFFC-4469-B19A-A3139A4BCDAD}" type="datetime1">
              <a:rPr lang="en-US" smtClean="0"/>
              <a:t>12/17/2018</a:t>
            </a:fld>
            <a:endParaRPr lang="en-US"/>
          </a:p>
        </p:txBody>
      </p:sp>
      <p:sp>
        <p:nvSpPr>
          <p:cNvPr id="6" name="Holder 6"/>
          <p:cNvSpPr>
            <a:spLocks noGrp="1"/>
          </p:cNvSpPr>
          <p:nvPr>
            <p:ph type="sldNum" sz="quarter" idx="7"/>
          </p:nvPr>
        </p:nvSpPr>
        <p:spPr/>
        <p:txBody>
          <a:bodyPr lIns="0" tIns="0" rIns="0" bIns="0"/>
          <a:lstStyle>
            <a:lvl1pPr>
              <a:defRPr sz="1400" b="0" i="0">
                <a:solidFill>
                  <a:srgbClr val="000099"/>
                </a:solidFill>
                <a:latin typeface="Arial"/>
                <a:cs typeface="Arial"/>
              </a:defRPr>
            </a:lvl1pPr>
          </a:lstStyle>
          <a:p>
            <a:pPr marL="25400">
              <a:lnSpc>
                <a:spcPts val="165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FF0000"/>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400" b="0" i="0">
                <a:solidFill>
                  <a:srgbClr val="000099"/>
                </a:solidFill>
                <a:latin typeface="Arial"/>
                <a:cs typeface="Arial"/>
              </a:defRPr>
            </a:lvl1pPr>
          </a:lstStyle>
          <a:p>
            <a:pPr marL="562610" marR="5080" indent="-550545">
              <a:lnSpc>
                <a:spcPts val="1680"/>
              </a:lnSpc>
              <a:spcBef>
                <a:spcPts val="25"/>
              </a:spcBef>
            </a:pPr>
            <a:r>
              <a:rPr lang="en-US"/>
              <a:t>2019 Surface Operations Workshop  Response Directorate</a:t>
            </a:r>
            <a:endParaRPr spc="-5"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82F07DBE-BDFA-4BAD-9BB2-1E78A0E3DF42}" type="datetime1">
              <a:rPr lang="en-US" smtClean="0"/>
              <a:t>12/17/2018</a:t>
            </a:fld>
            <a:endParaRPr lang="en-US"/>
          </a:p>
        </p:txBody>
      </p:sp>
      <p:sp>
        <p:nvSpPr>
          <p:cNvPr id="7" name="Holder 7"/>
          <p:cNvSpPr>
            <a:spLocks noGrp="1"/>
          </p:cNvSpPr>
          <p:nvPr>
            <p:ph type="sldNum" sz="quarter" idx="7"/>
          </p:nvPr>
        </p:nvSpPr>
        <p:spPr/>
        <p:txBody>
          <a:bodyPr lIns="0" tIns="0" rIns="0" bIns="0"/>
          <a:lstStyle>
            <a:lvl1pPr>
              <a:defRPr sz="1400" b="0" i="0">
                <a:solidFill>
                  <a:srgbClr val="000099"/>
                </a:solidFill>
                <a:latin typeface="Arial"/>
                <a:cs typeface="Arial"/>
              </a:defRPr>
            </a:lvl1pPr>
          </a:lstStyle>
          <a:p>
            <a:pPr marL="25400">
              <a:lnSpc>
                <a:spcPts val="165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209800" y="2133663"/>
            <a:ext cx="4343400" cy="3859149"/>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457200" y="341312"/>
            <a:ext cx="914400" cy="877887"/>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457200" y="1219200"/>
            <a:ext cx="82296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endParaRPr/>
          </a:p>
        </p:txBody>
      </p:sp>
      <p:sp>
        <p:nvSpPr>
          <p:cNvPr id="19" name="bk object 19"/>
          <p:cNvSpPr/>
          <p:nvPr/>
        </p:nvSpPr>
        <p:spPr>
          <a:xfrm>
            <a:off x="457200" y="1295400"/>
            <a:ext cx="82296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a:p>
        </p:txBody>
      </p:sp>
      <p:sp>
        <p:nvSpPr>
          <p:cNvPr id="20" name="bk object 20"/>
          <p:cNvSpPr/>
          <p:nvPr/>
        </p:nvSpPr>
        <p:spPr>
          <a:xfrm>
            <a:off x="457200" y="6248398"/>
            <a:ext cx="1628775" cy="488950"/>
          </a:xfrm>
          <a:prstGeom prst="rect">
            <a:avLst/>
          </a:prstGeom>
          <a:blipFill>
            <a:blip r:embed="rId4" cstate="print"/>
            <a:stretch>
              <a:fillRect/>
            </a:stretch>
          </a:blipFill>
        </p:spPr>
        <p:txBody>
          <a:bodyPr wrap="square" lIns="0" tIns="0" rIns="0" bIns="0" rtlCol="0"/>
          <a:lstStyle/>
          <a:p>
            <a:endParaRPr/>
          </a:p>
        </p:txBody>
      </p:sp>
      <p:sp>
        <p:nvSpPr>
          <p:cNvPr id="21" name="bk object 21"/>
          <p:cNvSpPr/>
          <p:nvPr/>
        </p:nvSpPr>
        <p:spPr>
          <a:xfrm>
            <a:off x="419100" y="124968"/>
            <a:ext cx="8360664" cy="1274064"/>
          </a:xfrm>
          <a:prstGeom prst="rect">
            <a:avLst/>
          </a:prstGeom>
          <a:blipFill>
            <a:blip r:embed="rId5" cstate="print"/>
            <a:stretch>
              <a:fillRect/>
            </a:stretch>
          </a:blipFill>
        </p:spPr>
        <p:txBody>
          <a:bodyPr wrap="square" lIns="0" tIns="0" rIns="0" bIns="0" rtlCol="0"/>
          <a:lstStyle/>
          <a:p>
            <a:endParaRPr/>
          </a:p>
        </p:txBody>
      </p:sp>
      <p:sp>
        <p:nvSpPr>
          <p:cNvPr id="22" name="bk object 22"/>
          <p:cNvSpPr/>
          <p:nvPr/>
        </p:nvSpPr>
        <p:spPr>
          <a:xfrm>
            <a:off x="914400" y="214884"/>
            <a:ext cx="8229600" cy="1251204"/>
          </a:xfrm>
          <a:prstGeom prst="rect">
            <a:avLst/>
          </a:prstGeom>
          <a:blipFill>
            <a:blip r:embed="rId6"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1" i="0">
                <a:solidFill>
                  <a:srgbClr val="FF00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400" b="0" i="0">
                <a:solidFill>
                  <a:srgbClr val="000099"/>
                </a:solidFill>
                <a:latin typeface="Arial"/>
                <a:cs typeface="Arial"/>
              </a:defRPr>
            </a:lvl1pPr>
          </a:lstStyle>
          <a:p>
            <a:pPr marL="562610" marR="5080" indent="-550545">
              <a:lnSpc>
                <a:spcPts val="1680"/>
              </a:lnSpc>
              <a:spcBef>
                <a:spcPts val="25"/>
              </a:spcBef>
            </a:pPr>
            <a:r>
              <a:rPr lang="en-US"/>
              <a:t>2019 Surface Operations Workshop  Response Directorate</a:t>
            </a:r>
            <a:endParaRPr spc="-5"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58BC9E0D-0856-4490-A090-252442D011B6}" type="datetime1">
              <a:rPr lang="en-US" smtClean="0"/>
              <a:t>12/17/2018</a:t>
            </a:fld>
            <a:endParaRPr lang="en-US"/>
          </a:p>
        </p:txBody>
      </p:sp>
      <p:sp>
        <p:nvSpPr>
          <p:cNvPr id="5" name="Holder 5"/>
          <p:cNvSpPr>
            <a:spLocks noGrp="1"/>
          </p:cNvSpPr>
          <p:nvPr>
            <p:ph type="sldNum" sz="quarter" idx="7"/>
          </p:nvPr>
        </p:nvSpPr>
        <p:spPr/>
        <p:txBody>
          <a:bodyPr lIns="0" tIns="0" rIns="0" bIns="0"/>
          <a:lstStyle>
            <a:lvl1pPr>
              <a:defRPr sz="1400" b="0" i="0">
                <a:solidFill>
                  <a:srgbClr val="000099"/>
                </a:solidFill>
                <a:latin typeface="Arial"/>
                <a:cs typeface="Arial"/>
              </a:defRPr>
            </a:lvl1pPr>
          </a:lstStyle>
          <a:p>
            <a:pPr marL="25400">
              <a:lnSpc>
                <a:spcPts val="165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1066800"/>
            <a:ext cx="82296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endParaRPr/>
          </a:p>
        </p:txBody>
      </p:sp>
      <p:sp>
        <p:nvSpPr>
          <p:cNvPr id="17" name="bk object 17"/>
          <p:cNvSpPr/>
          <p:nvPr/>
        </p:nvSpPr>
        <p:spPr>
          <a:xfrm>
            <a:off x="457200" y="1219200"/>
            <a:ext cx="82296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a:p>
        </p:txBody>
      </p:sp>
      <p:sp>
        <p:nvSpPr>
          <p:cNvPr id="18" name="bk object 18"/>
          <p:cNvSpPr/>
          <p:nvPr/>
        </p:nvSpPr>
        <p:spPr>
          <a:xfrm>
            <a:off x="381000" y="5715000"/>
            <a:ext cx="82296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endParaRPr/>
          </a:p>
        </p:txBody>
      </p:sp>
      <p:sp>
        <p:nvSpPr>
          <p:cNvPr id="19" name="bk object 19"/>
          <p:cNvSpPr/>
          <p:nvPr/>
        </p:nvSpPr>
        <p:spPr>
          <a:xfrm>
            <a:off x="381000" y="5638800"/>
            <a:ext cx="82296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a:p>
        </p:txBody>
      </p:sp>
      <p:sp>
        <p:nvSpPr>
          <p:cNvPr id="20" name="bk object 20"/>
          <p:cNvSpPr/>
          <p:nvPr/>
        </p:nvSpPr>
        <p:spPr>
          <a:xfrm>
            <a:off x="3886200" y="1981200"/>
            <a:ext cx="4286250" cy="1285875"/>
          </a:xfrm>
          <a:prstGeom prst="rect">
            <a:avLst/>
          </a:prstGeom>
          <a:blipFill>
            <a:blip r:embed="rId2" cstate="print"/>
            <a:stretch>
              <a:fillRect/>
            </a:stretch>
          </a:blipFill>
        </p:spPr>
        <p:txBody>
          <a:bodyPr wrap="square" lIns="0" tIns="0" rIns="0" bIns="0" rtlCol="0"/>
          <a:lstStyle/>
          <a:p>
            <a:endParaRPr/>
          </a:p>
        </p:txBody>
      </p:sp>
      <p:sp>
        <p:nvSpPr>
          <p:cNvPr id="21" name="bk object 21"/>
          <p:cNvSpPr/>
          <p:nvPr/>
        </p:nvSpPr>
        <p:spPr>
          <a:xfrm>
            <a:off x="495300" y="3467100"/>
            <a:ext cx="8208264" cy="1883664"/>
          </a:xfrm>
          <a:prstGeom prst="rect">
            <a:avLst/>
          </a:prstGeom>
          <a:blipFill>
            <a:blip r:embed="rId3" cstate="print"/>
            <a:stretch>
              <a:fillRect/>
            </a:stretch>
          </a:blipFill>
        </p:spPr>
        <p:txBody>
          <a:bodyPr wrap="square" lIns="0" tIns="0" rIns="0" bIns="0" rtlCol="0"/>
          <a:lstStyle/>
          <a:p>
            <a:endParaRPr/>
          </a:p>
        </p:txBody>
      </p:sp>
      <p:sp>
        <p:nvSpPr>
          <p:cNvPr id="22" name="bk object 22"/>
          <p:cNvSpPr/>
          <p:nvPr/>
        </p:nvSpPr>
        <p:spPr>
          <a:xfrm>
            <a:off x="918972" y="3262884"/>
            <a:ext cx="7514844" cy="2493264"/>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1400" b="0" i="0">
                <a:solidFill>
                  <a:srgbClr val="000099"/>
                </a:solidFill>
                <a:latin typeface="Arial"/>
                <a:cs typeface="Arial"/>
              </a:defRPr>
            </a:lvl1pPr>
          </a:lstStyle>
          <a:p>
            <a:pPr marL="562610" marR="5080" indent="-550545">
              <a:lnSpc>
                <a:spcPts val="1680"/>
              </a:lnSpc>
              <a:spcBef>
                <a:spcPts val="25"/>
              </a:spcBef>
            </a:pPr>
            <a:r>
              <a:rPr lang="en-US"/>
              <a:t>2019 Surface Operations Workshop  Response Directorate</a:t>
            </a:r>
            <a:endParaRPr spc="-5"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065AFCA9-A581-4760-A5E4-C8FDBBCEF3FF}" type="datetime1">
              <a:rPr lang="en-US" smtClean="0"/>
              <a:t>12/17/2018</a:t>
            </a:fld>
            <a:endParaRPr lang="en-US"/>
          </a:p>
        </p:txBody>
      </p:sp>
      <p:sp>
        <p:nvSpPr>
          <p:cNvPr id="4" name="Holder 4"/>
          <p:cNvSpPr>
            <a:spLocks noGrp="1"/>
          </p:cNvSpPr>
          <p:nvPr>
            <p:ph type="sldNum" sz="quarter" idx="7"/>
          </p:nvPr>
        </p:nvSpPr>
        <p:spPr/>
        <p:txBody>
          <a:bodyPr lIns="0" tIns="0" rIns="0" bIns="0"/>
          <a:lstStyle>
            <a:lvl1pPr>
              <a:defRPr sz="1400" b="0" i="0">
                <a:solidFill>
                  <a:srgbClr val="000099"/>
                </a:solidFill>
                <a:latin typeface="Arial"/>
                <a:cs typeface="Arial"/>
              </a:defRPr>
            </a:lvl1pPr>
          </a:lstStyle>
          <a:p>
            <a:pPr marL="25400">
              <a:lnSpc>
                <a:spcPts val="165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209800" y="2133663"/>
            <a:ext cx="4343400" cy="3859149"/>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457200" y="341312"/>
            <a:ext cx="914400" cy="877887"/>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535431" y="385190"/>
            <a:ext cx="8073136" cy="690244"/>
          </a:xfrm>
          <a:prstGeom prst="rect">
            <a:avLst/>
          </a:prstGeom>
        </p:spPr>
        <p:txBody>
          <a:bodyPr wrap="square" lIns="0" tIns="0" rIns="0" bIns="0">
            <a:spAutoFit/>
          </a:bodyPr>
          <a:lstStyle>
            <a:lvl1pPr>
              <a:defRPr sz="4400" b="1" i="0">
                <a:solidFill>
                  <a:srgbClr val="FF0000"/>
                </a:solidFill>
                <a:latin typeface="Arial"/>
                <a:cs typeface="Arial"/>
              </a:defRPr>
            </a:lvl1pPr>
          </a:lstStyle>
          <a:p>
            <a:endParaRPr/>
          </a:p>
        </p:txBody>
      </p:sp>
      <p:sp>
        <p:nvSpPr>
          <p:cNvPr id="3" name="Holder 3"/>
          <p:cNvSpPr>
            <a:spLocks noGrp="1"/>
          </p:cNvSpPr>
          <p:nvPr>
            <p:ph type="body" idx="1"/>
          </p:nvPr>
        </p:nvSpPr>
        <p:spPr>
          <a:xfrm>
            <a:off x="445769" y="1634490"/>
            <a:ext cx="8252460" cy="3627754"/>
          </a:xfrm>
          <a:prstGeom prst="rect">
            <a:avLst/>
          </a:prstGeom>
        </p:spPr>
        <p:txBody>
          <a:bodyPr wrap="square" lIns="0" tIns="0" rIns="0" bIns="0">
            <a:spAutoFit/>
          </a:bodyPr>
          <a:lstStyle>
            <a:lvl1pPr>
              <a:defRPr sz="32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2996945" y="6293433"/>
            <a:ext cx="2844165" cy="438784"/>
          </a:xfrm>
          <a:prstGeom prst="rect">
            <a:avLst/>
          </a:prstGeom>
        </p:spPr>
        <p:txBody>
          <a:bodyPr wrap="square" lIns="0" tIns="0" rIns="0" bIns="0">
            <a:spAutoFit/>
          </a:bodyPr>
          <a:lstStyle>
            <a:lvl1pPr>
              <a:defRPr sz="1400" b="0" i="0">
                <a:solidFill>
                  <a:srgbClr val="000099"/>
                </a:solidFill>
                <a:latin typeface="Arial"/>
                <a:cs typeface="Arial"/>
              </a:defRPr>
            </a:lvl1pPr>
          </a:lstStyle>
          <a:p>
            <a:pPr marL="562610" marR="5080" indent="-550545">
              <a:lnSpc>
                <a:spcPts val="1680"/>
              </a:lnSpc>
              <a:spcBef>
                <a:spcPts val="25"/>
              </a:spcBef>
            </a:pPr>
            <a:r>
              <a:rPr lang="en-US"/>
              <a:t>2019 Surface Operations Workshop  Response Directorate</a:t>
            </a:r>
            <a:endParaRPr spc="-5"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F0B01F23-C6D2-421E-B4F3-62E8A9358132}" type="datetime1">
              <a:rPr lang="en-US" smtClean="0"/>
              <a:t>12/17/2018</a:t>
            </a:fld>
            <a:endParaRPr lang="en-US"/>
          </a:p>
        </p:txBody>
      </p:sp>
      <p:sp>
        <p:nvSpPr>
          <p:cNvPr id="6" name="Holder 6"/>
          <p:cNvSpPr>
            <a:spLocks noGrp="1"/>
          </p:cNvSpPr>
          <p:nvPr>
            <p:ph type="sldNum" sz="quarter" idx="7"/>
          </p:nvPr>
        </p:nvSpPr>
        <p:spPr>
          <a:xfrm>
            <a:off x="8371585" y="6290385"/>
            <a:ext cx="248920" cy="224790"/>
          </a:xfrm>
          <a:prstGeom prst="rect">
            <a:avLst/>
          </a:prstGeom>
        </p:spPr>
        <p:txBody>
          <a:bodyPr wrap="square" lIns="0" tIns="0" rIns="0" bIns="0">
            <a:spAutoFit/>
          </a:bodyPr>
          <a:lstStyle>
            <a:lvl1pPr>
              <a:defRPr sz="1400" b="0" i="0">
                <a:solidFill>
                  <a:srgbClr val="000099"/>
                </a:solidFill>
                <a:latin typeface="Arial"/>
                <a:cs typeface="Arial"/>
              </a:defRPr>
            </a:lvl1pPr>
          </a:lstStyle>
          <a:p>
            <a:pPr marL="25400">
              <a:lnSpc>
                <a:spcPts val="165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jimmccart@comcast.net"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hyperlink" Target="mailto:Bruce.Pugh@cgauxnet.us" TargetMode="Externa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30274" y="3426414"/>
            <a:ext cx="6689090" cy="1906270"/>
          </a:xfrm>
          <a:prstGeom prst="rect">
            <a:avLst/>
          </a:prstGeom>
        </p:spPr>
        <p:txBody>
          <a:bodyPr vert="horz" wrap="square" lIns="0" tIns="0" rIns="0" bIns="0" rtlCol="0">
            <a:spAutoFit/>
          </a:bodyPr>
          <a:lstStyle/>
          <a:p>
            <a:pPr marL="12065" marR="5080" algn="ctr">
              <a:lnSpc>
                <a:spcPct val="99800"/>
              </a:lnSpc>
            </a:pPr>
            <a:r>
              <a:rPr sz="3600" b="1" dirty="0">
                <a:solidFill>
                  <a:srgbClr val="FF0000"/>
                </a:solidFill>
                <a:latin typeface="Arial"/>
                <a:cs typeface="Arial"/>
              </a:rPr>
              <a:t>National Response</a:t>
            </a:r>
            <a:r>
              <a:rPr sz="3600" b="1" spc="-70" dirty="0">
                <a:solidFill>
                  <a:srgbClr val="FF0000"/>
                </a:solidFill>
                <a:latin typeface="Arial"/>
                <a:cs typeface="Arial"/>
              </a:rPr>
              <a:t> </a:t>
            </a:r>
            <a:r>
              <a:rPr sz="3600" b="1" dirty="0">
                <a:solidFill>
                  <a:srgbClr val="FF0000"/>
                </a:solidFill>
                <a:latin typeface="Arial"/>
                <a:cs typeface="Arial"/>
              </a:rPr>
              <a:t>Directorate  </a:t>
            </a:r>
            <a:r>
              <a:rPr sz="4400" b="1" dirty="0">
                <a:solidFill>
                  <a:srgbClr val="FF0000"/>
                </a:solidFill>
                <a:latin typeface="Arial"/>
                <a:cs typeface="Arial"/>
              </a:rPr>
              <a:t>201</a:t>
            </a:r>
            <a:r>
              <a:rPr lang="en-US" sz="4400" b="1" dirty="0">
                <a:solidFill>
                  <a:srgbClr val="FF0000"/>
                </a:solidFill>
                <a:latin typeface="Arial"/>
                <a:cs typeface="Arial"/>
              </a:rPr>
              <a:t>9</a:t>
            </a:r>
            <a:r>
              <a:rPr sz="4400" b="1" dirty="0">
                <a:solidFill>
                  <a:srgbClr val="FF0000"/>
                </a:solidFill>
                <a:latin typeface="Arial"/>
                <a:cs typeface="Arial"/>
              </a:rPr>
              <a:t> Surface Operations  Workshop</a:t>
            </a:r>
            <a:endParaRPr sz="4400" dirty="0">
              <a:latin typeface="Arial"/>
              <a:cs typeface="Arial"/>
            </a:endParaRPr>
          </a:p>
        </p:txBody>
      </p:sp>
      <p:sp>
        <p:nvSpPr>
          <p:cNvPr id="3" name="Footer Placeholder 2">
            <a:extLst>
              <a:ext uri="{FF2B5EF4-FFF2-40B4-BE49-F238E27FC236}">
                <a16:creationId xmlns="" xmlns:a16="http://schemas.microsoft.com/office/drawing/2014/main" id="{8D84C8B0-CD2E-4706-A349-292044DD6F5A}"/>
              </a:ext>
            </a:extLst>
          </p:cNvPr>
          <p:cNvSpPr>
            <a:spLocks noGrp="1"/>
          </p:cNvSpPr>
          <p:nvPr>
            <p:ph type="ftr" sz="quarter" idx="5"/>
          </p:nvPr>
        </p:nvSpPr>
        <p:spPr/>
        <p:txBody>
          <a:bodyPr/>
          <a:lstStyle/>
          <a:p>
            <a:pPr marL="562610" marR="5080" indent="-550545">
              <a:lnSpc>
                <a:spcPts val="1680"/>
              </a:lnSpc>
              <a:spcBef>
                <a:spcPts val="25"/>
              </a:spcBef>
            </a:pPr>
            <a:r>
              <a:rPr lang="en-US"/>
              <a:t>2019 Surface Operations Workshop  Response Directorate</a:t>
            </a:r>
            <a:endParaRPr lang="en-US" spc="-5"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1"/>
          <p:cNvSpPr txBox="1">
            <a:spLocks noGrp="1"/>
          </p:cNvSpPr>
          <p:nvPr>
            <p:ph type="title"/>
          </p:nvPr>
        </p:nvSpPr>
        <p:spPr>
          <a:xfrm>
            <a:off x="1417608" y="381000"/>
            <a:ext cx="7239000" cy="838200"/>
          </a:xfrm>
          <a:prstGeom prst="rect">
            <a:avLst/>
          </a:prstGeom>
        </p:spPr>
        <p:txBody>
          <a:bodyPr>
            <a:normAutofit/>
          </a:bodyPr>
          <a:lstStyle/>
          <a:p>
            <a:pPr algn="r"/>
            <a:r>
              <a:rPr lang="en-US" sz="3200" dirty="0" smtClean="0"/>
              <a:t>Risk Management As A Way Of Life</a:t>
            </a:r>
            <a:endParaRPr lang="en-US" sz="3200" dirty="0"/>
          </a:p>
        </p:txBody>
      </p:sp>
      <p:sp>
        <p:nvSpPr>
          <p:cNvPr id="68" name="Content Placeholder 2"/>
          <p:cNvSpPr txBox="1">
            <a:spLocks noGrp="1"/>
          </p:cNvSpPr>
          <p:nvPr>
            <p:ph type="body" idx="1"/>
          </p:nvPr>
        </p:nvSpPr>
        <p:spPr>
          <a:xfrm>
            <a:off x="457200" y="1808307"/>
            <a:ext cx="8229600" cy="3982893"/>
          </a:xfrm>
          <a:prstGeom prst="rect">
            <a:avLst/>
          </a:prstGeom>
        </p:spPr>
        <p:txBody>
          <a:bodyPr>
            <a:noAutofit/>
          </a:bodyPr>
          <a:lstStyle/>
          <a:p>
            <a:r>
              <a:rPr lang="en-US" sz="3000" dirty="0"/>
              <a:t>We Continually Make Decisions </a:t>
            </a:r>
            <a:r>
              <a:rPr lang="en-US" sz="3000" dirty="0" smtClean="0"/>
              <a:t>Based on How Much Risk We Are Willing To Accept</a:t>
            </a:r>
          </a:p>
          <a:p>
            <a:pPr lvl="1"/>
            <a:r>
              <a:rPr lang="en-US" sz="3000" dirty="0" smtClean="0"/>
              <a:t>Personal</a:t>
            </a:r>
          </a:p>
          <a:p>
            <a:pPr lvl="1"/>
            <a:r>
              <a:rPr lang="en-US" sz="3000" dirty="0" smtClean="0"/>
              <a:t>Auxiliary</a:t>
            </a:r>
          </a:p>
          <a:p>
            <a:r>
              <a:rPr lang="en-US" sz="3000" dirty="0" smtClean="0"/>
              <a:t>By Increasing Our Understanding Of Risk Management – We Will Increase Our Performance and Safety</a:t>
            </a:r>
          </a:p>
        </p:txBody>
      </p:sp>
      <p:sp>
        <p:nvSpPr>
          <p:cNvPr id="5" name="object 17"/>
          <p:cNvSpPr txBox="1">
            <a:spLocks noGrp="1"/>
          </p:cNvSpPr>
          <p:nvPr>
            <p:ph type="ftr" sz="quarter" idx="5"/>
          </p:nvPr>
        </p:nvSpPr>
        <p:spPr>
          <a:xfrm>
            <a:off x="2996945" y="6293433"/>
            <a:ext cx="2844165" cy="438784"/>
          </a:xfrm>
          <a:prstGeom prst="rect">
            <a:avLst/>
          </a:prstGeom>
        </p:spPr>
        <p:txBody>
          <a:bodyPr vert="horz" wrap="square" lIns="0" tIns="3175" rIns="0" bIns="0" rtlCol="0">
            <a:spAutoFit/>
          </a:bodyPr>
          <a:lstStyle/>
          <a:p>
            <a:pPr marL="562610" marR="5080" indent="-550545">
              <a:lnSpc>
                <a:spcPts val="1680"/>
              </a:lnSpc>
              <a:spcBef>
                <a:spcPts val="25"/>
              </a:spcBef>
            </a:pPr>
            <a:r>
              <a:rPr lang="en-US" dirty="0"/>
              <a:t>2019 Surface Operations Workshop  Response Directorate</a:t>
            </a:r>
            <a:endParaRPr spc="-5" dirty="0"/>
          </a:p>
        </p:txBody>
      </p:sp>
      <p:sp>
        <p:nvSpPr>
          <p:cNvPr id="8" name="object 2"/>
          <p:cNvSpPr/>
          <p:nvPr/>
        </p:nvSpPr>
        <p:spPr>
          <a:xfrm>
            <a:off x="457200" y="1219200"/>
            <a:ext cx="82296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endParaRPr/>
          </a:p>
        </p:txBody>
      </p:sp>
      <p:sp>
        <p:nvSpPr>
          <p:cNvPr id="9" name="object 3"/>
          <p:cNvSpPr/>
          <p:nvPr/>
        </p:nvSpPr>
        <p:spPr>
          <a:xfrm>
            <a:off x="457200" y="1295400"/>
            <a:ext cx="82296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a:p>
        </p:txBody>
      </p:sp>
      <p:sp>
        <p:nvSpPr>
          <p:cNvPr id="7" name="Slide Number Placeholder 6"/>
          <p:cNvSpPr>
            <a:spLocks noGrp="1" noChangeArrowheads="1"/>
          </p:cNvSpPr>
          <p:nvPr>
            <p:ph type="sldNum" sz="quarter" idx="4294967295"/>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F2F5B17A-07BB-4537-8047-728E2953B584}" type="slidenum">
              <a:rPr lang="en-US" altLang="en-US" sz="1400" b="1" smtClean="0">
                <a:solidFill>
                  <a:srgbClr val="000099"/>
                </a:solidFill>
              </a:rPr>
              <a:pPr/>
              <a:t>10</a:t>
            </a:fld>
            <a:endParaRPr lang="en-US" altLang="en-US" sz="1400" b="1" dirty="0">
              <a:solidFill>
                <a:srgbClr val="000099"/>
              </a:solidFill>
            </a:endParaRPr>
          </a:p>
        </p:txBody>
      </p:sp>
      <p:sp>
        <p:nvSpPr>
          <p:cNvPr id="10" name="object 4"/>
          <p:cNvSpPr/>
          <p:nvPr/>
        </p:nvSpPr>
        <p:spPr>
          <a:xfrm>
            <a:off x="457200" y="6248398"/>
            <a:ext cx="1628775" cy="48895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501239344"/>
      </p:ext>
    </p:extLst>
  </p:cSld>
  <p:clrMapOvr>
    <a:masterClrMapping/>
  </p:clrMapOvr>
  <mc:AlternateContent xmlns:mc="http://schemas.openxmlformats.org/markup-compatibility/2006" xmlns:p14="http://schemas.microsoft.com/office/powerpoint/2010/main">
    <mc:Choice Requires="p14">
      <p:transition spd="slow">
        <p:cover dir="u"/>
      </p:transition>
    </mc:Choice>
    <mc:Fallback xmlns="" xmlns:m="http://schemas.openxmlformats.org/officeDocument/2006/math" xmlns:a14="http://schemas.microsoft.com/office/drawing/2010/main">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1"/>
          <p:cNvSpPr txBox="1">
            <a:spLocks noGrp="1"/>
          </p:cNvSpPr>
          <p:nvPr>
            <p:ph type="title"/>
          </p:nvPr>
        </p:nvSpPr>
        <p:spPr>
          <a:xfrm>
            <a:off x="1828800" y="304800"/>
            <a:ext cx="6858000" cy="762000"/>
          </a:xfrm>
          <a:prstGeom prst="rect">
            <a:avLst/>
          </a:prstGeom>
        </p:spPr>
        <p:txBody>
          <a:bodyPr>
            <a:noAutofit/>
          </a:bodyPr>
          <a:lstStyle/>
          <a:p>
            <a:r>
              <a:rPr lang="en-US" sz="3200" dirty="0" smtClean="0"/>
              <a:t>Risk Management As A Way Of Life</a:t>
            </a:r>
            <a:endParaRPr lang="en-US" sz="3200" dirty="0"/>
          </a:p>
        </p:txBody>
      </p:sp>
      <p:sp>
        <p:nvSpPr>
          <p:cNvPr id="68" name="Content Placeholder 2"/>
          <p:cNvSpPr txBox="1">
            <a:spLocks noGrp="1"/>
          </p:cNvSpPr>
          <p:nvPr>
            <p:ph type="body" idx="1"/>
          </p:nvPr>
        </p:nvSpPr>
        <p:spPr>
          <a:xfrm>
            <a:off x="457200" y="1808307"/>
            <a:ext cx="8229600" cy="3858202"/>
          </a:xfrm>
          <a:prstGeom prst="rect">
            <a:avLst/>
          </a:prstGeom>
        </p:spPr>
        <p:txBody>
          <a:bodyPr>
            <a:noAutofit/>
          </a:bodyPr>
          <a:lstStyle/>
          <a:p>
            <a:r>
              <a:rPr lang="en-US" dirty="0" smtClean="0"/>
              <a:t>We Take Steps To Mitigate The Risks</a:t>
            </a:r>
          </a:p>
          <a:p>
            <a:pPr lvl="1"/>
            <a:r>
              <a:rPr lang="en-US" sz="3200" dirty="0" smtClean="0"/>
              <a:t>Ask for Help</a:t>
            </a:r>
          </a:p>
          <a:p>
            <a:pPr lvl="1"/>
            <a:r>
              <a:rPr lang="en-US" sz="3200" dirty="0" smtClean="0"/>
              <a:t>Modify Our Plans</a:t>
            </a:r>
          </a:p>
          <a:p>
            <a:pPr lvl="2"/>
            <a:r>
              <a:rPr lang="en-US" sz="3200" dirty="0" smtClean="0"/>
              <a:t>Change Our Start Time</a:t>
            </a:r>
          </a:p>
          <a:p>
            <a:pPr lvl="2"/>
            <a:r>
              <a:rPr lang="en-US" sz="3200" dirty="0" smtClean="0"/>
              <a:t>Change Our Route</a:t>
            </a:r>
          </a:p>
          <a:p>
            <a:pPr lvl="1"/>
            <a:r>
              <a:rPr lang="en-US" sz="3200" dirty="0" smtClean="0"/>
              <a:t>Check Our Equipment</a:t>
            </a:r>
          </a:p>
          <a:p>
            <a:endParaRPr sz="2800" dirty="0"/>
          </a:p>
        </p:txBody>
      </p:sp>
      <p:sp>
        <p:nvSpPr>
          <p:cNvPr id="5" name="object 17"/>
          <p:cNvSpPr txBox="1">
            <a:spLocks noGrp="1"/>
          </p:cNvSpPr>
          <p:nvPr>
            <p:ph type="ftr" sz="quarter" idx="5"/>
          </p:nvPr>
        </p:nvSpPr>
        <p:spPr>
          <a:xfrm>
            <a:off x="2996945" y="6293433"/>
            <a:ext cx="2844165" cy="438784"/>
          </a:xfrm>
          <a:prstGeom prst="rect">
            <a:avLst/>
          </a:prstGeom>
        </p:spPr>
        <p:txBody>
          <a:bodyPr vert="horz" wrap="square" lIns="0" tIns="3175" rIns="0" bIns="0" rtlCol="0">
            <a:spAutoFit/>
          </a:bodyPr>
          <a:lstStyle/>
          <a:p>
            <a:pPr marL="562610" marR="5080" indent="-550545">
              <a:lnSpc>
                <a:spcPts val="1680"/>
              </a:lnSpc>
              <a:spcBef>
                <a:spcPts val="25"/>
              </a:spcBef>
            </a:pPr>
            <a:r>
              <a:rPr lang="en-US" dirty="0"/>
              <a:t>2019 Surface Operations Workshop  Response Directorate</a:t>
            </a:r>
            <a:endParaRPr spc="-5" dirty="0"/>
          </a:p>
        </p:txBody>
      </p:sp>
      <p:sp>
        <p:nvSpPr>
          <p:cNvPr id="8" name="object 2"/>
          <p:cNvSpPr/>
          <p:nvPr/>
        </p:nvSpPr>
        <p:spPr>
          <a:xfrm>
            <a:off x="457200" y="1219200"/>
            <a:ext cx="82296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endParaRPr/>
          </a:p>
        </p:txBody>
      </p:sp>
      <p:sp>
        <p:nvSpPr>
          <p:cNvPr id="9" name="object 3"/>
          <p:cNvSpPr/>
          <p:nvPr/>
        </p:nvSpPr>
        <p:spPr>
          <a:xfrm>
            <a:off x="457200" y="1295400"/>
            <a:ext cx="82296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a:p>
        </p:txBody>
      </p:sp>
      <p:sp>
        <p:nvSpPr>
          <p:cNvPr id="7" name="Slide Number Placeholder 6"/>
          <p:cNvSpPr>
            <a:spLocks noGrp="1" noChangeArrowheads="1"/>
          </p:cNvSpPr>
          <p:nvPr>
            <p:ph type="sldNum" sz="quarter" idx="4294967295"/>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F2F5B17A-07BB-4537-8047-728E2953B584}" type="slidenum">
              <a:rPr lang="en-US" altLang="en-US" sz="1400" b="1" smtClean="0">
                <a:solidFill>
                  <a:srgbClr val="000099"/>
                </a:solidFill>
              </a:rPr>
              <a:pPr/>
              <a:t>11</a:t>
            </a:fld>
            <a:endParaRPr lang="en-US" altLang="en-US" sz="1400" b="1" dirty="0">
              <a:solidFill>
                <a:srgbClr val="000099"/>
              </a:solidFill>
            </a:endParaRPr>
          </a:p>
        </p:txBody>
      </p:sp>
      <p:sp>
        <p:nvSpPr>
          <p:cNvPr id="10" name="object 4"/>
          <p:cNvSpPr/>
          <p:nvPr/>
        </p:nvSpPr>
        <p:spPr>
          <a:xfrm>
            <a:off x="457200" y="6248398"/>
            <a:ext cx="1628775" cy="48895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898791074"/>
      </p:ext>
    </p:extLst>
  </p:cSld>
  <p:clrMapOvr>
    <a:masterClrMapping/>
  </p:clrMapOvr>
  <mc:AlternateContent xmlns:mc="http://schemas.openxmlformats.org/markup-compatibility/2006" xmlns:p14="http://schemas.microsoft.com/office/powerpoint/2010/main">
    <mc:Choice Requires="p14">
      <p:transition spd="slow">
        <p:cover dir="u"/>
      </p:transition>
    </mc:Choice>
    <mc:Fallback xmlns="" xmlns:m="http://schemas.openxmlformats.org/officeDocument/2006/math" xmlns:a14="http://schemas.microsoft.com/office/drawing/2010/main">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4E242B-C570-4C77-B336-C9923A56367B}"/>
              </a:ext>
            </a:extLst>
          </p:cNvPr>
          <p:cNvSpPr>
            <a:spLocks noGrp="1"/>
          </p:cNvSpPr>
          <p:nvPr>
            <p:ph type="title"/>
          </p:nvPr>
        </p:nvSpPr>
        <p:spPr/>
        <p:txBody>
          <a:bodyPr/>
          <a:lstStyle/>
          <a:p>
            <a:pPr algn="r"/>
            <a:r>
              <a:rPr lang="en-US" dirty="0"/>
              <a:t>Risk Management</a:t>
            </a:r>
          </a:p>
        </p:txBody>
      </p:sp>
      <p:sp>
        <p:nvSpPr>
          <p:cNvPr id="3" name="Text Placeholder 2">
            <a:extLst>
              <a:ext uri="{FF2B5EF4-FFF2-40B4-BE49-F238E27FC236}">
                <a16:creationId xmlns="" xmlns:a16="http://schemas.microsoft.com/office/drawing/2014/main" id="{BC1128A1-79B5-40BA-9AE8-0B99E66BDC81}"/>
              </a:ext>
            </a:extLst>
          </p:cNvPr>
          <p:cNvSpPr>
            <a:spLocks noGrp="1"/>
          </p:cNvSpPr>
          <p:nvPr>
            <p:ph type="body" idx="1"/>
          </p:nvPr>
        </p:nvSpPr>
        <p:spPr>
          <a:xfrm>
            <a:off x="445770" y="1524000"/>
            <a:ext cx="8252460" cy="4431983"/>
          </a:xfrm>
        </p:spPr>
        <p:txBody>
          <a:bodyPr/>
          <a:lstStyle/>
          <a:p>
            <a:pPr marL="457200" indent="-457200">
              <a:buFont typeface="Arial" panose="020B0604020202020204" pitchFamily="34" charset="0"/>
              <a:buChar char="•"/>
            </a:pPr>
            <a:r>
              <a:rPr lang="en-US" dirty="0"/>
              <a:t>Coast Guard (including Auxiliary) operations are inherently complex, dynamic, potentially dangerous, and, by nature, involve the acceptance of some level of </a:t>
            </a:r>
            <a:r>
              <a:rPr lang="en-US" dirty="0" smtClean="0"/>
              <a:t>risk</a:t>
            </a:r>
            <a:endParaRPr lang="en-US" dirty="0"/>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dirty="0"/>
              <a:t>Due to these issues the Coast Guard has revamped the Risk Management program, including what we know as </a:t>
            </a:r>
            <a:r>
              <a:rPr lang="en-US" dirty="0" smtClean="0"/>
              <a:t>TCT</a:t>
            </a:r>
            <a:endParaRPr lang="en-US" dirty="0"/>
          </a:p>
        </p:txBody>
      </p:sp>
      <p:sp>
        <p:nvSpPr>
          <p:cNvPr id="4" name="Footer Placeholder 3">
            <a:extLst>
              <a:ext uri="{FF2B5EF4-FFF2-40B4-BE49-F238E27FC236}">
                <a16:creationId xmlns="" xmlns:a16="http://schemas.microsoft.com/office/drawing/2014/main" id="{BB7B74B7-C839-4A43-9029-5849025AC1A2}"/>
              </a:ext>
            </a:extLst>
          </p:cNvPr>
          <p:cNvSpPr>
            <a:spLocks noGrp="1"/>
          </p:cNvSpPr>
          <p:nvPr>
            <p:ph type="ftr" sz="quarter" idx="5"/>
          </p:nvPr>
        </p:nvSpPr>
        <p:spPr/>
        <p:txBody>
          <a:bodyPr/>
          <a:lstStyle/>
          <a:p>
            <a:pPr marL="562610" marR="5080" indent="-550545">
              <a:lnSpc>
                <a:spcPts val="1680"/>
              </a:lnSpc>
              <a:spcBef>
                <a:spcPts val="25"/>
              </a:spcBef>
            </a:pPr>
            <a:r>
              <a:rPr lang="en-US"/>
              <a:t>2019 Surface Operations Workshop  Response Directorate</a:t>
            </a:r>
            <a:endParaRPr lang="en-US" spc="-5" dirty="0"/>
          </a:p>
        </p:txBody>
      </p:sp>
      <p:sp>
        <p:nvSpPr>
          <p:cNvPr id="5" name="object 2"/>
          <p:cNvSpPr/>
          <p:nvPr/>
        </p:nvSpPr>
        <p:spPr>
          <a:xfrm>
            <a:off x="457200" y="1219200"/>
            <a:ext cx="82296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endParaRPr/>
          </a:p>
        </p:txBody>
      </p:sp>
      <p:sp>
        <p:nvSpPr>
          <p:cNvPr id="6" name="object 3"/>
          <p:cNvSpPr/>
          <p:nvPr/>
        </p:nvSpPr>
        <p:spPr>
          <a:xfrm>
            <a:off x="457200" y="1295400"/>
            <a:ext cx="82296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a:p>
        </p:txBody>
      </p:sp>
      <p:sp>
        <p:nvSpPr>
          <p:cNvPr id="7" name="object 4"/>
          <p:cNvSpPr/>
          <p:nvPr/>
        </p:nvSpPr>
        <p:spPr>
          <a:xfrm>
            <a:off x="457200" y="6248398"/>
            <a:ext cx="1628775" cy="488950"/>
          </a:xfrm>
          <a:prstGeom prst="rect">
            <a:avLst/>
          </a:prstGeom>
          <a:blipFill>
            <a:blip r:embed="rId2" cstate="print"/>
            <a:stretch>
              <a:fillRect/>
            </a:stretch>
          </a:blipFill>
        </p:spPr>
        <p:txBody>
          <a:bodyPr wrap="square" lIns="0" tIns="0" rIns="0" bIns="0" rtlCol="0"/>
          <a:lstStyle/>
          <a:p>
            <a:endParaRPr/>
          </a:p>
        </p:txBody>
      </p:sp>
      <p:sp>
        <p:nvSpPr>
          <p:cNvPr id="8" name="Rectangle 6"/>
          <p:cNvSpPr>
            <a:spLocks noGrp="1" noChangeArrowheads="1"/>
          </p:cNvSpPr>
          <p:nvPr>
            <p:ph type="sldNum" sz="quarter" idx="4294967295"/>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F2F5B17A-07BB-4537-8047-728E2953B584}" type="slidenum">
              <a:rPr lang="en-US" altLang="en-US" sz="1400" b="1" smtClean="0">
                <a:solidFill>
                  <a:srgbClr val="000099"/>
                </a:solidFill>
              </a:rPr>
              <a:pPr/>
              <a:t>12</a:t>
            </a:fld>
            <a:endParaRPr lang="en-US" altLang="en-US" sz="1400" b="1" dirty="0">
              <a:solidFill>
                <a:srgbClr val="000099"/>
              </a:solidFill>
            </a:endParaRPr>
          </a:p>
        </p:txBody>
      </p:sp>
    </p:spTree>
    <p:extLst>
      <p:ext uri="{BB962C8B-B14F-4D97-AF65-F5344CB8AC3E}">
        <p14:creationId xmlns:p14="http://schemas.microsoft.com/office/powerpoint/2010/main" val="1221984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7375C0-75EB-4A5E-8108-5FC3E7A70416}"/>
              </a:ext>
            </a:extLst>
          </p:cNvPr>
          <p:cNvSpPr>
            <a:spLocks noGrp="1"/>
          </p:cNvSpPr>
          <p:nvPr>
            <p:ph type="title"/>
          </p:nvPr>
        </p:nvSpPr>
        <p:spPr/>
        <p:txBody>
          <a:bodyPr/>
          <a:lstStyle/>
          <a:p>
            <a:pPr algn="r"/>
            <a:r>
              <a:rPr lang="en-US" dirty="0"/>
              <a:t>Major Changes to RM</a:t>
            </a:r>
          </a:p>
        </p:txBody>
      </p:sp>
      <p:sp>
        <p:nvSpPr>
          <p:cNvPr id="3" name="Text Placeholder 2">
            <a:extLst>
              <a:ext uri="{FF2B5EF4-FFF2-40B4-BE49-F238E27FC236}">
                <a16:creationId xmlns="" xmlns:a16="http://schemas.microsoft.com/office/drawing/2014/main" id="{FAD7B87C-87C4-4516-86E8-880DCE9DCEFD}"/>
              </a:ext>
            </a:extLst>
          </p:cNvPr>
          <p:cNvSpPr>
            <a:spLocks noGrp="1"/>
          </p:cNvSpPr>
          <p:nvPr>
            <p:ph type="body" idx="1"/>
          </p:nvPr>
        </p:nvSpPr>
        <p:spPr>
          <a:xfrm>
            <a:off x="445769" y="1634490"/>
            <a:ext cx="8252460" cy="4001095"/>
          </a:xfrm>
        </p:spPr>
        <p:txBody>
          <a:bodyPr/>
          <a:lstStyle/>
          <a:p>
            <a:r>
              <a:rPr lang="en-US" dirty="0"/>
              <a:t>The Risk Management Instruction;</a:t>
            </a:r>
          </a:p>
          <a:p>
            <a:pPr marL="457200" indent="-457200">
              <a:buFont typeface="Arial" panose="020B0604020202020204" pitchFamily="34" charset="0"/>
              <a:buChar char="•"/>
            </a:pPr>
            <a:r>
              <a:rPr lang="en-US" sz="2800" dirty="0"/>
              <a:t>Updates the RM process from 7 steps to the new 5 step </a:t>
            </a:r>
            <a:r>
              <a:rPr lang="en-US" sz="2800" dirty="0" smtClean="0"/>
              <a:t>process</a:t>
            </a:r>
            <a:endParaRPr lang="en-US" sz="2800" dirty="0"/>
          </a:p>
          <a:p>
            <a:pPr marL="457200" indent="-457200">
              <a:buFont typeface="Arial" panose="020B0604020202020204" pitchFamily="34" charset="0"/>
              <a:buChar char="•"/>
            </a:pPr>
            <a:r>
              <a:rPr lang="en-US" sz="2800" dirty="0"/>
              <a:t>Reintroduces the PEACE and STAAR </a:t>
            </a:r>
            <a:r>
              <a:rPr lang="en-US" sz="2800" dirty="0" smtClean="0"/>
              <a:t>models</a:t>
            </a:r>
            <a:endParaRPr lang="en-US" sz="2800" dirty="0"/>
          </a:p>
          <a:p>
            <a:pPr marL="457200" indent="-457200">
              <a:buFont typeface="Arial" panose="020B0604020202020204" pitchFamily="34" charset="0"/>
              <a:buChar char="•"/>
            </a:pPr>
            <a:r>
              <a:rPr lang="en-US" sz="2800" dirty="0"/>
              <a:t>Introduces the Risk Assessment Matrix (RAM</a:t>
            </a:r>
            <a:r>
              <a:rPr lang="en-US" sz="2800" dirty="0" smtClean="0"/>
              <a:t>)</a:t>
            </a:r>
            <a:endParaRPr lang="en-US" sz="2800" dirty="0"/>
          </a:p>
          <a:p>
            <a:pPr marL="457200" indent="-457200">
              <a:buFont typeface="Arial" panose="020B0604020202020204" pitchFamily="34" charset="0"/>
              <a:buChar char="•"/>
            </a:pPr>
            <a:r>
              <a:rPr lang="en-US" sz="2800" dirty="0"/>
              <a:t>Mandates the use of GAR </a:t>
            </a:r>
            <a:r>
              <a:rPr lang="en-US" sz="2800" dirty="0" smtClean="0"/>
              <a:t>2.0</a:t>
            </a:r>
            <a:endParaRPr lang="en-US" sz="2800" dirty="0"/>
          </a:p>
          <a:p>
            <a:pPr marL="457200" indent="-457200">
              <a:buFont typeface="Arial" panose="020B0604020202020204" pitchFamily="34" charset="0"/>
              <a:buChar char="•"/>
            </a:pPr>
            <a:r>
              <a:rPr lang="en-US" sz="2800" dirty="0"/>
              <a:t>Standardizes RM training for all communities (surface, air, shore</a:t>
            </a:r>
            <a:r>
              <a:rPr lang="en-US" sz="2800" dirty="0" smtClean="0"/>
              <a:t>)</a:t>
            </a:r>
            <a:endParaRPr lang="en-US" sz="2800" dirty="0"/>
          </a:p>
          <a:p>
            <a:endParaRPr lang="en-US" dirty="0"/>
          </a:p>
        </p:txBody>
      </p:sp>
      <p:sp>
        <p:nvSpPr>
          <p:cNvPr id="4" name="Footer Placeholder 3">
            <a:extLst>
              <a:ext uri="{FF2B5EF4-FFF2-40B4-BE49-F238E27FC236}">
                <a16:creationId xmlns="" xmlns:a16="http://schemas.microsoft.com/office/drawing/2014/main" id="{1FF271B7-01A9-4A48-A43D-F2C3D7308757}"/>
              </a:ext>
            </a:extLst>
          </p:cNvPr>
          <p:cNvSpPr>
            <a:spLocks noGrp="1"/>
          </p:cNvSpPr>
          <p:nvPr>
            <p:ph type="ftr" sz="quarter" idx="5"/>
          </p:nvPr>
        </p:nvSpPr>
        <p:spPr/>
        <p:txBody>
          <a:bodyPr/>
          <a:lstStyle/>
          <a:p>
            <a:pPr marL="562610" marR="5080" indent="-550545">
              <a:lnSpc>
                <a:spcPts val="1680"/>
              </a:lnSpc>
              <a:spcBef>
                <a:spcPts val="25"/>
              </a:spcBef>
            </a:pPr>
            <a:r>
              <a:rPr lang="en-US"/>
              <a:t>2019 Surface Operations Workshop  Response Directorate</a:t>
            </a:r>
            <a:endParaRPr lang="en-US" spc="-5" dirty="0"/>
          </a:p>
        </p:txBody>
      </p:sp>
      <p:sp>
        <p:nvSpPr>
          <p:cNvPr id="5" name="object 2"/>
          <p:cNvSpPr/>
          <p:nvPr/>
        </p:nvSpPr>
        <p:spPr>
          <a:xfrm>
            <a:off x="457200" y="1219200"/>
            <a:ext cx="82296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endParaRPr/>
          </a:p>
        </p:txBody>
      </p:sp>
      <p:sp>
        <p:nvSpPr>
          <p:cNvPr id="6" name="object 3"/>
          <p:cNvSpPr/>
          <p:nvPr/>
        </p:nvSpPr>
        <p:spPr>
          <a:xfrm>
            <a:off x="457200" y="1295400"/>
            <a:ext cx="82296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a:p>
        </p:txBody>
      </p:sp>
      <p:sp>
        <p:nvSpPr>
          <p:cNvPr id="7" name="object 4"/>
          <p:cNvSpPr/>
          <p:nvPr/>
        </p:nvSpPr>
        <p:spPr>
          <a:xfrm>
            <a:off x="457200" y="6248398"/>
            <a:ext cx="1628775" cy="488950"/>
          </a:xfrm>
          <a:prstGeom prst="rect">
            <a:avLst/>
          </a:prstGeom>
          <a:blipFill>
            <a:blip r:embed="rId2" cstate="print"/>
            <a:stretch>
              <a:fillRect/>
            </a:stretch>
          </a:blipFill>
        </p:spPr>
        <p:txBody>
          <a:bodyPr wrap="square" lIns="0" tIns="0" rIns="0" bIns="0" rtlCol="0"/>
          <a:lstStyle/>
          <a:p>
            <a:endParaRPr/>
          </a:p>
        </p:txBody>
      </p:sp>
      <p:sp>
        <p:nvSpPr>
          <p:cNvPr id="8" name="Rectangle 6"/>
          <p:cNvSpPr>
            <a:spLocks noGrp="1" noChangeArrowheads="1"/>
          </p:cNvSpPr>
          <p:nvPr>
            <p:ph type="sldNum" sz="quarter" idx="4294967295"/>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F2F5B17A-07BB-4537-8047-728E2953B584}" type="slidenum">
              <a:rPr lang="en-US" altLang="en-US" sz="1400" b="1" smtClean="0">
                <a:solidFill>
                  <a:srgbClr val="000099"/>
                </a:solidFill>
              </a:rPr>
              <a:pPr/>
              <a:t>13</a:t>
            </a:fld>
            <a:endParaRPr lang="en-US" altLang="en-US" sz="1400" b="1" dirty="0">
              <a:solidFill>
                <a:srgbClr val="000099"/>
              </a:solidFill>
            </a:endParaRPr>
          </a:p>
        </p:txBody>
      </p:sp>
    </p:spTree>
    <p:extLst>
      <p:ext uri="{BB962C8B-B14F-4D97-AF65-F5344CB8AC3E}">
        <p14:creationId xmlns:p14="http://schemas.microsoft.com/office/powerpoint/2010/main" val="280603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E16E20-30FC-4311-B8E0-EA62DBBBE412}"/>
              </a:ext>
            </a:extLst>
          </p:cNvPr>
          <p:cNvSpPr>
            <a:spLocks noGrp="1"/>
          </p:cNvSpPr>
          <p:nvPr>
            <p:ph type="title"/>
          </p:nvPr>
        </p:nvSpPr>
        <p:spPr>
          <a:xfrm>
            <a:off x="535431" y="385190"/>
            <a:ext cx="8151369" cy="494921"/>
          </a:xfrm>
        </p:spPr>
        <p:txBody>
          <a:bodyPr/>
          <a:lstStyle/>
          <a:p>
            <a:pPr algn="r"/>
            <a:r>
              <a:rPr lang="en-US" smtClean="0"/>
              <a:t>PEACE Model </a:t>
            </a:r>
            <a:endParaRPr lang="en-US" dirty="0"/>
          </a:p>
        </p:txBody>
      </p:sp>
      <p:sp>
        <p:nvSpPr>
          <p:cNvPr id="3" name="Text Placeholder 2">
            <a:extLst>
              <a:ext uri="{FF2B5EF4-FFF2-40B4-BE49-F238E27FC236}">
                <a16:creationId xmlns="" xmlns:a16="http://schemas.microsoft.com/office/drawing/2014/main" id="{B83EB3FA-F6A6-4B20-8DE5-8219ACDA4E23}"/>
              </a:ext>
            </a:extLst>
          </p:cNvPr>
          <p:cNvSpPr>
            <a:spLocks noGrp="1"/>
          </p:cNvSpPr>
          <p:nvPr>
            <p:ph type="body" idx="1"/>
          </p:nvPr>
        </p:nvSpPr>
        <p:spPr>
          <a:xfrm>
            <a:off x="445769" y="1634490"/>
            <a:ext cx="8252460" cy="4431983"/>
          </a:xfrm>
        </p:spPr>
        <p:txBody>
          <a:bodyPr/>
          <a:lstStyle/>
          <a:p>
            <a:pPr marL="457200" indent="-457200">
              <a:buFont typeface="Arial" panose="020B0604020202020204" pitchFamily="34" charset="0"/>
              <a:buChar char="•"/>
            </a:pPr>
            <a:r>
              <a:rPr lang="en-US" dirty="0"/>
              <a:t>New GAR </a:t>
            </a:r>
            <a:r>
              <a:rPr lang="en-US" dirty="0" smtClean="0"/>
              <a:t>tool uses PEACE and </a:t>
            </a:r>
            <a:r>
              <a:rPr lang="en-US" dirty="0"/>
              <a:t>scores the risk Low-Medium-High</a:t>
            </a:r>
          </a:p>
          <a:p>
            <a:pPr marL="914400" lvl="1" indent="-457200">
              <a:buFont typeface="Arial" panose="020B0604020202020204" pitchFamily="34" charset="0"/>
              <a:buChar char="•"/>
            </a:pPr>
            <a:r>
              <a:rPr lang="en-US" sz="3200" dirty="0" smtClean="0"/>
              <a:t>Planning</a:t>
            </a:r>
            <a:endParaRPr lang="en-US" sz="3200" dirty="0"/>
          </a:p>
          <a:p>
            <a:pPr marL="914400" lvl="1" indent="-457200">
              <a:buFont typeface="Arial" panose="020B0604020202020204" pitchFamily="34" charset="0"/>
              <a:buChar char="•"/>
            </a:pPr>
            <a:r>
              <a:rPr lang="en-US" sz="3200" dirty="0" smtClean="0"/>
              <a:t>Event</a:t>
            </a:r>
            <a:endParaRPr lang="en-US" sz="3200" dirty="0"/>
          </a:p>
          <a:p>
            <a:pPr marL="914400" lvl="1" indent="-457200">
              <a:buFont typeface="Arial" panose="020B0604020202020204" pitchFamily="34" charset="0"/>
              <a:buChar char="•"/>
            </a:pPr>
            <a:r>
              <a:rPr lang="en-US" sz="3200" dirty="0" smtClean="0"/>
              <a:t>Assets </a:t>
            </a:r>
            <a:r>
              <a:rPr lang="en-US" sz="3200" dirty="0"/>
              <a:t>-</a:t>
            </a:r>
            <a:r>
              <a:rPr lang="en-US" sz="3200" dirty="0" smtClean="0"/>
              <a:t> Crew</a:t>
            </a:r>
          </a:p>
          <a:p>
            <a:pPr marL="914400" lvl="1" indent="-457200">
              <a:buFont typeface="Arial" panose="020B0604020202020204" pitchFamily="34" charset="0"/>
              <a:buChar char="•"/>
            </a:pPr>
            <a:r>
              <a:rPr lang="en-US" sz="3200" dirty="0" smtClean="0"/>
              <a:t>Assets - Boat/Resources</a:t>
            </a:r>
            <a:endParaRPr lang="en-US" sz="3200" dirty="0"/>
          </a:p>
          <a:p>
            <a:pPr marL="914400" lvl="1" indent="-457200">
              <a:buFont typeface="Arial" panose="020B0604020202020204" pitchFamily="34" charset="0"/>
              <a:buChar char="•"/>
            </a:pPr>
            <a:r>
              <a:rPr lang="en-US" sz="3200" dirty="0" smtClean="0"/>
              <a:t>Communications/Supervision</a:t>
            </a:r>
            <a:endParaRPr lang="en-US" sz="3200" dirty="0"/>
          </a:p>
          <a:p>
            <a:pPr marL="914400" lvl="1" indent="-457200">
              <a:buFont typeface="Arial" panose="020B0604020202020204" pitchFamily="34" charset="0"/>
              <a:buChar char="•"/>
            </a:pPr>
            <a:r>
              <a:rPr lang="en-US" sz="3200" dirty="0" smtClean="0"/>
              <a:t>Environment</a:t>
            </a:r>
            <a:endParaRPr lang="en-US" sz="3200" dirty="0"/>
          </a:p>
          <a:p>
            <a:endParaRPr lang="en-US" dirty="0"/>
          </a:p>
        </p:txBody>
      </p:sp>
      <p:sp>
        <p:nvSpPr>
          <p:cNvPr id="4" name="Footer Placeholder 3">
            <a:extLst>
              <a:ext uri="{FF2B5EF4-FFF2-40B4-BE49-F238E27FC236}">
                <a16:creationId xmlns="" xmlns:a16="http://schemas.microsoft.com/office/drawing/2014/main" id="{4A04BC02-AF34-446F-914A-381542D362D9}"/>
              </a:ext>
            </a:extLst>
          </p:cNvPr>
          <p:cNvSpPr>
            <a:spLocks noGrp="1"/>
          </p:cNvSpPr>
          <p:nvPr>
            <p:ph type="ftr" sz="quarter" idx="5"/>
          </p:nvPr>
        </p:nvSpPr>
        <p:spPr/>
        <p:txBody>
          <a:bodyPr/>
          <a:lstStyle/>
          <a:p>
            <a:pPr marL="562610" marR="5080" indent="-550545">
              <a:lnSpc>
                <a:spcPts val="1680"/>
              </a:lnSpc>
              <a:spcBef>
                <a:spcPts val="25"/>
              </a:spcBef>
            </a:pPr>
            <a:r>
              <a:rPr lang="en-US"/>
              <a:t>2019 Surface Operations Workshop  Response Directorate</a:t>
            </a:r>
            <a:endParaRPr lang="en-US" spc="-5" dirty="0"/>
          </a:p>
        </p:txBody>
      </p:sp>
      <p:sp>
        <p:nvSpPr>
          <p:cNvPr id="5" name="object 2"/>
          <p:cNvSpPr/>
          <p:nvPr/>
        </p:nvSpPr>
        <p:spPr>
          <a:xfrm>
            <a:off x="457200" y="1219200"/>
            <a:ext cx="82296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endParaRPr/>
          </a:p>
        </p:txBody>
      </p:sp>
      <p:sp>
        <p:nvSpPr>
          <p:cNvPr id="6" name="object 3"/>
          <p:cNvSpPr/>
          <p:nvPr/>
        </p:nvSpPr>
        <p:spPr>
          <a:xfrm>
            <a:off x="457200" y="1295400"/>
            <a:ext cx="82296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a:p>
        </p:txBody>
      </p:sp>
      <p:sp>
        <p:nvSpPr>
          <p:cNvPr id="7" name="object 4"/>
          <p:cNvSpPr/>
          <p:nvPr/>
        </p:nvSpPr>
        <p:spPr>
          <a:xfrm>
            <a:off x="457200" y="6248398"/>
            <a:ext cx="1628775" cy="488950"/>
          </a:xfrm>
          <a:prstGeom prst="rect">
            <a:avLst/>
          </a:prstGeom>
          <a:blipFill>
            <a:blip r:embed="rId2" cstate="print"/>
            <a:stretch>
              <a:fillRect/>
            </a:stretch>
          </a:blipFill>
        </p:spPr>
        <p:txBody>
          <a:bodyPr wrap="square" lIns="0" tIns="0" rIns="0" bIns="0" rtlCol="0"/>
          <a:lstStyle/>
          <a:p>
            <a:endParaRPr/>
          </a:p>
        </p:txBody>
      </p:sp>
      <p:sp>
        <p:nvSpPr>
          <p:cNvPr id="8" name="Rectangle 6"/>
          <p:cNvSpPr>
            <a:spLocks noGrp="1" noChangeArrowheads="1"/>
          </p:cNvSpPr>
          <p:nvPr>
            <p:ph type="sldNum" sz="quarter" idx="4294967295"/>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F2F5B17A-07BB-4537-8047-728E2953B584}" type="slidenum">
              <a:rPr lang="en-US" altLang="en-US" sz="1400" b="1" smtClean="0">
                <a:solidFill>
                  <a:srgbClr val="000099"/>
                </a:solidFill>
              </a:rPr>
              <a:pPr/>
              <a:t>14</a:t>
            </a:fld>
            <a:endParaRPr lang="en-US" altLang="en-US" sz="1400" b="1" dirty="0">
              <a:solidFill>
                <a:srgbClr val="000099"/>
              </a:solidFill>
            </a:endParaRPr>
          </a:p>
        </p:txBody>
      </p:sp>
    </p:spTree>
    <p:extLst>
      <p:ext uri="{BB962C8B-B14F-4D97-AF65-F5344CB8AC3E}">
        <p14:creationId xmlns:p14="http://schemas.microsoft.com/office/powerpoint/2010/main" val="30565766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STAAR Model</a:t>
            </a:r>
            <a:endParaRPr lang="en-US" dirty="0"/>
          </a:p>
        </p:txBody>
      </p:sp>
      <p:sp>
        <p:nvSpPr>
          <p:cNvPr id="3" name="Text Placeholder 2"/>
          <p:cNvSpPr>
            <a:spLocks noGrp="1"/>
          </p:cNvSpPr>
          <p:nvPr>
            <p:ph type="body" idx="1"/>
          </p:nvPr>
        </p:nvSpPr>
        <p:spPr>
          <a:xfrm>
            <a:off x="445770" y="1524000"/>
            <a:ext cx="8252460" cy="4431983"/>
          </a:xfrm>
        </p:spPr>
        <p:txBody>
          <a:bodyPr/>
          <a:lstStyle/>
          <a:p>
            <a:pPr marL="457200" indent="-457200">
              <a:buFont typeface="Arial" panose="020B0604020202020204" pitchFamily="34" charset="0"/>
              <a:buChar char="•"/>
            </a:pPr>
            <a:r>
              <a:rPr lang="en-US" dirty="0" smtClean="0"/>
              <a:t>Spread out – Disperse the risk by increasing time between events or using additional assets</a:t>
            </a:r>
          </a:p>
          <a:p>
            <a:pPr marL="457200" indent="-457200">
              <a:buFont typeface="Arial" panose="020B0604020202020204" pitchFamily="34" charset="0"/>
              <a:buChar char="•"/>
            </a:pPr>
            <a:r>
              <a:rPr lang="en-US" dirty="0" smtClean="0"/>
              <a:t>Transfer – If possible, locate a better suited asset to conduct the mission</a:t>
            </a:r>
          </a:p>
          <a:p>
            <a:pPr marL="457200" indent="-457200">
              <a:buFont typeface="Arial" panose="020B0604020202020204" pitchFamily="34" charset="0"/>
              <a:buChar char="•"/>
            </a:pPr>
            <a:r>
              <a:rPr lang="en-US" dirty="0" smtClean="0"/>
              <a:t>Avoid – Wait for risk to subside (daylight?)</a:t>
            </a:r>
          </a:p>
          <a:p>
            <a:pPr marL="457200" indent="-457200">
              <a:buFont typeface="Arial" panose="020B0604020202020204" pitchFamily="34" charset="0"/>
              <a:buChar char="•"/>
            </a:pPr>
            <a:r>
              <a:rPr lang="en-US" dirty="0" smtClean="0"/>
              <a:t>Accept – Benefit should outweigh Risk</a:t>
            </a:r>
          </a:p>
          <a:p>
            <a:pPr marL="457200" indent="-457200">
              <a:buFont typeface="Arial" panose="020B0604020202020204" pitchFamily="34" charset="0"/>
              <a:buChar char="•"/>
            </a:pPr>
            <a:r>
              <a:rPr lang="en-US" dirty="0" smtClean="0"/>
              <a:t>Reduce – Use PPE, additional training or rest, stress reduction</a:t>
            </a:r>
            <a:endParaRPr lang="en-US" dirty="0"/>
          </a:p>
        </p:txBody>
      </p:sp>
      <p:sp>
        <p:nvSpPr>
          <p:cNvPr id="4" name="Footer Placeholder 3"/>
          <p:cNvSpPr>
            <a:spLocks noGrp="1"/>
          </p:cNvSpPr>
          <p:nvPr>
            <p:ph type="ftr" sz="quarter" idx="5"/>
          </p:nvPr>
        </p:nvSpPr>
        <p:spPr/>
        <p:txBody>
          <a:bodyPr/>
          <a:lstStyle/>
          <a:p>
            <a:pPr marL="562610" marR="5080" indent="-550545">
              <a:lnSpc>
                <a:spcPts val="1680"/>
              </a:lnSpc>
              <a:spcBef>
                <a:spcPts val="25"/>
              </a:spcBef>
            </a:pPr>
            <a:r>
              <a:rPr lang="en-US" smtClean="0"/>
              <a:t>2019 Surface Operations Workshop  Response Directorate</a:t>
            </a:r>
            <a:endParaRPr lang="en-US" spc="-5" dirty="0"/>
          </a:p>
        </p:txBody>
      </p:sp>
      <p:sp>
        <p:nvSpPr>
          <p:cNvPr id="5" name="object 2"/>
          <p:cNvSpPr/>
          <p:nvPr/>
        </p:nvSpPr>
        <p:spPr>
          <a:xfrm>
            <a:off x="457200" y="1219200"/>
            <a:ext cx="82296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endParaRPr/>
          </a:p>
        </p:txBody>
      </p:sp>
      <p:sp>
        <p:nvSpPr>
          <p:cNvPr id="6" name="object 3"/>
          <p:cNvSpPr/>
          <p:nvPr/>
        </p:nvSpPr>
        <p:spPr>
          <a:xfrm>
            <a:off x="457200" y="1295400"/>
            <a:ext cx="82296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a:p>
        </p:txBody>
      </p:sp>
      <p:sp>
        <p:nvSpPr>
          <p:cNvPr id="7" name="object 4"/>
          <p:cNvSpPr/>
          <p:nvPr/>
        </p:nvSpPr>
        <p:spPr>
          <a:xfrm>
            <a:off x="457200" y="6248398"/>
            <a:ext cx="1628775" cy="488950"/>
          </a:xfrm>
          <a:prstGeom prst="rect">
            <a:avLst/>
          </a:prstGeom>
          <a:blipFill>
            <a:blip r:embed="rId2" cstate="print"/>
            <a:stretch>
              <a:fillRect/>
            </a:stretch>
          </a:blipFill>
        </p:spPr>
        <p:txBody>
          <a:bodyPr wrap="square" lIns="0" tIns="0" rIns="0" bIns="0" rtlCol="0"/>
          <a:lstStyle/>
          <a:p>
            <a:endParaRPr/>
          </a:p>
        </p:txBody>
      </p:sp>
      <p:sp>
        <p:nvSpPr>
          <p:cNvPr id="8" name="Rectangle 6"/>
          <p:cNvSpPr>
            <a:spLocks noGrp="1" noChangeArrowheads="1"/>
          </p:cNvSpPr>
          <p:nvPr>
            <p:ph type="sldNum" sz="quarter" idx="4294967295"/>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F2F5B17A-07BB-4537-8047-728E2953B584}" type="slidenum">
              <a:rPr lang="en-US" altLang="en-US" sz="1400" b="1" smtClean="0">
                <a:solidFill>
                  <a:srgbClr val="000099"/>
                </a:solidFill>
              </a:rPr>
              <a:pPr/>
              <a:t>15</a:t>
            </a:fld>
            <a:endParaRPr lang="en-US" altLang="en-US" sz="1400" b="1" dirty="0">
              <a:solidFill>
                <a:srgbClr val="000099"/>
              </a:solidFill>
            </a:endParaRPr>
          </a:p>
        </p:txBody>
      </p:sp>
    </p:spTree>
    <p:extLst>
      <p:ext uri="{BB962C8B-B14F-4D97-AF65-F5344CB8AC3E}">
        <p14:creationId xmlns:p14="http://schemas.microsoft.com/office/powerpoint/2010/main" val="1858236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8A8616-6671-48FB-A8AB-282565C07C6F}"/>
              </a:ext>
            </a:extLst>
          </p:cNvPr>
          <p:cNvSpPr>
            <a:spLocks noGrp="1"/>
          </p:cNvSpPr>
          <p:nvPr>
            <p:ph type="title"/>
          </p:nvPr>
        </p:nvSpPr>
        <p:spPr/>
        <p:txBody>
          <a:bodyPr/>
          <a:lstStyle/>
          <a:p>
            <a:pPr algn="r"/>
            <a:r>
              <a:rPr lang="en-US" dirty="0"/>
              <a:t>GAR MATRIX</a:t>
            </a:r>
          </a:p>
        </p:txBody>
      </p:sp>
      <p:sp>
        <p:nvSpPr>
          <p:cNvPr id="4" name="Footer Placeholder 3">
            <a:extLst>
              <a:ext uri="{FF2B5EF4-FFF2-40B4-BE49-F238E27FC236}">
                <a16:creationId xmlns="" xmlns:a16="http://schemas.microsoft.com/office/drawing/2014/main" id="{612B2C52-56AB-49ED-97F1-3CAA9A74C02D}"/>
              </a:ext>
            </a:extLst>
          </p:cNvPr>
          <p:cNvSpPr>
            <a:spLocks noGrp="1"/>
          </p:cNvSpPr>
          <p:nvPr>
            <p:ph type="ftr" sz="quarter" idx="5"/>
          </p:nvPr>
        </p:nvSpPr>
        <p:spPr/>
        <p:txBody>
          <a:bodyPr/>
          <a:lstStyle/>
          <a:p>
            <a:pPr marL="562610" marR="5080" indent="-550545">
              <a:lnSpc>
                <a:spcPts val="1680"/>
              </a:lnSpc>
              <a:spcBef>
                <a:spcPts val="25"/>
              </a:spcBef>
            </a:pPr>
            <a:r>
              <a:rPr lang="en-US"/>
              <a:t>2019 Surface Operations Workshop  Response Directorate</a:t>
            </a:r>
            <a:endParaRPr lang="en-US" spc="-5" dirty="0"/>
          </a:p>
        </p:txBody>
      </p:sp>
      <p:pic>
        <p:nvPicPr>
          <p:cNvPr id="556" name="Picture 555">
            <a:extLst>
              <a:ext uri="{FF2B5EF4-FFF2-40B4-BE49-F238E27FC236}">
                <a16:creationId xmlns="" xmlns:a16="http://schemas.microsoft.com/office/drawing/2014/main" id="{AD16BABF-CD8F-4383-83F0-CF9E6984FDFE}"/>
              </a:ext>
            </a:extLst>
          </p:cNvPr>
          <p:cNvPicPr>
            <a:picLocks noChangeAspect="1"/>
          </p:cNvPicPr>
          <p:nvPr/>
        </p:nvPicPr>
        <p:blipFill rotWithShape="1">
          <a:blip r:embed="rId2"/>
          <a:srcRect t="53431"/>
          <a:stretch/>
        </p:blipFill>
        <p:spPr>
          <a:xfrm>
            <a:off x="533400" y="1752600"/>
            <a:ext cx="8212583" cy="4357378"/>
          </a:xfrm>
          <a:prstGeom prst="rect">
            <a:avLst/>
          </a:prstGeom>
        </p:spPr>
      </p:pic>
      <p:sp>
        <p:nvSpPr>
          <p:cNvPr id="5" name="object 2"/>
          <p:cNvSpPr/>
          <p:nvPr/>
        </p:nvSpPr>
        <p:spPr>
          <a:xfrm>
            <a:off x="457200" y="1219200"/>
            <a:ext cx="82296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endParaRPr/>
          </a:p>
        </p:txBody>
      </p:sp>
      <p:sp>
        <p:nvSpPr>
          <p:cNvPr id="6" name="object 3"/>
          <p:cNvSpPr/>
          <p:nvPr/>
        </p:nvSpPr>
        <p:spPr>
          <a:xfrm>
            <a:off x="457200" y="1295400"/>
            <a:ext cx="82296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a:p>
        </p:txBody>
      </p:sp>
      <p:sp>
        <p:nvSpPr>
          <p:cNvPr id="7" name="object 4"/>
          <p:cNvSpPr/>
          <p:nvPr/>
        </p:nvSpPr>
        <p:spPr>
          <a:xfrm>
            <a:off x="457200" y="6248398"/>
            <a:ext cx="1628775" cy="488950"/>
          </a:xfrm>
          <a:prstGeom prst="rect">
            <a:avLst/>
          </a:prstGeom>
          <a:blipFill>
            <a:blip r:embed="rId3" cstate="print"/>
            <a:stretch>
              <a:fillRect/>
            </a:stretch>
          </a:blipFill>
        </p:spPr>
        <p:txBody>
          <a:bodyPr wrap="square" lIns="0" tIns="0" rIns="0" bIns="0" rtlCol="0"/>
          <a:lstStyle/>
          <a:p>
            <a:endParaRPr/>
          </a:p>
        </p:txBody>
      </p:sp>
      <p:sp>
        <p:nvSpPr>
          <p:cNvPr id="8" name="Rectangle 6"/>
          <p:cNvSpPr>
            <a:spLocks noGrp="1" noChangeArrowheads="1"/>
          </p:cNvSpPr>
          <p:nvPr>
            <p:ph type="sldNum" sz="quarter" idx="4294967295"/>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F2F5B17A-07BB-4537-8047-728E2953B584}" type="slidenum">
              <a:rPr lang="en-US" altLang="en-US" sz="1400" b="1" smtClean="0">
                <a:solidFill>
                  <a:srgbClr val="000099"/>
                </a:solidFill>
              </a:rPr>
              <a:pPr/>
              <a:t>16</a:t>
            </a:fld>
            <a:endParaRPr lang="en-US" altLang="en-US" sz="1400" b="1" dirty="0">
              <a:solidFill>
                <a:srgbClr val="000099"/>
              </a:solidFill>
            </a:endParaRPr>
          </a:p>
        </p:txBody>
      </p:sp>
    </p:spTree>
    <p:extLst>
      <p:ext uri="{BB962C8B-B14F-4D97-AF65-F5344CB8AC3E}">
        <p14:creationId xmlns:p14="http://schemas.microsoft.com/office/powerpoint/2010/main" val="38328618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408F44-D691-4E04-92B6-187AAC6DB42B}"/>
              </a:ext>
            </a:extLst>
          </p:cNvPr>
          <p:cNvSpPr>
            <a:spLocks noGrp="1"/>
          </p:cNvSpPr>
          <p:nvPr>
            <p:ph type="title"/>
          </p:nvPr>
        </p:nvSpPr>
        <p:spPr/>
        <p:txBody>
          <a:bodyPr/>
          <a:lstStyle/>
          <a:p>
            <a:pPr algn="r"/>
            <a:r>
              <a:rPr lang="en-US" dirty="0"/>
              <a:t>What You Need to Do</a:t>
            </a:r>
          </a:p>
        </p:txBody>
      </p:sp>
      <p:sp>
        <p:nvSpPr>
          <p:cNvPr id="3" name="Text Placeholder 2">
            <a:extLst>
              <a:ext uri="{FF2B5EF4-FFF2-40B4-BE49-F238E27FC236}">
                <a16:creationId xmlns="" xmlns:a16="http://schemas.microsoft.com/office/drawing/2014/main" id="{C5A23765-495C-4DD6-8D2A-3081F831EE97}"/>
              </a:ext>
            </a:extLst>
          </p:cNvPr>
          <p:cNvSpPr>
            <a:spLocks noGrp="1"/>
          </p:cNvSpPr>
          <p:nvPr>
            <p:ph type="body" idx="1"/>
          </p:nvPr>
        </p:nvSpPr>
        <p:spPr>
          <a:xfrm>
            <a:off x="445769" y="1634490"/>
            <a:ext cx="8252460" cy="4293483"/>
          </a:xfrm>
        </p:spPr>
        <p:txBody>
          <a:bodyPr/>
          <a:lstStyle/>
          <a:p>
            <a:r>
              <a:rPr lang="en-US" dirty="0"/>
              <a:t>All Coast Guard personnel (including Auxiliary) </a:t>
            </a:r>
            <a:r>
              <a:rPr lang="en-US" dirty="0" smtClean="0"/>
              <a:t>should receive </a:t>
            </a:r>
            <a:r>
              <a:rPr lang="en-US" dirty="0"/>
              <a:t>RM training as follows;</a:t>
            </a:r>
          </a:p>
          <a:p>
            <a:pPr marL="457200" indent="-457200">
              <a:buFont typeface="Arial" panose="020B0604020202020204" pitchFamily="34" charset="0"/>
              <a:buChar char="•"/>
            </a:pPr>
            <a:r>
              <a:rPr lang="en-US" dirty="0"/>
              <a:t>Complete the Introduction to Risk Management training course on AUXLMS, course </a:t>
            </a:r>
            <a:r>
              <a:rPr lang="en-US" dirty="0" smtClean="0"/>
              <a:t>100202</a:t>
            </a:r>
            <a:endParaRPr lang="en-US" dirty="0"/>
          </a:p>
          <a:p>
            <a:pPr marL="914400" lvl="1" indent="-457200">
              <a:buFont typeface="Arial" panose="020B0604020202020204" pitchFamily="34" charset="0"/>
              <a:buChar char="•"/>
            </a:pPr>
            <a:r>
              <a:rPr lang="en-US" sz="2900" dirty="0"/>
              <a:t>This is a one-time training requirement to introduce the principals of RM and the critical human factors </a:t>
            </a:r>
            <a:r>
              <a:rPr lang="en-US" sz="2900" dirty="0" smtClean="0"/>
              <a:t>skills</a:t>
            </a:r>
            <a:endParaRPr lang="en-US" sz="2900" dirty="0"/>
          </a:p>
        </p:txBody>
      </p:sp>
      <p:sp>
        <p:nvSpPr>
          <p:cNvPr id="4" name="Footer Placeholder 3">
            <a:extLst>
              <a:ext uri="{FF2B5EF4-FFF2-40B4-BE49-F238E27FC236}">
                <a16:creationId xmlns="" xmlns:a16="http://schemas.microsoft.com/office/drawing/2014/main" id="{914C2214-BDE9-426F-91B1-6A62CA61E332}"/>
              </a:ext>
            </a:extLst>
          </p:cNvPr>
          <p:cNvSpPr>
            <a:spLocks noGrp="1"/>
          </p:cNvSpPr>
          <p:nvPr>
            <p:ph type="ftr" sz="quarter" idx="5"/>
          </p:nvPr>
        </p:nvSpPr>
        <p:spPr/>
        <p:txBody>
          <a:bodyPr/>
          <a:lstStyle/>
          <a:p>
            <a:pPr marL="562610" marR="5080" indent="-550545">
              <a:lnSpc>
                <a:spcPts val="1680"/>
              </a:lnSpc>
              <a:spcBef>
                <a:spcPts val="25"/>
              </a:spcBef>
            </a:pPr>
            <a:r>
              <a:rPr lang="en-US"/>
              <a:t>2019 Surface Operations Workshop  Response Directorate</a:t>
            </a:r>
            <a:endParaRPr lang="en-US" spc="-5" dirty="0"/>
          </a:p>
        </p:txBody>
      </p:sp>
      <p:sp>
        <p:nvSpPr>
          <p:cNvPr id="5" name="object 2"/>
          <p:cNvSpPr/>
          <p:nvPr/>
        </p:nvSpPr>
        <p:spPr>
          <a:xfrm>
            <a:off x="457200" y="1219200"/>
            <a:ext cx="82296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endParaRPr/>
          </a:p>
        </p:txBody>
      </p:sp>
      <p:sp>
        <p:nvSpPr>
          <p:cNvPr id="6" name="object 3"/>
          <p:cNvSpPr/>
          <p:nvPr/>
        </p:nvSpPr>
        <p:spPr>
          <a:xfrm>
            <a:off x="457200" y="1295400"/>
            <a:ext cx="82296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a:p>
        </p:txBody>
      </p:sp>
      <p:sp>
        <p:nvSpPr>
          <p:cNvPr id="7" name="object 4"/>
          <p:cNvSpPr/>
          <p:nvPr/>
        </p:nvSpPr>
        <p:spPr>
          <a:xfrm>
            <a:off x="457200" y="6248398"/>
            <a:ext cx="1628775" cy="488950"/>
          </a:xfrm>
          <a:prstGeom prst="rect">
            <a:avLst/>
          </a:prstGeom>
          <a:blipFill>
            <a:blip r:embed="rId2" cstate="print"/>
            <a:stretch>
              <a:fillRect/>
            </a:stretch>
          </a:blipFill>
        </p:spPr>
        <p:txBody>
          <a:bodyPr wrap="square" lIns="0" tIns="0" rIns="0" bIns="0" rtlCol="0"/>
          <a:lstStyle/>
          <a:p>
            <a:endParaRPr/>
          </a:p>
        </p:txBody>
      </p:sp>
      <p:sp>
        <p:nvSpPr>
          <p:cNvPr id="8" name="Rectangle 6"/>
          <p:cNvSpPr>
            <a:spLocks noGrp="1" noChangeArrowheads="1"/>
          </p:cNvSpPr>
          <p:nvPr>
            <p:ph type="sldNum" sz="quarter" idx="4294967295"/>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F2F5B17A-07BB-4537-8047-728E2953B584}" type="slidenum">
              <a:rPr lang="en-US" altLang="en-US" sz="1400" b="1" smtClean="0">
                <a:solidFill>
                  <a:srgbClr val="000099"/>
                </a:solidFill>
              </a:rPr>
              <a:pPr/>
              <a:t>17</a:t>
            </a:fld>
            <a:endParaRPr lang="en-US" altLang="en-US" sz="1400" b="1" dirty="0">
              <a:solidFill>
                <a:srgbClr val="000099"/>
              </a:solidFill>
            </a:endParaRPr>
          </a:p>
        </p:txBody>
      </p:sp>
    </p:spTree>
    <p:extLst>
      <p:ext uri="{BB962C8B-B14F-4D97-AF65-F5344CB8AC3E}">
        <p14:creationId xmlns:p14="http://schemas.microsoft.com/office/powerpoint/2010/main" val="22085128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F3C90B-8249-46EB-9F7D-FEFDC81FEF59}"/>
              </a:ext>
            </a:extLst>
          </p:cNvPr>
          <p:cNvSpPr>
            <a:spLocks noGrp="1"/>
          </p:cNvSpPr>
          <p:nvPr>
            <p:ph type="title"/>
          </p:nvPr>
        </p:nvSpPr>
        <p:spPr/>
        <p:txBody>
          <a:bodyPr/>
          <a:lstStyle/>
          <a:p>
            <a:pPr algn="r"/>
            <a:r>
              <a:rPr lang="en-US" dirty="0"/>
              <a:t>What You Need to Do</a:t>
            </a:r>
          </a:p>
        </p:txBody>
      </p:sp>
      <p:sp>
        <p:nvSpPr>
          <p:cNvPr id="3" name="Text Placeholder 2">
            <a:extLst>
              <a:ext uri="{FF2B5EF4-FFF2-40B4-BE49-F238E27FC236}">
                <a16:creationId xmlns="" xmlns:a16="http://schemas.microsoft.com/office/drawing/2014/main" id="{D2279C54-C675-489E-9510-13DF4A263915}"/>
              </a:ext>
            </a:extLst>
          </p:cNvPr>
          <p:cNvSpPr>
            <a:spLocks noGrp="1"/>
          </p:cNvSpPr>
          <p:nvPr>
            <p:ph type="body" idx="1"/>
          </p:nvPr>
        </p:nvSpPr>
        <p:spPr>
          <a:xfrm>
            <a:off x="445769" y="1634490"/>
            <a:ext cx="8252460" cy="3939540"/>
          </a:xfrm>
        </p:spPr>
        <p:txBody>
          <a:bodyPr/>
          <a:lstStyle/>
          <a:p>
            <a:pPr marL="514350" indent="-514350">
              <a:buFont typeface="+mj-lt"/>
              <a:buAutoNum type="arabicPeriod"/>
            </a:pPr>
            <a:r>
              <a:rPr lang="en-US" dirty="0"/>
              <a:t>Attend </a:t>
            </a:r>
            <a:r>
              <a:rPr lang="en-US" dirty="0" smtClean="0"/>
              <a:t>Team Coordination Training (TCT) annually</a:t>
            </a:r>
            <a:endParaRPr lang="en-US" dirty="0"/>
          </a:p>
          <a:p>
            <a:pPr marL="514350" indent="-514350">
              <a:buFont typeface="+mj-lt"/>
              <a:buAutoNum type="arabicPeriod"/>
            </a:pPr>
            <a:r>
              <a:rPr lang="en-US" dirty="0"/>
              <a:t>The training shall be delivered by certified TCT </a:t>
            </a:r>
            <a:r>
              <a:rPr lang="en-US" dirty="0" smtClean="0"/>
              <a:t>facilitators</a:t>
            </a:r>
            <a:endParaRPr lang="en-US" dirty="0"/>
          </a:p>
          <a:p>
            <a:pPr marL="514350" indent="-514350">
              <a:buFont typeface="+mj-lt"/>
              <a:buAutoNum type="arabicPeriod"/>
            </a:pPr>
            <a:r>
              <a:rPr lang="en-US" dirty="0"/>
              <a:t>The Response Directorate is currently working with the Chief Director and CG-113 to develop Auxiliary TCT facilitator </a:t>
            </a:r>
            <a:r>
              <a:rPr lang="en-US" dirty="0" smtClean="0"/>
              <a:t>qualifications</a:t>
            </a:r>
            <a:endParaRPr lang="en-US" dirty="0"/>
          </a:p>
        </p:txBody>
      </p:sp>
      <p:sp>
        <p:nvSpPr>
          <p:cNvPr id="4" name="Footer Placeholder 3">
            <a:extLst>
              <a:ext uri="{FF2B5EF4-FFF2-40B4-BE49-F238E27FC236}">
                <a16:creationId xmlns="" xmlns:a16="http://schemas.microsoft.com/office/drawing/2014/main" id="{B356F401-D862-49ED-B9F1-495A1B93A039}"/>
              </a:ext>
            </a:extLst>
          </p:cNvPr>
          <p:cNvSpPr>
            <a:spLocks noGrp="1"/>
          </p:cNvSpPr>
          <p:nvPr>
            <p:ph type="ftr" sz="quarter" idx="5"/>
          </p:nvPr>
        </p:nvSpPr>
        <p:spPr/>
        <p:txBody>
          <a:bodyPr/>
          <a:lstStyle/>
          <a:p>
            <a:pPr marL="562610" marR="5080" indent="-550545">
              <a:lnSpc>
                <a:spcPts val="1680"/>
              </a:lnSpc>
              <a:spcBef>
                <a:spcPts val="25"/>
              </a:spcBef>
            </a:pPr>
            <a:r>
              <a:rPr lang="en-US"/>
              <a:t>2019 Surface Operations Workshop  Response Directorate</a:t>
            </a:r>
            <a:endParaRPr lang="en-US" spc="-5" dirty="0"/>
          </a:p>
        </p:txBody>
      </p:sp>
      <p:sp>
        <p:nvSpPr>
          <p:cNvPr id="5" name="object 2"/>
          <p:cNvSpPr/>
          <p:nvPr/>
        </p:nvSpPr>
        <p:spPr>
          <a:xfrm>
            <a:off x="457200" y="1219200"/>
            <a:ext cx="82296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endParaRPr/>
          </a:p>
        </p:txBody>
      </p:sp>
      <p:sp>
        <p:nvSpPr>
          <p:cNvPr id="6" name="object 3"/>
          <p:cNvSpPr/>
          <p:nvPr/>
        </p:nvSpPr>
        <p:spPr>
          <a:xfrm>
            <a:off x="457200" y="1295400"/>
            <a:ext cx="82296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a:p>
        </p:txBody>
      </p:sp>
      <p:sp>
        <p:nvSpPr>
          <p:cNvPr id="7" name="object 4"/>
          <p:cNvSpPr/>
          <p:nvPr/>
        </p:nvSpPr>
        <p:spPr>
          <a:xfrm>
            <a:off x="457200" y="6248398"/>
            <a:ext cx="1628775" cy="488950"/>
          </a:xfrm>
          <a:prstGeom prst="rect">
            <a:avLst/>
          </a:prstGeom>
          <a:blipFill>
            <a:blip r:embed="rId2" cstate="print"/>
            <a:stretch>
              <a:fillRect/>
            </a:stretch>
          </a:blipFill>
        </p:spPr>
        <p:txBody>
          <a:bodyPr wrap="square" lIns="0" tIns="0" rIns="0" bIns="0" rtlCol="0"/>
          <a:lstStyle/>
          <a:p>
            <a:endParaRPr/>
          </a:p>
        </p:txBody>
      </p:sp>
      <p:sp>
        <p:nvSpPr>
          <p:cNvPr id="8" name="Rectangle 6"/>
          <p:cNvSpPr>
            <a:spLocks noGrp="1" noChangeArrowheads="1"/>
          </p:cNvSpPr>
          <p:nvPr>
            <p:ph type="sldNum" sz="quarter" idx="4294967295"/>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F2F5B17A-07BB-4537-8047-728E2953B584}" type="slidenum">
              <a:rPr lang="en-US" altLang="en-US" sz="1400" b="1" smtClean="0">
                <a:solidFill>
                  <a:srgbClr val="000099"/>
                </a:solidFill>
              </a:rPr>
              <a:pPr/>
              <a:t>18</a:t>
            </a:fld>
            <a:endParaRPr lang="en-US" altLang="en-US" sz="1400" b="1" dirty="0">
              <a:solidFill>
                <a:srgbClr val="000099"/>
              </a:solidFill>
            </a:endParaRPr>
          </a:p>
        </p:txBody>
      </p:sp>
    </p:spTree>
    <p:extLst>
      <p:ext uri="{BB962C8B-B14F-4D97-AF65-F5344CB8AC3E}">
        <p14:creationId xmlns:p14="http://schemas.microsoft.com/office/powerpoint/2010/main" val="25806406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940873-E9D1-4AD7-911D-42264D5B56FD}"/>
              </a:ext>
            </a:extLst>
          </p:cNvPr>
          <p:cNvSpPr>
            <a:spLocks noGrp="1"/>
          </p:cNvSpPr>
          <p:nvPr>
            <p:ph type="title"/>
          </p:nvPr>
        </p:nvSpPr>
        <p:spPr/>
        <p:txBody>
          <a:bodyPr/>
          <a:lstStyle/>
          <a:p>
            <a:pPr algn="r"/>
            <a:r>
              <a:rPr lang="en-US" dirty="0"/>
              <a:t>Mission Risk</a:t>
            </a:r>
          </a:p>
        </p:txBody>
      </p:sp>
      <p:sp>
        <p:nvSpPr>
          <p:cNvPr id="3" name="Text Placeholder 2">
            <a:extLst>
              <a:ext uri="{FF2B5EF4-FFF2-40B4-BE49-F238E27FC236}">
                <a16:creationId xmlns="" xmlns:a16="http://schemas.microsoft.com/office/drawing/2014/main" id="{28E33688-6F3E-4D58-818D-791DC013AB55}"/>
              </a:ext>
            </a:extLst>
          </p:cNvPr>
          <p:cNvSpPr>
            <a:spLocks noGrp="1"/>
          </p:cNvSpPr>
          <p:nvPr>
            <p:ph type="body" idx="1"/>
          </p:nvPr>
        </p:nvSpPr>
        <p:spPr>
          <a:xfrm>
            <a:off x="445769" y="1634490"/>
            <a:ext cx="8252460" cy="4431983"/>
          </a:xfrm>
        </p:spPr>
        <p:txBody>
          <a:bodyPr/>
          <a:lstStyle/>
          <a:p>
            <a:r>
              <a:rPr lang="en-US" dirty="0"/>
              <a:t>Everyone on board should evaluate the risks</a:t>
            </a:r>
          </a:p>
          <a:p>
            <a:pPr marL="457200" indent="-457200">
              <a:buFont typeface="Arial" panose="020B0604020202020204" pitchFamily="34" charset="0"/>
              <a:buChar char="•"/>
            </a:pPr>
            <a:r>
              <a:rPr lang="en-US" dirty="0"/>
              <a:t>Do we have the right facility for the mission?</a:t>
            </a:r>
          </a:p>
          <a:p>
            <a:pPr marL="457200" indent="-457200">
              <a:buFont typeface="Arial" panose="020B0604020202020204" pitchFamily="34" charset="0"/>
              <a:buChar char="•"/>
            </a:pPr>
            <a:r>
              <a:rPr lang="en-US" dirty="0"/>
              <a:t>Is the weather within safety limits now and expected throughout the mission?</a:t>
            </a:r>
          </a:p>
          <a:p>
            <a:pPr marL="457200" indent="-457200">
              <a:buFont typeface="Arial" panose="020B0604020202020204" pitchFamily="34" charset="0"/>
              <a:buChar char="•"/>
            </a:pPr>
            <a:r>
              <a:rPr lang="en-US" dirty="0"/>
              <a:t>Do we have the correct mix of crew/experience for the mission?	</a:t>
            </a:r>
          </a:p>
          <a:p>
            <a:pPr marL="457200" indent="-457200">
              <a:buFont typeface="Arial" panose="020B0604020202020204" pitchFamily="34" charset="0"/>
              <a:buChar char="•"/>
            </a:pPr>
            <a:r>
              <a:rPr lang="en-US" dirty="0"/>
              <a:t>Do we clearly understand our tasking?</a:t>
            </a:r>
          </a:p>
          <a:p>
            <a:pPr marL="457200" indent="-457200">
              <a:buFont typeface="Arial" panose="020B0604020202020204" pitchFamily="34" charset="0"/>
              <a:buChar char="•"/>
            </a:pPr>
            <a:r>
              <a:rPr lang="en-US" dirty="0"/>
              <a:t>Am I ready/capable for this mission?</a:t>
            </a:r>
          </a:p>
        </p:txBody>
      </p:sp>
      <p:sp>
        <p:nvSpPr>
          <p:cNvPr id="4" name="Footer Placeholder 3">
            <a:extLst>
              <a:ext uri="{FF2B5EF4-FFF2-40B4-BE49-F238E27FC236}">
                <a16:creationId xmlns="" xmlns:a16="http://schemas.microsoft.com/office/drawing/2014/main" id="{DA5B3C2D-DE01-4868-AB99-32FE6D17564F}"/>
              </a:ext>
            </a:extLst>
          </p:cNvPr>
          <p:cNvSpPr>
            <a:spLocks noGrp="1"/>
          </p:cNvSpPr>
          <p:nvPr>
            <p:ph type="ftr" sz="quarter" idx="5"/>
          </p:nvPr>
        </p:nvSpPr>
        <p:spPr/>
        <p:txBody>
          <a:bodyPr/>
          <a:lstStyle/>
          <a:p>
            <a:pPr marL="562610" marR="5080" indent="-550545">
              <a:lnSpc>
                <a:spcPts val="1680"/>
              </a:lnSpc>
              <a:spcBef>
                <a:spcPts val="25"/>
              </a:spcBef>
            </a:pPr>
            <a:r>
              <a:rPr lang="en-US"/>
              <a:t>2019 Surface Operations Workshop  Response Directorate</a:t>
            </a:r>
            <a:endParaRPr lang="en-US" spc="-5" dirty="0"/>
          </a:p>
        </p:txBody>
      </p:sp>
      <p:sp>
        <p:nvSpPr>
          <p:cNvPr id="5" name="object 2"/>
          <p:cNvSpPr/>
          <p:nvPr/>
        </p:nvSpPr>
        <p:spPr>
          <a:xfrm>
            <a:off x="457200" y="1219200"/>
            <a:ext cx="82296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endParaRPr/>
          </a:p>
        </p:txBody>
      </p:sp>
      <p:sp>
        <p:nvSpPr>
          <p:cNvPr id="6" name="object 3"/>
          <p:cNvSpPr/>
          <p:nvPr/>
        </p:nvSpPr>
        <p:spPr>
          <a:xfrm>
            <a:off x="457200" y="1295400"/>
            <a:ext cx="82296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a:p>
        </p:txBody>
      </p:sp>
      <p:sp>
        <p:nvSpPr>
          <p:cNvPr id="7" name="object 4"/>
          <p:cNvSpPr/>
          <p:nvPr/>
        </p:nvSpPr>
        <p:spPr>
          <a:xfrm>
            <a:off x="457200" y="6248398"/>
            <a:ext cx="1628775" cy="488950"/>
          </a:xfrm>
          <a:prstGeom prst="rect">
            <a:avLst/>
          </a:prstGeom>
          <a:blipFill>
            <a:blip r:embed="rId2" cstate="print"/>
            <a:stretch>
              <a:fillRect/>
            </a:stretch>
          </a:blipFill>
        </p:spPr>
        <p:txBody>
          <a:bodyPr wrap="square" lIns="0" tIns="0" rIns="0" bIns="0" rtlCol="0"/>
          <a:lstStyle/>
          <a:p>
            <a:endParaRPr/>
          </a:p>
        </p:txBody>
      </p:sp>
      <p:sp>
        <p:nvSpPr>
          <p:cNvPr id="8" name="Rectangle 6"/>
          <p:cNvSpPr>
            <a:spLocks noGrp="1" noChangeArrowheads="1"/>
          </p:cNvSpPr>
          <p:nvPr>
            <p:ph type="sldNum" sz="quarter" idx="4294967295"/>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F2F5B17A-07BB-4537-8047-728E2953B584}" type="slidenum">
              <a:rPr lang="en-US" altLang="en-US" sz="1400" b="1" smtClean="0">
                <a:solidFill>
                  <a:srgbClr val="000099"/>
                </a:solidFill>
              </a:rPr>
              <a:pPr/>
              <a:t>19</a:t>
            </a:fld>
            <a:endParaRPr lang="en-US" altLang="en-US" sz="1400" b="1" dirty="0">
              <a:solidFill>
                <a:srgbClr val="000099"/>
              </a:solidFill>
            </a:endParaRPr>
          </a:p>
        </p:txBody>
      </p:sp>
    </p:spTree>
    <p:extLst>
      <p:ext uri="{BB962C8B-B14F-4D97-AF65-F5344CB8AC3E}">
        <p14:creationId xmlns:p14="http://schemas.microsoft.com/office/powerpoint/2010/main" val="1351297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219200"/>
            <a:ext cx="82296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endParaRPr/>
          </a:p>
        </p:txBody>
      </p:sp>
      <p:sp>
        <p:nvSpPr>
          <p:cNvPr id="3" name="object 3"/>
          <p:cNvSpPr/>
          <p:nvPr/>
        </p:nvSpPr>
        <p:spPr>
          <a:xfrm>
            <a:off x="457200" y="1295400"/>
            <a:ext cx="82296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a:p>
        </p:txBody>
      </p:sp>
      <p:sp>
        <p:nvSpPr>
          <p:cNvPr id="4" name="object 4"/>
          <p:cNvSpPr/>
          <p:nvPr/>
        </p:nvSpPr>
        <p:spPr>
          <a:xfrm>
            <a:off x="457200" y="6248398"/>
            <a:ext cx="1628775" cy="48895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47700" y="1676400"/>
            <a:ext cx="7903464" cy="4419600"/>
          </a:xfrm>
          <a:prstGeom prst="rect">
            <a:avLst/>
          </a:prstGeom>
          <a:blipFill>
            <a:blip r:embed="rId3" cstate="print"/>
            <a:stretch>
              <a:fillRect/>
            </a:stretch>
          </a:blipFill>
        </p:spPr>
        <p:txBody>
          <a:bodyPr wrap="square" lIns="0" tIns="0" rIns="0" bIns="0" rtlCol="0"/>
          <a:lstStyle/>
          <a:p>
            <a:pPr marL="12700" marR="5080">
              <a:lnSpc>
                <a:spcPct val="100000"/>
              </a:lnSpc>
            </a:pPr>
            <a:r>
              <a:rPr lang="en-US" sz="2000" b="1" dirty="0">
                <a:solidFill>
                  <a:srgbClr val="FF0000"/>
                </a:solidFill>
                <a:latin typeface="Arial"/>
                <a:cs typeface="Arial"/>
              </a:rPr>
              <a:t>The </a:t>
            </a:r>
            <a:r>
              <a:rPr lang="en-US" sz="2000" b="1" spc="-5" dirty="0">
                <a:solidFill>
                  <a:srgbClr val="FF0000"/>
                </a:solidFill>
                <a:latin typeface="Arial"/>
                <a:cs typeface="Arial"/>
              </a:rPr>
              <a:t>2019 Operations Workshop is a </a:t>
            </a:r>
            <a:r>
              <a:rPr lang="en-US" sz="2000" b="1" dirty="0">
                <a:solidFill>
                  <a:srgbClr val="FF0000"/>
                </a:solidFill>
                <a:latin typeface="Arial"/>
                <a:cs typeface="Arial"/>
              </a:rPr>
              <a:t>group </a:t>
            </a:r>
            <a:r>
              <a:rPr lang="en-US" sz="2000" b="1" spc="-10" dirty="0">
                <a:solidFill>
                  <a:srgbClr val="FF0000"/>
                </a:solidFill>
                <a:latin typeface="Arial"/>
                <a:cs typeface="Arial"/>
              </a:rPr>
              <a:t>activity </a:t>
            </a:r>
            <a:r>
              <a:rPr lang="en-US" sz="2000" b="1" dirty="0">
                <a:solidFill>
                  <a:srgbClr val="FF0000"/>
                </a:solidFill>
                <a:latin typeface="Arial"/>
                <a:cs typeface="Arial"/>
              </a:rPr>
              <a:t>that  </a:t>
            </a:r>
            <a:r>
              <a:rPr lang="en-US" sz="2000" b="1" spc="-5" dirty="0">
                <a:solidFill>
                  <a:srgbClr val="FF0000"/>
                </a:solidFill>
                <a:latin typeface="Arial"/>
                <a:cs typeface="Arial"/>
              </a:rPr>
              <a:t>presents key </a:t>
            </a:r>
            <a:r>
              <a:rPr lang="en-US" sz="2000" b="1" dirty="0">
                <a:solidFill>
                  <a:srgbClr val="FF0000"/>
                </a:solidFill>
                <a:latin typeface="Arial"/>
                <a:cs typeface="Arial"/>
              </a:rPr>
              <a:t>policy changes or </a:t>
            </a:r>
            <a:r>
              <a:rPr lang="en-US" sz="2000" b="1" spc="-5" dirty="0">
                <a:solidFill>
                  <a:srgbClr val="FF0000"/>
                </a:solidFill>
                <a:latin typeface="Arial"/>
                <a:cs typeface="Arial"/>
              </a:rPr>
              <a:t>clarifications </a:t>
            </a:r>
            <a:r>
              <a:rPr lang="en-US" sz="2000" b="1" dirty="0">
                <a:solidFill>
                  <a:srgbClr val="FF0000"/>
                </a:solidFill>
                <a:latin typeface="Arial"/>
                <a:cs typeface="Arial"/>
              </a:rPr>
              <a:t>that </a:t>
            </a:r>
            <a:r>
              <a:rPr lang="en-US" sz="2000" b="1" spc="-5" dirty="0">
                <a:solidFill>
                  <a:srgbClr val="FF0000"/>
                </a:solidFill>
                <a:latin typeface="Arial"/>
                <a:cs typeface="Arial"/>
              </a:rPr>
              <a:t>must be </a:t>
            </a:r>
            <a:r>
              <a:rPr lang="en-US" sz="2000" b="1" dirty="0">
                <a:solidFill>
                  <a:srgbClr val="FF0000"/>
                </a:solidFill>
                <a:latin typeface="Arial"/>
                <a:cs typeface="Arial"/>
              </a:rPr>
              <a:t>thoroughly  understood </a:t>
            </a:r>
            <a:r>
              <a:rPr lang="en-US" sz="2000" b="1" spc="-5" dirty="0">
                <a:solidFill>
                  <a:srgbClr val="FF0000"/>
                </a:solidFill>
                <a:latin typeface="Arial"/>
                <a:cs typeface="Arial"/>
              </a:rPr>
              <a:t>by </a:t>
            </a:r>
            <a:r>
              <a:rPr lang="en-US" sz="2000" b="1" dirty="0">
                <a:solidFill>
                  <a:srgbClr val="FF0000"/>
                </a:solidFill>
                <a:latin typeface="Arial"/>
                <a:cs typeface="Arial"/>
              </a:rPr>
              <a:t>crewmembers. </a:t>
            </a:r>
            <a:endParaRPr lang="en-US" sz="2000" b="1" dirty="0" smtClean="0">
              <a:solidFill>
                <a:srgbClr val="FF0000"/>
              </a:solidFill>
              <a:latin typeface="Arial"/>
              <a:cs typeface="Arial"/>
            </a:endParaRPr>
          </a:p>
          <a:p>
            <a:pPr marL="12700" marR="5080">
              <a:lnSpc>
                <a:spcPct val="100000"/>
              </a:lnSpc>
            </a:pPr>
            <a:endParaRPr lang="en-US" sz="2000" b="1" dirty="0" smtClean="0">
              <a:latin typeface="Times New Roman"/>
              <a:cs typeface="Times New Roman"/>
            </a:endParaRPr>
          </a:p>
          <a:p>
            <a:pPr marL="12700" marR="235585">
              <a:lnSpc>
                <a:spcPct val="100000"/>
              </a:lnSpc>
            </a:pPr>
            <a:r>
              <a:rPr lang="en-US" sz="2000" b="1" dirty="0" smtClean="0">
                <a:solidFill>
                  <a:srgbClr val="FF0000"/>
                </a:solidFill>
                <a:latin typeface="Arial"/>
                <a:cs typeface="Arial"/>
              </a:rPr>
              <a:t>If </a:t>
            </a:r>
            <a:r>
              <a:rPr lang="en-US" sz="2000" b="1" spc="-5" dirty="0" smtClean="0">
                <a:solidFill>
                  <a:srgbClr val="FF0000"/>
                </a:solidFill>
                <a:latin typeface="Arial"/>
                <a:cs typeface="Arial"/>
              </a:rPr>
              <a:t>facilitators </a:t>
            </a:r>
            <a:r>
              <a:rPr lang="en-US" sz="2000" b="1" spc="-15" dirty="0" smtClean="0">
                <a:solidFill>
                  <a:srgbClr val="FF0000"/>
                </a:solidFill>
                <a:latin typeface="Arial"/>
                <a:cs typeface="Arial"/>
              </a:rPr>
              <a:t>have </a:t>
            </a:r>
            <a:r>
              <a:rPr lang="en-US" sz="2000" b="1" spc="-5" dirty="0" smtClean="0">
                <a:solidFill>
                  <a:srgbClr val="FF0000"/>
                </a:solidFill>
                <a:latin typeface="Arial"/>
                <a:cs typeface="Arial"/>
              </a:rPr>
              <a:t>any </a:t>
            </a:r>
            <a:r>
              <a:rPr lang="en-US" sz="2000" b="1" dirty="0" smtClean="0">
                <a:solidFill>
                  <a:srgbClr val="FF0000"/>
                </a:solidFill>
                <a:latin typeface="Arial"/>
                <a:cs typeface="Arial"/>
              </a:rPr>
              <a:t>questions about the slides or notes during  their </a:t>
            </a:r>
            <a:r>
              <a:rPr lang="en-US" sz="2000" b="1" spc="-5" dirty="0" smtClean="0">
                <a:solidFill>
                  <a:srgbClr val="FF0000"/>
                </a:solidFill>
                <a:latin typeface="Arial"/>
                <a:cs typeface="Arial"/>
              </a:rPr>
              <a:t>pre-presentation </a:t>
            </a:r>
            <a:r>
              <a:rPr lang="en-US" sz="2000" b="1" spc="-10" dirty="0" smtClean="0">
                <a:solidFill>
                  <a:srgbClr val="FF0000"/>
                </a:solidFill>
                <a:latin typeface="Arial"/>
                <a:cs typeface="Arial"/>
              </a:rPr>
              <a:t>review </a:t>
            </a:r>
            <a:r>
              <a:rPr lang="en-US" sz="2000" b="1" dirty="0" smtClean="0">
                <a:solidFill>
                  <a:srgbClr val="FF0000"/>
                </a:solidFill>
                <a:latin typeface="Arial"/>
                <a:cs typeface="Arial"/>
              </a:rPr>
              <a:t>of this </a:t>
            </a:r>
            <a:r>
              <a:rPr lang="en-US" sz="2000" b="1" spc="-5" dirty="0" smtClean="0">
                <a:solidFill>
                  <a:srgbClr val="FF0000"/>
                </a:solidFill>
                <a:latin typeface="Arial"/>
                <a:cs typeface="Arial"/>
              </a:rPr>
              <a:t>document, </a:t>
            </a:r>
            <a:r>
              <a:rPr lang="en-US" sz="2000" b="1" dirty="0" smtClean="0">
                <a:solidFill>
                  <a:srgbClr val="FF0000"/>
                </a:solidFill>
                <a:latin typeface="Arial"/>
                <a:cs typeface="Arial"/>
              </a:rPr>
              <a:t>they </a:t>
            </a:r>
            <a:r>
              <a:rPr lang="en-US" sz="2000" b="1" spc="-5" dirty="0" smtClean="0">
                <a:solidFill>
                  <a:srgbClr val="FF0000"/>
                </a:solidFill>
                <a:latin typeface="Arial"/>
                <a:cs typeface="Arial"/>
              </a:rPr>
              <a:t>should contact  </a:t>
            </a:r>
            <a:r>
              <a:rPr lang="en-US" sz="2000" b="1" dirty="0" smtClean="0">
                <a:solidFill>
                  <a:srgbClr val="FF0000"/>
                </a:solidFill>
                <a:latin typeface="Arial"/>
                <a:cs typeface="Arial"/>
              </a:rPr>
              <a:t>the </a:t>
            </a:r>
            <a:r>
              <a:rPr lang="en-US" sz="2000" b="1" spc="-5" dirty="0" smtClean="0">
                <a:solidFill>
                  <a:srgbClr val="FF0000"/>
                </a:solidFill>
                <a:latin typeface="Arial"/>
                <a:cs typeface="Arial"/>
              </a:rPr>
              <a:t>Response Directorate </a:t>
            </a:r>
            <a:r>
              <a:rPr lang="en-US" sz="2000" b="1" spc="-5" dirty="0" smtClean="0">
                <a:solidFill>
                  <a:srgbClr val="FF0000"/>
                </a:solidFill>
                <a:latin typeface="Arial"/>
                <a:cs typeface="Arial"/>
              </a:rPr>
              <a:t>(names are at the end of the presentation) before </a:t>
            </a:r>
            <a:r>
              <a:rPr lang="en-US" sz="2000" b="1" spc="-5" dirty="0" smtClean="0">
                <a:solidFill>
                  <a:srgbClr val="FF0000"/>
                </a:solidFill>
                <a:latin typeface="Arial"/>
                <a:cs typeface="Arial"/>
              </a:rPr>
              <a:t>attempting </a:t>
            </a:r>
            <a:r>
              <a:rPr lang="en-US" sz="2000" b="1" dirty="0" smtClean="0">
                <a:solidFill>
                  <a:srgbClr val="FF0000"/>
                </a:solidFill>
                <a:latin typeface="Arial"/>
                <a:cs typeface="Arial"/>
              </a:rPr>
              <a:t>to </a:t>
            </a:r>
            <a:r>
              <a:rPr lang="en-US" sz="2000" b="1" spc="-5" dirty="0" smtClean="0">
                <a:solidFill>
                  <a:srgbClr val="FF0000"/>
                </a:solidFill>
                <a:latin typeface="Arial"/>
                <a:cs typeface="Arial"/>
              </a:rPr>
              <a:t>facilitate </a:t>
            </a:r>
            <a:r>
              <a:rPr lang="en-US" sz="2000" b="1" dirty="0" smtClean="0">
                <a:solidFill>
                  <a:srgbClr val="FF0000"/>
                </a:solidFill>
                <a:latin typeface="Arial"/>
                <a:cs typeface="Arial"/>
              </a:rPr>
              <a:t>this  workshop.</a:t>
            </a:r>
            <a:endParaRPr sz="2000" b="1" dirty="0"/>
          </a:p>
        </p:txBody>
      </p:sp>
      <p:sp>
        <p:nvSpPr>
          <p:cNvPr id="7" name="object 7"/>
          <p:cNvSpPr txBox="1">
            <a:spLocks noGrp="1"/>
          </p:cNvSpPr>
          <p:nvPr>
            <p:ph type="title"/>
          </p:nvPr>
        </p:nvSpPr>
        <p:spPr>
          <a:xfrm>
            <a:off x="1447800" y="381000"/>
            <a:ext cx="7239000" cy="553998"/>
          </a:xfrm>
          <a:prstGeom prst="rect">
            <a:avLst/>
          </a:prstGeom>
        </p:spPr>
        <p:txBody>
          <a:bodyPr vert="horz" wrap="square" lIns="0" tIns="0" rIns="0" bIns="0" rtlCol="0">
            <a:spAutoFit/>
          </a:bodyPr>
          <a:lstStyle/>
          <a:p>
            <a:pPr marL="12700" algn="r">
              <a:lnSpc>
                <a:spcPct val="100000"/>
              </a:lnSpc>
            </a:pPr>
            <a:r>
              <a:rPr sz="3600" spc="-5" dirty="0"/>
              <a:t>Facilitator</a:t>
            </a:r>
            <a:r>
              <a:rPr sz="3600" spc="10" dirty="0"/>
              <a:t> </a:t>
            </a:r>
            <a:r>
              <a:rPr sz="3600" spc="-5" dirty="0"/>
              <a:t>Guide/instructions</a:t>
            </a:r>
            <a:endParaRPr sz="3600" dirty="0"/>
          </a:p>
        </p:txBody>
      </p:sp>
      <p:sp>
        <p:nvSpPr>
          <p:cNvPr id="9" name="Footer Placeholder 8">
            <a:extLst>
              <a:ext uri="{FF2B5EF4-FFF2-40B4-BE49-F238E27FC236}">
                <a16:creationId xmlns="" xmlns:a16="http://schemas.microsoft.com/office/drawing/2014/main" id="{B831FBDB-FB8E-4471-B900-CE7C46A189A8}"/>
              </a:ext>
            </a:extLst>
          </p:cNvPr>
          <p:cNvSpPr>
            <a:spLocks noGrp="1"/>
          </p:cNvSpPr>
          <p:nvPr>
            <p:ph type="ftr" sz="quarter" idx="5"/>
          </p:nvPr>
        </p:nvSpPr>
        <p:spPr/>
        <p:txBody>
          <a:bodyPr/>
          <a:lstStyle/>
          <a:p>
            <a:pPr marL="562610" marR="5080" indent="-550545">
              <a:lnSpc>
                <a:spcPts val="1680"/>
              </a:lnSpc>
              <a:spcBef>
                <a:spcPts val="25"/>
              </a:spcBef>
            </a:pPr>
            <a:r>
              <a:rPr lang="en-US"/>
              <a:t>2019 Surface Operations Workshop  Response Directorate</a:t>
            </a:r>
            <a:endParaRPr lang="en-US" spc="-5" dirty="0"/>
          </a:p>
        </p:txBody>
      </p:sp>
      <p:sp>
        <p:nvSpPr>
          <p:cNvPr id="8" name="Rectangle 6"/>
          <p:cNvSpPr>
            <a:spLocks noGrp="1" noChangeArrowheads="1"/>
          </p:cNvSpPr>
          <p:nvPr>
            <p:ph type="sldNum" sz="quarter" idx="4294967295"/>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F2F5B17A-07BB-4537-8047-728E2953B584}" type="slidenum">
              <a:rPr lang="en-US" altLang="en-US" sz="1400" b="1" smtClean="0">
                <a:solidFill>
                  <a:srgbClr val="000099"/>
                </a:solidFill>
              </a:rPr>
              <a:pPr/>
              <a:t>2</a:t>
            </a:fld>
            <a:endParaRPr lang="en-US" altLang="en-US" sz="1400" b="1" dirty="0">
              <a:solidFill>
                <a:srgbClr val="000099"/>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219200"/>
            <a:ext cx="82296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endParaRPr/>
          </a:p>
        </p:txBody>
      </p:sp>
      <p:sp>
        <p:nvSpPr>
          <p:cNvPr id="3" name="object 3"/>
          <p:cNvSpPr/>
          <p:nvPr/>
        </p:nvSpPr>
        <p:spPr>
          <a:xfrm>
            <a:off x="457200" y="1295400"/>
            <a:ext cx="82296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a:p>
        </p:txBody>
      </p:sp>
      <p:sp>
        <p:nvSpPr>
          <p:cNvPr id="4" name="object 4"/>
          <p:cNvSpPr/>
          <p:nvPr/>
        </p:nvSpPr>
        <p:spPr>
          <a:xfrm>
            <a:off x="457200" y="6248398"/>
            <a:ext cx="1628775" cy="488950"/>
          </a:xfrm>
          <a:prstGeom prst="rect">
            <a:avLst/>
          </a:prstGeom>
          <a:blipFill>
            <a:blip r:embed="rId2"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5019548" y="335342"/>
            <a:ext cx="3676776" cy="690245"/>
          </a:xfrm>
          <a:prstGeom prst="rect">
            <a:avLst/>
          </a:prstGeom>
        </p:spPr>
        <p:txBody>
          <a:bodyPr vert="horz" wrap="square" lIns="0" tIns="0" rIns="0" bIns="0" rtlCol="0">
            <a:spAutoFit/>
          </a:bodyPr>
          <a:lstStyle/>
          <a:p>
            <a:pPr marL="12700" algn="r">
              <a:lnSpc>
                <a:spcPct val="100000"/>
              </a:lnSpc>
            </a:pPr>
            <a:r>
              <a:rPr dirty="0"/>
              <a:t>I’M</a:t>
            </a:r>
            <a:r>
              <a:rPr spc="-75" dirty="0"/>
              <a:t> </a:t>
            </a:r>
            <a:r>
              <a:rPr dirty="0"/>
              <a:t>SAFE</a:t>
            </a:r>
          </a:p>
        </p:txBody>
      </p:sp>
      <p:sp>
        <p:nvSpPr>
          <p:cNvPr id="10" name="object 10"/>
          <p:cNvSpPr txBox="1">
            <a:spLocks noGrp="1"/>
          </p:cNvSpPr>
          <p:nvPr>
            <p:ph type="ftr" sz="quarter" idx="5"/>
          </p:nvPr>
        </p:nvSpPr>
        <p:spPr>
          <a:prstGeom prst="rect">
            <a:avLst/>
          </a:prstGeom>
        </p:spPr>
        <p:txBody>
          <a:bodyPr vert="horz" wrap="square" lIns="0" tIns="3175" rIns="0" bIns="0" rtlCol="0">
            <a:spAutoFit/>
          </a:bodyPr>
          <a:lstStyle/>
          <a:p>
            <a:pPr marL="562610" marR="5080" indent="-550545">
              <a:lnSpc>
                <a:spcPts val="1680"/>
              </a:lnSpc>
              <a:spcBef>
                <a:spcPts val="25"/>
              </a:spcBef>
            </a:pPr>
            <a:r>
              <a:rPr lang="en-US" spc="-5"/>
              <a:t>2019 Surface Operations Workshop  Response Directorate</a:t>
            </a:r>
            <a:endParaRPr spc="-5" dirty="0"/>
          </a:p>
        </p:txBody>
      </p:sp>
      <p:sp>
        <p:nvSpPr>
          <p:cNvPr id="8" name="object 8"/>
          <p:cNvSpPr txBox="1"/>
          <p:nvPr/>
        </p:nvSpPr>
        <p:spPr>
          <a:xfrm>
            <a:off x="535940" y="1332738"/>
            <a:ext cx="8160384" cy="4511675"/>
          </a:xfrm>
          <a:prstGeom prst="rect">
            <a:avLst/>
          </a:prstGeom>
        </p:spPr>
        <p:txBody>
          <a:bodyPr vert="horz" wrap="square" lIns="0" tIns="0" rIns="0" bIns="0" rtlCol="0">
            <a:spAutoFit/>
          </a:bodyPr>
          <a:lstStyle/>
          <a:p>
            <a:pPr marL="1852295">
              <a:lnSpc>
                <a:spcPct val="100000"/>
              </a:lnSpc>
            </a:pPr>
            <a:r>
              <a:rPr sz="2600" b="1" dirty="0">
                <a:latin typeface="Arial"/>
                <a:cs typeface="Arial"/>
              </a:rPr>
              <a:t>Are </a:t>
            </a:r>
            <a:r>
              <a:rPr sz="2600" b="1" spc="-10" dirty="0">
                <a:latin typeface="Arial"/>
                <a:cs typeface="Arial"/>
              </a:rPr>
              <a:t>you </a:t>
            </a:r>
            <a:r>
              <a:rPr sz="2600" b="1" dirty="0">
                <a:latin typeface="Arial"/>
                <a:cs typeface="Arial"/>
              </a:rPr>
              <a:t>fit for </a:t>
            </a:r>
            <a:r>
              <a:rPr sz="2600" b="1" spc="-5" dirty="0">
                <a:latin typeface="Arial"/>
                <a:cs typeface="Arial"/>
              </a:rPr>
              <a:t>your</a:t>
            </a:r>
            <a:r>
              <a:rPr sz="2600" b="1" spc="-45" dirty="0">
                <a:latin typeface="Arial"/>
                <a:cs typeface="Arial"/>
              </a:rPr>
              <a:t> </a:t>
            </a:r>
            <a:r>
              <a:rPr sz="2600" b="1" dirty="0">
                <a:latin typeface="Arial"/>
                <a:cs typeface="Arial"/>
              </a:rPr>
              <a:t>mission?</a:t>
            </a:r>
            <a:endParaRPr sz="2600" dirty="0">
              <a:latin typeface="Arial"/>
              <a:cs typeface="Arial"/>
            </a:endParaRPr>
          </a:p>
          <a:p>
            <a:pPr marL="12700">
              <a:lnSpc>
                <a:spcPct val="100000"/>
              </a:lnSpc>
              <a:spcBef>
                <a:spcPts val="585"/>
              </a:spcBef>
              <a:tabLst>
                <a:tab pos="354965" algn="l"/>
                <a:tab pos="355600" algn="l"/>
                <a:tab pos="692150" algn="l"/>
              </a:tabLst>
            </a:pPr>
            <a:r>
              <a:rPr sz="2400" dirty="0">
                <a:latin typeface="Arial"/>
                <a:cs typeface="Arial"/>
              </a:rPr>
              <a:t>I</a:t>
            </a:r>
            <a:r>
              <a:rPr lang="en-US" sz="2400" dirty="0">
                <a:latin typeface="Arial"/>
                <a:cs typeface="Arial"/>
              </a:rPr>
              <a:t> </a:t>
            </a:r>
            <a:r>
              <a:rPr sz="2400" dirty="0">
                <a:latin typeface="Arial"/>
                <a:cs typeface="Arial"/>
              </a:rPr>
              <a:t>= </a:t>
            </a:r>
            <a:r>
              <a:rPr sz="2400" spc="-5" dirty="0">
                <a:latin typeface="Arial"/>
                <a:cs typeface="Arial"/>
              </a:rPr>
              <a:t>Illness, Do </a:t>
            </a:r>
            <a:r>
              <a:rPr sz="2400" dirty="0">
                <a:latin typeface="Arial"/>
                <a:cs typeface="Arial"/>
              </a:rPr>
              <a:t>I </a:t>
            </a:r>
            <a:r>
              <a:rPr sz="2400" spc="-5" dirty="0">
                <a:latin typeface="Arial"/>
                <a:cs typeface="Arial"/>
              </a:rPr>
              <a:t>have an illness or </a:t>
            </a:r>
            <a:r>
              <a:rPr sz="2400" dirty="0">
                <a:latin typeface="Arial"/>
                <a:cs typeface="Arial"/>
              </a:rPr>
              <a:t>symptoms of</a:t>
            </a:r>
            <a:r>
              <a:rPr sz="2400" spc="40" dirty="0">
                <a:latin typeface="Arial"/>
                <a:cs typeface="Arial"/>
              </a:rPr>
              <a:t> </a:t>
            </a:r>
            <a:r>
              <a:rPr sz="2400" spc="-5" dirty="0">
                <a:latin typeface="Arial"/>
                <a:cs typeface="Arial"/>
              </a:rPr>
              <a:t>illness</a:t>
            </a:r>
            <a:endParaRPr sz="2400" dirty="0">
              <a:latin typeface="Arial"/>
              <a:cs typeface="Arial"/>
            </a:endParaRPr>
          </a:p>
          <a:p>
            <a:pPr marL="12700" marR="214629">
              <a:lnSpc>
                <a:spcPct val="100000"/>
              </a:lnSpc>
              <a:spcBef>
                <a:spcPts val="580"/>
              </a:spcBef>
              <a:tabLst>
                <a:tab pos="354965" algn="l"/>
                <a:tab pos="355600" algn="l"/>
              </a:tabLst>
            </a:pPr>
            <a:r>
              <a:rPr sz="2400" dirty="0">
                <a:latin typeface="Arial"/>
                <a:cs typeface="Arial"/>
              </a:rPr>
              <a:t>M = </a:t>
            </a:r>
            <a:r>
              <a:rPr sz="2400" spc="-5" dirty="0">
                <a:latin typeface="Arial"/>
                <a:cs typeface="Arial"/>
              </a:rPr>
              <a:t>Medication, </a:t>
            </a:r>
            <a:r>
              <a:rPr sz="2400" dirty="0">
                <a:latin typeface="Arial"/>
                <a:cs typeface="Arial"/>
              </a:rPr>
              <a:t>Am I </a:t>
            </a:r>
            <a:r>
              <a:rPr sz="2400" spc="-5" dirty="0">
                <a:latin typeface="Arial"/>
                <a:cs typeface="Arial"/>
              </a:rPr>
              <a:t>taking prescription or over-counter  drugs</a:t>
            </a:r>
            <a:endParaRPr sz="2400" dirty="0">
              <a:latin typeface="Arial"/>
              <a:cs typeface="Arial"/>
            </a:endParaRPr>
          </a:p>
          <a:p>
            <a:pPr marL="12700" marR="5080">
              <a:lnSpc>
                <a:spcPct val="100000"/>
              </a:lnSpc>
              <a:spcBef>
                <a:spcPts val="575"/>
              </a:spcBef>
              <a:tabLst>
                <a:tab pos="354965" algn="l"/>
                <a:tab pos="355600" algn="l"/>
              </a:tabLst>
            </a:pPr>
            <a:r>
              <a:rPr sz="2400" dirty="0">
                <a:latin typeface="Arial"/>
                <a:cs typeface="Arial"/>
              </a:rPr>
              <a:t>S = Stress - Am I </a:t>
            </a:r>
            <a:r>
              <a:rPr sz="2400" spc="-5" dirty="0">
                <a:latin typeface="Arial"/>
                <a:cs typeface="Arial"/>
              </a:rPr>
              <a:t>under psychological pressure </a:t>
            </a:r>
            <a:r>
              <a:rPr sz="2400" dirty="0">
                <a:latin typeface="Arial"/>
                <a:cs typeface="Arial"/>
              </a:rPr>
              <a:t>from </a:t>
            </a:r>
            <a:r>
              <a:rPr sz="2400" spc="-5" dirty="0">
                <a:latin typeface="Arial"/>
                <a:cs typeface="Arial"/>
              </a:rPr>
              <a:t>the  job? </a:t>
            </a:r>
            <a:r>
              <a:rPr sz="2400" dirty="0">
                <a:latin typeface="Arial"/>
                <a:cs typeface="Arial"/>
              </a:rPr>
              <a:t>Worried </a:t>
            </a:r>
            <a:r>
              <a:rPr sz="2400" spc="-5" dirty="0">
                <a:latin typeface="Arial"/>
                <a:cs typeface="Arial"/>
              </a:rPr>
              <a:t>about financial </a:t>
            </a:r>
            <a:r>
              <a:rPr sz="2400" dirty="0">
                <a:latin typeface="Arial"/>
                <a:cs typeface="Arial"/>
              </a:rPr>
              <a:t>matters, </a:t>
            </a:r>
            <a:r>
              <a:rPr sz="2400" spc="-5" dirty="0">
                <a:latin typeface="Arial"/>
                <a:cs typeface="Arial"/>
              </a:rPr>
              <a:t>health problems  or family</a:t>
            </a:r>
            <a:r>
              <a:rPr sz="2400" spc="-30" dirty="0">
                <a:latin typeface="Arial"/>
                <a:cs typeface="Arial"/>
              </a:rPr>
              <a:t> </a:t>
            </a:r>
            <a:r>
              <a:rPr sz="2400" spc="-5" dirty="0">
                <a:latin typeface="Arial"/>
                <a:cs typeface="Arial"/>
              </a:rPr>
              <a:t>discord?</a:t>
            </a:r>
            <a:endParaRPr sz="2400" dirty="0">
              <a:latin typeface="Arial"/>
              <a:cs typeface="Arial"/>
            </a:endParaRPr>
          </a:p>
          <a:p>
            <a:pPr marL="12700" marR="653415">
              <a:lnSpc>
                <a:spcPct val="100000"/>
              </a:lnSpc>
              <a:spcBef>
                <a:spcPts val="575"/>
              </a:spcBef>
              <a:tabLst>
                <a:tab pos="354965" algn="l"/>
                <a:tab pos="355600" algn="l"/>
              </a:tabLst>
            </a:pPr>
            <a:r>
              <a:rPr sz="2400" dirty="0">
                <a:latin typeface="Arial"/>
                <a:cs typeface="Arial"/>
              </a:rPr>
              <a:t>A = </a:t>
            </a:r>
            <a:r>
              <a:rPr sz="2400" spc="-5" dirty="0">
                <a:latin typeface="Arial"/>
                <a:cs typeface="Arial"/>
              </a:rPr>
              <a:t>Alcohol, Have </a:t>
            </a:r>
            <a:r>
              <a:rPr sz="2400" dirty="0">
                <a:latin typeface="Arial"/>
                <a:cs typeface="Arial"/>
              </a:rPr>
              <a:t>I </a:t>
            </a:r>
            <a:r>
              <a:rPr sz="2400" spc="-5" dirty="0">
                <a:latin typeface="Arial"/>
                <a:cs typeface="Arial"/>
              </a:rPr>
              <a:t>been drinking within eight hours?  Within 24</a:t>
            </a:r>
            <a:r>
              <a:rPr sz="2400" spc="-35" dirty="0">
                <a:latin typeface="Arial"/>
                <a:cs typeface="Arial"/>
              </a:rPr>
              <a:t> </a:t>
            </a:r>
            <a:r>
              <a:rPr sz="2400" spc="-5" dirty="0">
                <a:latin typeface="Arial"/>
                <a:cs typeface="Arial"/>
              </a:rPr>
              <a:t>hours?</a:t>
            </a:r>
            <a:endParaRPr sz="2400" dirty="0">
              <a:latin typeface="Arial"/>
              <a:cs typeface="Arial"/>
            </a:endParaRPr>
          </a:p>
          <a:p>
            <a:pPr marL="12700">
              <a:lnSpc>
                <a:spcPct val="100000"/>
              </a:lnSpc>
              <a:spcBef>
                <a:spcPts val="580"/>
              </a:spcBef>
              <a:tabLst>
                <a:tab pos="354965" algn="l"/>
                <a:tab pos="355600" algn="l"/>
              </a:tabLst>
            </a:pPr>
            <a:r>
              <a:rPr sz="2400" dirty="0">
                <a:latin typeface="Arial"/>
                <a:cs typeface="Arial"/>
              </a:rPr>
              <a:t>F = </a:t>
            </a:r>
            <a:r>
              <a:rPr sz="2400" spc="-5" dirty="0">
                <a:latin typeface="Arial"/>
                <a:cs typeface="Arial"/>
              </a:rPr>
              <a:t>Fatigue, </a:t>
            </a:r>
            <a:r>
              <a:rPr sz="2400" dirty="0">
                <a:latin typeface="Arial"/>
                <a:cs typeface="Arial"/>
              </a:rPr>
              <a:t>Am I tired and </a:t>
            </a:r>
            <a:r>
              <a:rPr sz="2400" spc="-5" dirty="0">
                <a:latin typeface="Arial"/>
                <a:cs typeface="Arial"/>
              </a:rPr>
              <a:t>not adequately</a:t>
            </a:r>
            <a:r>
              <a:rPr sz="2400" spc="-20" dirty="0">
                <a:latin typeface="Arial"/>
                <a:cs typeface="Arial"/>
              </a:rPr>
              <a:t> </a:t>
            </a:r>
            <a:r>
              <a:rPr sz="2400" dirty="0">
                <a:latin typeface="Arial"/>
                <a:cs typeface="Arial"/>
              </a:rPr>
              <a:t>rested?</a:t>
            </a:r>
          </a:p>
          <a:p>
            <a:pPr marL="12700">
              <a:lnSpc>
                <a:spcPct val="100000"/>
              </a:lnSpc>
              <a:spcBef>
                <a:spcPts val="575"/>
              </a:spcBef>
              <a:tabLst>
                <a:tab pos="354965" algn="l"/>
                <a:tab pos="355600" algn="l"/>
              </a:tabLst>
            </a:pPr>
            <a:r>
              <a:rPr sz="2400" dirty="0">
                <a:latin typeface="Arial"/>
                <a:cs typeface="Arial"/>
              </a:rPr>
              <a:t>E = </a:t>
            </a:r>
            <a:r>
              <a:rPr sz="2400" spc="-5" dirty="0">
                <a:latin typeface="Arial"/>
                <a:cs typeface="Arial"/>
              </a:rPr>
              <a:t>Eating, </a:t>
            </a:r>
            <a:r>
              <a:rPr sz="2400" dirty="0">
                <a:latin typeface="Arial"/>
                <a:cs typeface="Arial"/>
              </a:rPr>
              <a:t>Am I </a:t>
            </a:r>
            <a:r>
              <a:rPr sz="2400" spc="-5" dirty="0">
                <a:latin typeface="Arial"/>
                <a:cs typeface="Arial"/>
              </a:rPr>
              <a:t>adequately nourished?</a:t>
            </a:r>
            <a:endParaRPr sz="2400" dirty="0">
              <a:latin typeface="Arial"/>
              <a:cs typeface="Arial"/>
            </a:endParaRPr>
          </a:p>
        </p:txBody>
      </p:sp>
      <p:sp>
        <p:nvSpPr>
          <p:cNvPr id="9" name="Rectangle 6"/>
          <p:cNvSpPr>
            <a:spLocks noGrp="1" noChangeArrowheads="1"/>
          </p:cNvSpPr>
          <p:nvPr>
            <p:ph type="sldNum" sz="quarter" idx="4294967295"/>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F2F5B17A-07BB-4537-8047-728E2953B584}" type="slidenum">
              <a:rPr lang="en-US" altLang="en-US" sz="1400" b="1" smtClean="0">
                <a:solidFill>
                  <a:srgbClr val="000099"/>
                </a:solidFill>
              </a:rPr>
              <a:pPr/>
              <a:t>20</a:t>
            </a:fld>
            <a:endParaRPr lang="en-US" altLang="en-US" sz="1400" b="1" dirty="0">
              <a:solidFill>
                <a:srgbClr val="000099"/>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219200"/>
            <a:ext cx="82296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endParaRPr/>
          </a:p>
        </p:txBody>
      </p:sp>
      <p:sp>
        <p:nvSpPr>
          <p:cNvPr id="3" name="object 3"/>
          <p:cNvSpPr/>
          <p:nvPr/>
        </p:nvSpPr>
        <p:spPr>
          <a:xfrm>
            <a:off x="457200" y="1295400"/>
            <a:ext cx="82296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a:p>
        </p:txBody>
      </p:sp>
      <p:sp>
        <p:nvSpPr>
          <p:cNvPr id="4" name="object 4"/>
          <p:cNvSpPr/>
          <p:nvPr/>
        </p:nvSpPr>
        <p:spPr>
          <a:xfrm>
            <a:off x="457200" y="6248398"/>
            <a:ext cx="1628775" cy="488950"/>
          </a:xfrm>
          <a:prstGeom prst="rect">
            <a:avLst/>
          </a:prstGeom>
          <a:blipFill>
            <a:blip r:embed="rId2"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3470275" y="336041"/>
            <a:ext cx="5215255" cy="690245"/>
          </a:xfrm>
          <a:prstGeom prst="rect">
            <a:avLst/>
          </a:prstGeom>
        </p:spPr>
        <p:txBody>
          <a:bodyPr vert="horz" wrap="square" lIns="0" tIns="0" rIns="0" bIns="0" rtlCol="0">
            <a:spAutoFit/>
          </a:bodyPr>
          <a:lstStyle/>
          <a:p>
            <a:pPr marL="12700">
              <a:lnSpc>
                <a:spcPct val="100000"/>
              </a:lnSpc>
            </a:pPr>
            <a:r>
              <a:rPr dirty="0"/>
              <a:t>Training and</a:t>
            </a:r>
            <a:r>
              <a:rPr spc="-80" dirty="0"/>
              <a:t> </a:t>
            </a:r>
            <a:r>
              <a:rPr dirty="0"/>
              <a:t>Safety</a:t>
            </a:r>
          </a:p>
        </p:txBody>
      </p:sp>
      <p:sp>
        <p:nvSpPr>
          <p:cNvPr id="10" name="object 10"/>
          <p:cNvSpPr txBox="1">
            <a:spLocks noGrp="1"/>
          </p:cNvSpPr>
          <p:nvPr>
            <p:ph type="ftr" sz="quarter" idx="5"/>
          </p:nvPr>
        </p:nvSpPr>
        <p:spPr>
          <a:prstGeom prst="rect">
            <a:avLst/>
          </a:prstGeom>
        </p:spPr>
        <p:txBody>
          <a:bodyPr vert="horz" wrap="square" lIns="0" tIns="3175" rIns="0" bIns="0" rtlCol="0">
            <a:spAutoFit/>
          </a:bodyPr>
          <a:lstStyle/>
          <a:p>
            <a:pPr marL="562610" marR="5080" indent="-550545">
              <a:lnSpc>
                <a:spcPts val="1680"/>
              </a:lnSpc>
              <a:spcBef>
                <a:spcPts val="25"/>
              </a:spcBef>
            </a:pPr>
            <a:r>
              <a:rPr lang="en-US" spc="-5"/>
              <a:t>2019 Surface Operations Workshop  Response Directorate</a:t>
            </a:r>
            <a:endParaRPr spc="-5" dirty="0"/>
          </a:p>
        </p:txBody>
      </p:sp>
      <p:sp>
        <p:nvSpPr>
          <p:cNvPr id="8" name="object 8"/>
          <p:cNvSpPr txBox="1"/>
          <p:nvPr/>
        </p:nvSpPr>
        <p:spPr>
          <a:xfrm>
            <a:off x="535940" y="1405890"/>
            <a:ext cx="8227060" cy="3954929"/>
          </a:xfrm>
          <a:prstGeom prst="rect">
            <a:avLst/>
          </a:prstGeom>
        </p:spPr>
        <p:txBody>
          <a:bodyPr vert="horz" wrap="square" lIns="0" tIns="0" rIns="0" bIns="0" rtlCol="0">
            <a:spAutoFit/>
          </a:bodyPr>
          <a:lstStyle/>
          <a:p>
            <a:pPr marL="1687195">
              <a:lnSpc>
                <a:spcPct val="100000"/>
              </a:lnSpc>
            </a:pPr>
            <a:r>
              <a:rPr sz="3200" b="1" dirty="0">
                <a:latin typeface="Arial"/>
                <a:cs typeface="Arial"/>
              </a:rPr>
              <a:t>Keys to </a:t>
            </a:r>
            <a:r>
              <a:rPr sz="3200" b="1" spc="-5" dirty="0">
                <a:latin typeface="Arial"/>
                <a:cs typeface="Arial"/>
              </a:rPr>
              <a:t>Achieving</a:t>
            </a:r>
            <a:r>
              <a:rPr sz="3200" b="1" spc="-130" dirty="0">
                <a:latin typeface="Arial"/>
                <a:cs typeface="Arial"/>
              </a:rPr>
              <a:t> </a:t>
            </a:r>
            <a:r>
              <a:rPr sz="3200" b="1" dirty="0">
                <a:latin typeface="Arial"/>
                <a:cs typeface="Arial"/>
              </a:rPr>
              <a:t>Safety</a:t>
            </a:r>
            <a:endParaRPr sz="3200" dirty="0">
              <a:latin typeface="Arial"/>
              <a:cs typeface="Arial"/>
            </a:endParaRPr>
          </a:p>
          <a:p>
            <a:pPr marL="355600" indent="-342900">
              <a:spcBef>
                <a:spcPts val="770"/>
              </a:spcBef>
              <a:buFontTx/>
              <a:buChar char="•"/>
              <a:tabLst>
                <a:tab pos="354965" algn="l"/>
                <a:tab pos="355600" algn="l"/>
              </a:tabLst>
            </a:pPr>
            <a:r>
              <a:rPr sz="2800" spc="-5" dirty="0" smtClean="0">
                <a:latin typeface="Arial"/>
                <a:cs typeface="Arial"/>
              </a:rPr>
              <a:t>Training</a:t>
            </a:r>
            <a:r>
              <a:rPr lang="en-US" sz="2800" spc="-5" dirty="0" smtClean="0">
                <a:latin typeface="Arial"/>
                <a:cs typeface="Arial"/>
              </a:rPr>
              <a:t> / </a:t>
            </a:r>
            <a:r>
              <a:rPr lang="en-US" sz="2800" dirty="0">
                <a:latin typeface="Arial"/>
                <a:cs typeface="Arial"/>
              </a:rPr>
              <a:t>Crew</a:t>
            </a:r>
            <a:r>
              <a:rPr lang="en-US" sz="2800" spc="-60" dirty="0">
                <a:latin typeface="Arial"/>
                <a:cs typeface="Arial"/>
              </a:rPr>
              <a:t> </a:t>
            </a:r>
            <a:r>
              <a:rPr lang="en-US" sz="2800" spc="-5" dirty="0" smtClean="0">
                <a:latin typeface="Arial"/>
                <a:cs typeface="Arial"/>
              </a:rPr>
              <a:t>Qualifications</a:t>
            </a:r>
          </a:p>
          <a:p>
            <a:pPr marL="12700" algn="ctr">
              <a:spcBef>
                <a:spcPts val="770"/>
              </a:spcBef>
              <a:tabLst>
                <a:tab pos="354965" algn="l"/>
                <a:tab pos="355600" algn="l"/>
              </a:tabLst>
            </a:pPr>
            <a:r>
              <a:rPr lang="en-US" sz="2400" dirty="0" smtClean="0">
                <a:latin typeface="Arial" charset="0"/>
                <a:ea typeface="Arial" charset="0"/>
                <a:cs typeface="Arial" charset="0"/>
              </a:rPr>
              <a:t>Train </a:t>
            </a:r>
            <a:r>
              <a:rPr lang="en-US" sz="2400" dirty="0">
                <a:latin typeface="Arial" charset="0"/>
                <a:ea typeface="Arial" charset="0"/>
                <a:cs typeface="Arial" charset="0"/>
              </a:rPr>
              <a:t>for “proficiency” not just enough to </a:t>
            </a:r>
            <a:endParaRPr lang="en-US" sz="2400" dirty="0" smtClean="0">
              <a:latin typeface="Arial" charset="0"/>
              <a:ea typeface="Arial" charset="0"/>
              <a:cs typeface="Arial" charset="0"/>
            </a:endParaRPr>
          </a:p>
          <a:p>
            <a:pPr marL="12700" algn="ctr">
              <a:spcBef>
                <a:spcPts val="770"/>
              </a:spcBef>
              <a:tabLst>
                <a:tab pos="354965" algn="l"/>
                <a:tab pos="355600" algn="l"/>
              </a:tabLst>
            </a:pPr>
            <a:r>
              <a:rPr lang="en-US" sz="2400" dirty="0" smtClean="0">
                <a:latin typeface="Arial" charset="0"/>
                <a:ea typeface="Arial" charset="0"/>
                <a:cs typeface="Arial" charset="0"/>
              </a:rPr>
              <a:t>“</a:t>
            </a:r>
            <a:r>
              <a:rPr lang="en-US" sz="2400" dirty="0">
                <a:latin typeface="Arial" charset="0"/>
                <a:ea typeface="Arial" charset="0"/>
                <a:cs typeface="Arial" charset="0"/>
              </a:rPr>
              <a:t>qualify” or “re-qualify” </a:t>
            </a:r>
          </a:p>
          <a:p>
            <a:pPr marL="355600" indent="-342900">
              <a:lnSpc>
                <a:spcPct val="100000"/>
              </a:lnSpc>
              <a:spcBef>
                <a:spcPts val="765"/>
              </a:spcBef>
              <a:buChar char="•"/>
              <a:tabLst>
                <a:tab pos="354965" algn="l"/>
                <a:tab pos="355600" algn="l"/>
              </a:tabLst>
            </a:pPr>
            <a:r>
              <a:rPr lang="en-US" sz="2800" spc="-5" dirty="0" smtClean="0">
                <a:latin typeface="Arial"/>
                <a:cs typeface="Arial"/>
              </a:rPr>
              <a:t>Use </a:t>
            </a:r>
            <a:r>
              <a:rPr lang="en-US" sz="2800" spc="-5" dirty="0">
                <a:latin typeface="Arial"/>
                <a:cs typeface="Arial"/>
              </a:rPr>
              <a:t>your Risk Management Tools</a:t>
            </a:r>
          </a:p>
          <a:p>
            <a:pPr marL="469900" lvl="1" algn="ctr">
              <a:spcBef>
                <a:spcPts val="765"/>
              </a:spcBef>
              <a:tabLst>
                <a:tab pos="354965" algn="l"/>
                <a:tab pos="355600" algn="l"/>
              </a:tabLst>
            </a:pPr>
            <a:r>
              <a:rPr lang="en-US" sz="2400" spc="-5" dirty="0" smtClean="0">
                <a:latin typeface="Arial"/>
                <a:cs typeface="Arial"/>
              </a:rPr>
              <a:t>PEACE</a:t>
            </a:r>
            <a:r>
              <a:rPr lang="en-US" sz="2400" spc="-5" dirty="0">
                <a:latin typeface="Arial"/>
                <a:cs typeface="Arial"/>
              </a:rPr>
              <a:t>, STAAR, </a:t>
            </a:r>
            <a:r>
              <a:rPr lang="en-US" sz="2400" spc="-5" dirty="0" smtClean="0">
                <a:latin typeface="Arial"/>
                <a:cs typeface="Arial"/>
              </a:rPr>
              <a:t>GAR 2.0</a:t>
            </a:r>
            <a:endParaRPr lang="en-US" sz="2400" dirty="0">
              <a:latin typeface="Arial"/>
              <a:cs typeface="Arial"/>
            </a:endParaRPr>
          </a:p>
          <a:p>
            <a:pPr marL="355600" indent="-342900">
              <a:lnSpc>
                <a:spcPct val="100000"/>
              </a:lnSpc>
              <a:spcBef>
                <a:spcPts val="765"/>
              </a:spcBef>
              <a:buChar char="•"/>
              <a:tabLst>
                <a:tab pos="354965" algn="l"/>
                <a:tab pos="355600" algn="l"/>
              </a:tabLst>
            </a:pPr>
            <a:r>
              <a:rPr sz="2800" spc="-5" dirty="0" smtClean="0">
                <a:latin typeface="Arial"/>
                <a:cs typeface="Arial"/>
              </a:rPr>
              <a:t>Don’t </a:t>
            </a:r>
            <a:r>
              <a:rPr sz="2800" spc="-5" dirty="0">
                <a:latin typeface="Arial"/>
                <a:cs typeface="Arial"/>
              </a:rPr>
              <a:t>just </a:t>
            </a:r>
            <a:r>
              <a:rPr sz="2800" dirty="0">
                <a:latin typeface="Arial"/>
                <a:cs typeface="Arial"/>
              </a:rPr>
              <a:t>be a </a:t>
            </a:r>
            <a:r>
              <a:rPr sz="2800" spc="-5" dirty="0">
                <a:latin typeface="Arial"/>
                <a:cs typeface="Arial"/>
              </a:rPr>
              <a:t>member </a:t>
            </a:r>
            <a:r>
              <a:rPr sz="2800" dirty="0">
                <a:latin typeface="Arial"/>
                <a:cs typeface="Arial"/>
              </a:rPr>
              <a:t>of the “12</a:t>
            </a:r>
            <a:r>
              <a:rPr sz="2800" spc="-120" dirty="0">
                <a:latin typeface="Arial"/>
                <a:cs typeface="Arial"/>
              </a:rPr>
              <a:t> </a:t>
            </a:r>
            <a:r>
              <a:rPr sz="2800" dirty="0" smtClean="0">
                <a:latin typeface="Arial"/>
                <a:cs typeface="Arial"/>
              </a:rPr>
              <a:t>Hour</a:t>
            </a:r>
            <a:r>
              <a:rPr lang="en-US" sz="2800" dirty="0" smtClean="0">
                <a:latin typeface="Arial"/>
                <a:cs typeface="Arial"/>
              </a:rPr>
              <a:t> </a:t>
            </a:r>
            <a:r>
              <a:rPr sz="2800" spc="-5" dirty="0" smtClean="0">
                <a:latin typeface="Arial"/>
                <a:cs typeface="Arial"/>
              </a:rPr>
              <a:t>Club</a:t>
            </a:r>
            <a:r>
              <a:rPr sz="2800" spc="-5" dirty="0">
                <a:latin typeface="Arial"/>
                <a:cs typeface="Arial"/>
              </a:rPr>
              <a:t>”</a:t>
            </a:r>
            <a:endParaRPr sz="2800" dirty="0">
              <a:latin typeface="Arial"/>
              <a:cs typeface="Arial"/>
            </a:endParaRPr>
          </a:p>
          <a:p>
            <a:pPr marL="469900" algn="ctr">
              <a:lnSpc>
                <a:spcPct val="100000"/>
              </a:lnSpc>
              <a:spcBef>
                <a:spcPts val="605"/>
              </a:spcBef>
            </a:pPr>
            <a:r>
              <a:rPr sz="2400" spc="-5" dirty="0" smtClean="0">
                <a:latin typeface="Arial"/>
                <a:cs typeface="Arial"/>
              </a:rPr>
              <a:t> </a:t>
            </a:r>
            <a:r>
              <a:rPr sz="2400" spc="-5" dirty="0">
                <a:latin typeface="Arial"/>
                <a:cs typeface="Arial"/>
              </a:rPr>
              <a:t>Always </a:t>
            </a:r>
            <a:r>
              <a:rPr sz="2400" dirty="0">
                <a:latin typeface="Arial"/>
                <a:cs typeface="Arial"/>
              </a:rPr>
              <a:t>strive to </a:t>
            </a:r>
            <a:r>
              <a:rPr sz="2400" spc="-5" dirty="0">
                <a:latin typeface="Arial"/>
                <a:cs typeface="Arial"/>
              </a:rPr>
              <a:t>exceed minimum training</a:t>
            </a:r>
            <a:r>
              <a:rPr sz="2400" spc="300" dirty="0">
                <a:latin typeface="Arial"/>
                <a:cs typeface="Arial"/>
              </a:rPr>
              <a:t> </a:t>
            </a:r>
            <a:r>
              <a:rPr sz="2400" spc="-5" dirty="0">
                <a:latin typeface="Arial"/>
                <a:cs typeface="Arial"/>
              </a:rPr>
              <a:t>hours</a:t>
            </a:r>
            <a:endParaRPr sz="2400" dirty="0">
              <a:latin typeface="Arial"/>
              <a:cs typeface="Arial"/>
            </a:endParaRPr>
          </a:p>
        </p:txBody>
      </p:sp>
      <p:sp>
        <p:nvSpPr>
          <p:cNvPr id="9" name="Rectangle 6"/>
          <p:cNvSpPr>
            <a:spLocks noGrp="1" noChangeArrowheads="1"/>
          </p:cNvSpPr>
          <p:nvPr>
            <p:ph type="sldNum" sz="quarter" idx="4294967295"/>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F2F5B17A-07BB-4537-8047-728E2953B584}" type="slidenum">
              <a:rPr lang="en-US" altLang="en-US" sz="1400" b="1" smtClean="0">
                <a:solidFill>
                  <a:srgbClr val="000099"/>
                </a:solidFill>
              </a:rPr>
              <a:pPr/>
              <a:t>21</a:t>
            </a:fld>
            <a:endParaRPr lang="en-US" altLang="en-US" sz="1400" b="1" dirty="0">
              <a:solidFill>
                <a:srgbClr val="000099"/>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143000"/>
            <a:ext cx="82296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endParaRPr/>
          </a:p>
        </p:txBody>
      </p:sp>
      <p:sp>
        <p:nvSpPr>
          <p:cNvPr id="3" name="object 3"/>
          <p:cNvSpPr/>
          <p:nvPr/>
        </p:nvSpPr>
        <p:spPr>
          <a:xfrm>
            <a:off x="457200" y="1219200"/>
            <a:ext cx="82296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a:p>
        </p:txBody>
      </p:sp>
      <p:sp>
        <p:nvSpPr>
          <p:cNvPr id="4" name="object 4"/>
          <p:cNvSpPr/>
          <p:nvPr/>
        </p:nvSpPr>
        <p:spPr>
          <a:xfrm>
            <a:off x="457200" y="6248398"/>
            <a:ext cx="1628775" cy="488950"/>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3930708" y="242002"/>
            <a:ext cx="4749165" cy="690245"/>
          </a:xfrm>
          <a:prstGeom prst="rect">
            <a:avLst/>
          </a:prstGeom>
        </p:spPr>
        <p:txBody>
          <a:bodyPr vert="horz" wrap="square" lIns="0" tIns="0" rIns="0" bIns="0" rtlCol="0">
            <a:spAutoFit/>
          </a:bodyPr>
          <a:lstStyle/>
          <a:p>
            <a:pPr marL="12700">
              <a:lnSpc>
                <a:spcPct val="100000"/>
              </a:lnSpc>
            </a:pPr>
            <a:r>
              <a:rPr dirty="0"/>
              <a:t>Mishap</a:t>
            </a:r>
            <a:r>
              <a:rPr spc="-75" dirty="0"/>
              <a:t> </a:t>
            </a:r>
            <a:r>
              <a:rPr dirty="0"/>
              <a:t>Reporting</a:t>
            </a:r>
          </a:p>
        </p:txBody>
      </p:sp>
      <p:sp>
        <p:nvSpPr>
          <p:cNvPr id="10" name="object 10"/>
          <p:cNvSpPr txBox="1">
            <a:spLocks noGrp="1"/>
          </p:cNvSpPr>
          <p:nvPr>
            <p:ph type="ftr" sz="quarter" idx="5"/>
          </p:nvPr>
        </p:nvSpPr>
        <p:spPr>
          <a:prstGeom prst="rect">
            <a:avLst/>
          </a:prstGeom>
        </p:spPr>
        <p:txBody>
          <a:bodyPr vert="horz" wrap="square" lIns="0" tIns="3175" rIns="0" bIns="0" rtlCol="0">
            <a:spAutoFit/>
          </a:bodyPr>
          <a:lstStyle/>
          <a:p>
            <a:pPr marL="562610" marR="5080" indent="-550545">
              <a:lnSpc>
                <a:spcPts val="1680"/>
              </a:lnSpc>
              <a:spcBef>
                <a:spcPts val="25"/>
              </a:spcBef>
            </a:pPr>
            <a:r>
              <a:rPr lang="en-US" spc="-5"/>
              <a:t>2019 Surface Operations Workshop  Response Directorate</a:t>
            </a:r>
            <a:endParaRPr spc="-5" dirty="0"/>
          </a:p>
        </p:txBody>
      </p:sp>
      <p:sp>
        <p:nvSpPr>
          <p:cNvPr id="8" name="object 8"/>
          <p:cNvSpPr txBox="1"/>
          <p:nvPr/>
        </p:nvSpPr>
        <p:spPr>
          <a:xfrm>
            <a:off x="535940" y="1340889"/>
            <a:ext cx="8150860" cy="4167808"/>
          </a:xfrm>
          <a:prstGeom prst="rect">
            <a:avLst/>
          </a:prstGeom>
        </p:spPr>
        <p:txBody>
          <a:bodyPr vert="horz" wrap="square" lIns="0" tIns="0" rIns="0" bIns="0" rtlCol="0">
            <a:spAutoFit/>
          </a:bodyPr>
          <a:lstStyle/>
          <a:p>
            <a:pPr marL="355600" marR="816610" indent="-342900">
              <a:lnSpc>
                <a:spcPct val="100000"/>
              </a:lnSpc>
              <a:buChar char="•"/>
              <a:tabLst>
                <a:tab pos="354965" algn="l"/>
                <a:tab pos="355600" algn="l"/>
              </a:tabLst>
            </a:pPr>
            <a:r>
              <a:rPr sz="3200" dirty="0">
                <a:latin typeface="Arial"/>
                <a:cs typeface="Arial"/>
              </a:rPr>
              <a:t>ALL </a:t>
            </a:r>
            <a:r>
              <a:rPr sz="3200" spc="-5" dirty="0">
                <a:latin typeface="Arial"/>
                <a:cs typeface="Arial"/>
              </a:rPr>
              <a:t>mishaps must </a:t>
            </a:r>
            <a:r>
              <a:rPr sz="3200" dirty="0">
                <a:latin typeface="Arial"/>
                <a:cs typeface="Arial"/>
              </a:rPr>
              <a:t>be </a:t>
            </a:r>
            <a:r>
              <a:rPr sz="3200" spc="-5" dirty="0">
                <a:latin typeface="Arial"/>
                <a:cs typeface="Arial"/>
              </a:rPr>
              <a:t>reported </a:t>
            </a:r>
            <a:r>
              <a:rPr sz="3200" dirty="0">
                <a:latin typeface="Arial"/>
                <a:cs typeface="Arial"/>
              </a:rPr>
              <a:t>to</a:t>
            </a:r>
            <a:r>
              <a:rPr sz="3200" spc="-85" dirty="0">
                <a:latin typeface="Arial"/>
                <a:cs typeface="Arial"/>
              </a:rPr>
              <a:t> </a:t>
            </a:r>
            <a:r>
              <a:rPr sz="3200" dirty="0">
                <a:latin typeface="Arial"/>
                <a:cs typeface="Arial"/>
              </a:rPr>
              <a:t>the  Order Issuing </a:t>
            </a:r>
            <a:r>
              <a:rPr sz="3200" spc="-5" dirty="0">
                <a:latin typeface="Arial"/>
                <a:cs typeface="Arial"/>
              </a:rPr>
              <a:t>Authority</a:t>
            </a:r>
            <a:r>
              <a:rPr sz="3200" spc="-100" dirty="0">
                <a:latin typeface="Arial"/>
                <a:cs typeface="Arial"/>
              </a:rPr>
              <a:t> </a:t>
            </a:r>
            <a:r>
              <a:rPr sz="3200" dirty="0">
                <a:latin typeface="Arial"/>
                <a:cs typeface="Arial"/>
              </a:rPr>
              <a:t>(OIA</a:t>
            </a:r>
            <a:r>
              <a:rPr sz="3200" dirty="0" smtClean="0">
                <a:latin typeface="Arial"/>
                <a:cs typeface="Arial"/>
              </a:rPr>
              <a:t>)</a:t>
            </a:r>
            <a:r>
              <a:rPr lang="en-US" sz="3200" dirty="0" smtClean="0">
                <a:latin typeface="Arial"/>
                <a:cs typeface="Arial"/>
              </a:rPr>
              <a:t> immediately</a:t>
            </a:r>
            <a:endParaRPr sz="3200" dirty="0">
              <a:latin typeface="Arial"/>
              <a:cs typeface="Arial"/>
            </a:endParaRPr>
          </a:p>
          <a:p>
            <a:pPr marL="756285" lvl="1" indent="-286385">
              <a:lnSpc>
                <a:spcPct val="100000"/>
              </a:lnSpc>
              <a:spcBef>
                <a:spcPts val="605"/>
              </a:spcBef>
              <a:buChar char="–"/>
              <a:tabLst>
                <a:tab pos="756920" algn="l"/>
              </a:tabLst>
            </a:pPr>
            <a:r>
              <a:rPr sz="2400" dirty="0">
                <a:latin typeface="Arial"/>
                <a:cs typeface="Arial"/>
              </a:rPr>
              <a:t>With </a:t>
            </a:r>
            <a:r>
              <a:rPr sz="2400" spc="-5" dirty="0">
                <a:latin typeface="Arial"/>
                <a:cs typeface="Arial"/>
              </a:rPr>
              <a:t>or without</a:t>
            </a:r>
            <a:r>
              <a:rPr sz="2400" spc="-25" dirty="0">
                <a:latin typeface="Arial"/>
                <a:cs typeface="Arial"/>
              </a:rPr>
              <a:t> </a:t>
            </a:r>
            <a:r>
              <a:rPr sz="2400" spc="-5" dirty="0">
                <a:latin typeface="Arial"/>
                <a:cs typeface="Arial"/>
              </a:rPr>
              <a:t>injuries</a:t>
            </a:r>
            <a:endParaRPr sz="2400" dirty="0">
              <a:latin typeface="Arial"/>
              <a:cs typeface="Arial"/>
            </a:endParaRPr>
          </a:p>
          <a:p>
            <a:pPr marL="756285" lvl="1" indent="-286385">
              <a:lnSpc>
                <a:spcPct val="100000"/>
              </a:lnSpc>
              <a:spcBef>
                <a:spcPts val="570"/>
              </a:spcBef>
              <a:buChar char="–"/>
              <a:tabLst>
                <a:tab pos="756920" algn="l"/>
              </a:tabLst>
            </a:pPr>
            <a:r>
              <a:rPr sz="2400" spc="-5" dirty="0">
                <a:latin typeface="Arial"/>
                <a:cs typeface="Arial"/>
              </a:rPr>
              <a:t>Even </a:t>
            </a:r>
            <a:r>
              <a:rPr sz="2400" dirty="0">
                <a:latin typeface="Arial"/>
                <a:cs typeface="Arial"/>
              </a:rPr>
              <a:t>if there </a:t>
            </a:r>
            <a:r>
              <a:rPr sz="2400" spc="-5" dirty="0">
                <a:latin typeface="Arial"/>
                <a:cs typeface="Arial"/>
              </a:rPr>
              <a:t>is no</a:t>
            </a:r>
            <a:r>
              <a:rPr sz="2400" spc="-40" dirty="0">
                <a:latin typeface="Arial"/>
                <a:cs typeface="Arial"/>
              </a:rPr>
              <a:t> </a:t>
            </a:r>
            <a:r>
              <a:rPr sz="2400" spc="-5" dirty="0">
                <a:latin typeface="Arial"/>
                <a:cs typeface="Arial"/>
              </a:rPr>
              <a:t>damage</a:t>
            </a:r>
            <a:endParaRPr sz="2400" dirty="0">
              <a:latin typeface="Arial"/>
              <a:cs typeface="Arial"/>
            </a:endParaRPr>
          </a:p>
          <a:p>
            <a:pPr marL="355600" indent="-342900">
              <a:lnSpc>
                <a:spcPct val="100000"/>
              </a:lnSpc>
              <a:spcBef>
                <a:spcPts val="735"/>
              </a:spcBef>
              <a:buChar char="•"/>
              <a:tabLst>
                <a:tab pos="354965" algn="l"/>
                <a:tab pos="355600" algn="l"/>
              </a:tabLst>
            </a:pPr>
            <a:r>
              <a:rPr sz="3200" spc="-5" dirty="0">
                <a:latin typeface="Arial"/>
                <a:cs typeface="Arial"/>
              </a:rPr>
              <a:t>Mishap </a:t>
            </a:r>
            <a:r>
              <a:rPr sz="3200" u="sng" spc="-5" dirty="0">
                <a:latin typeface="Arial"/>
                <a:cs typeface="Arial"/>
              </a:rPr>
              <a:t>does not </a:t>
            </a:r>
            <a:r>
              <a:rPr sz="3200" spc="-5" dirty="0">
                <a:latin typeface="Arial"/>
                <a:cs typeface="Arial"/>
              </a:rPr>
              <a:t>equal</a:t>
            </a:r>
            <a:r>
              <a:rPr sz="3200" spc="-40" dirty="0">
                <a:latin typeface="Arial"/>
                <a:cs typeface="Arial"/>
              </a:rPr>
              <a:t> </a:t>
            </a:r>
            <a:r>
              <a:rPr sz="3200" spc="-5" dirty="0">
                <a:latin typeface="Arial"/>
                <a:cs typeface="Arial"/>
              </a:rPr>
              <a:t>punishment</a:t>
            </a:r>
            <a:endParaRPr sz="3200" dirty="0">
              <a:latin typeface="Arial"/>
              <a:cs typeface="Arial"/>
            </a:endParaRPr>
          </a:p>
          <a:p>
            <a:pPr marL="756285" marR="40005" lvl="1" indent="-286385">
              <a:lnSpc>
                <a:spcPct val="100000"/>
              </a:lnSpc>
              <a:spcBef>
                <a:spcPts val="605"/>
              </a:spcBef>
              <a:buChar char="–"/>
              <a:tabLst>
                <a:tab pos="756920" algn="l"/>
                <a:tab pos="3434079" algn="l"/>
              </a:tabLst>
            </a:pPr>
            <a:r>
              <a:rPr sz="2400" spc="-5" dirty="0">
                <a:latin typeface="Arial"/>
                <a:cs typeface="Arial"/>
              </a:rPr>
              <a:t>Accidents</a:t>
            </a:r>
            <a:r>
              <a:rPr sz="2400" spc="25" dirty="0">
                <a:latin typeface="Arial"/>
                <a:cs typeface="Arial"/>
              </a:rPr>
              <a:t> </a:t>
            </a:r>
            <a:r>
              <a:rPr sz="2400" spc="-5" dirty="0" smtClean="0">
                <a:latin typeface="Arial"/>
                <a:cs typeface="Arial"/>
              </a:rPr>
              <a:t>happen</a:t>
            </a:r>
            <a:endParaRPr sz="2400" dirty="0">
              <a:latin typeface="Arial"/>
              <a:cs typeface="Arial"/>
            </a:endParaRPr>
          </a:p>
          <a:p>
            <a:pPr marL="756285" lvl="1" indent="-286385">
              <a:lnSpc>
                <a:spcPct val="100000"/>
              </a:lnSpc>
              <a:spcBef>
                <a:spcPts val="575"/>
              </a:spcBef>
              <a:buChar char="–"/>
              <a:tabLst>
                <a:tab pos="756920" algn="l"/>
              </a:tabLst>
            </a:pPr>
            <a:r>
              <a:rPr sz="2400" spc="-5" dirty="0">
                <a:latin typeface="Arial"/>
                <a:cs typeface="Arial"/>
              </a:rPr>
              <a:t>Not reporting </a:t>
            </a:r>
            <a:r>
              <a:rPr sz="2400" dirty="0">
                <a:latin typeface="Arial"/>
                <a:cs typeface="Arial"/>
              </a:rPr>
              <a:t>a </a:t>
            </a:r>
            <a:r>
              <a:rPr sz="2400" spc="-5" dirty="0">
                <a:latin typeface="Arial"/>
                <a:cs typeface="Arial"/>
              </a:rPr>
              <a:t>mishap DOES lead </a:t>
            </a:r>
            <a:r>
              <a:rPr sz="2400" dirty="0">
                <a:latin typeface="Arial"/>
                <a:cs typeface="Arial"/>
              </a:rPr>
              <a:t>to </a:t>
            </a:r>
            <a:r>
              <a:rPr sz="2400" spc="-5" dirty="0">
                <a:latin typeface="Arial"/>
                <a:cs typeface="Arial"/>
              </a:rPr>
              <a:t>punitive</a:t>
            </a:r>
            <a:r>
              <a:rPr sz="2400" spc="100" dirty="0">
                <a:latin typeface="Arial"/>
                <a:cs typeface="Arial"/>
              </a:rPr>
              <a:t> </a:t>
            </a:r>
            <a:r>
              <a:rPr sz="2400" spc="-5" dirty="0" smtClean="0">
                <a:latin typeface="Arial"/>
                <a:cs typeface="Arial"/>
              </a:rPr>
              <a:t>action</a:t>
            </a:r>
            <a:endParaRPr lang="en-US" sz="2400" spc="-5" dirty="0" smtClean="0">
              <a:latin typeface="Arial"/>
              <a:cs typeface="Arial"/>
            </a:endParaRPr>
          </a:p>
          <a:p>
            <a:pPr marL="469900" lvl="1">
              <a:lnSpc>
                <a:spcPct val="100000"/>
              </a:lnSpc>
              <a:spcBef>
                <a:spcPts val="575"/>
              </a:spcBef>
              <a:tabLst>
                <a:tab pos="756920" algn="l"/>
              </a:tabLst>
            </a:pPr>
            <a:endParaRPr lang="en-US" sz="1600" spc="-5" dirty="0">
              <a:latin typeface="Arial"/>
              <a:cs typeface="Arial"/>
            </a:endParaRPr>
          </a:p>
        </p:txBody>
      </p:sp>
      <p:sp>
        <p:nvSpPr>
          <p:cNvPr id="9" name="Rectangle 6"/>
          <p:cNvSpPr>
            <a:spLocks noGrp="1" noChangeArrowheads="1"/>
          </p:cNvSpPr>
          <p:nvPr>
            <p:ph type="sldNum" sz="quarter" idx="4294967295"/>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F2F5B17A-07BB-4537-8047-728E2953B584}" type="slidenum">
              <a:rPr lang="en-US" altLang="en-US" sz="1400" b="1" smtClean="0">
                <a:solidFill>
                  <a:srgbClr val="000099"/>
                </a:solidFill>
              </a:rPr>
              <a:pPr/>
              <a:t>22</a:t>
            </a:fld>
            <a:endParaRPr lang="en-US" altLang="en-US" sz="1400" b="1" dirty="0">
              <a:solidFill>
                <a:srgbClr val="000099"/>
              </a:solidFill>
            </a:endParaRPr>
          </a:p>
        </p:txBody>
      </p:sp>
      <p:sp>
        <p:nvSpPr>
          <p:cNvPr id="5" name="TextBox 4"/>
          <p:cNvSpPr txBox="1"/>
          <p:nvPr/>
        </p:nvSpPr>
        <p:spPr>
          <a:xfrm>
            <a:off x="723327" y="5200471"/>
            <a:ext cx="7391400" cy="1200329"/>
          </a:xfrm>
          <a:prstGeom prst="rect">
            <a:avLst/>
          </a:prstGeom>
          <a:noFill/>
        </p:spPr>
        <p:txBody>
          <a:bodyPr wrap="square" rtlCol="0">
            <a:spAutoFit/>
          </a:bodyPr>
          <a:lstStyle/>
          <a:p>
            <a:pPr algn="ctr">
              <a:spcBef>
                <a:spcPts val="575"/>
              </a:spcBef>
              <a:tabLst>
                <a:tab pos="756920" algn="l"/>
              </a:tabLst>
            </a:pPr>
            <a:r>
              <a:rPr lang="en-US" b="1"/>
              <a:t>A Coast Guard mishap is defined as any unplanned, unexpected or undesirable event that causes injury, occupational illness, death, material loss or damage. </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219200"/>
            <a:ext cx="82296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endParaRPr/>
          </a:p>
        </p:txBody>
      </p:sp>
      <p:sp>
        <p:nvSpPr>
          <p:cNvPr id="3" name="object 3"/>
          <p:cNvSpPr/>
          <p:nvPr/>
        </p:nvSpPr>
        <p:spPr>
          <a:xfrm>
            <a:off x="457200" y="1295400"/>
            <a:ext cx="82296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a:p>
        </p:txBody>
      </p:sp>
      <p:sp>
        <p:nvSpPr>
          <p:cNvPr id="4" name="object 4"/>
          <p:cNvSpPr/>
          <p:nvPr/>
        </p:nvSpPr>
        <p:spPr>
          <a:xfrm>
            <a:off x="457200" y="6248398"/>
            <a:ext cx="1628775" cy="48895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95300" y="114300"/>
            <a:ext cx="8360664" cy="1274064"/>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2421001" y="412778"/>
            <a:ext cx="6188964" cy="677108"/>
          </a:xfrm>
          <a:prstGeom prst="rect">
            <a:avLst/>
          </a:prstGeom>
        </p:spPr>
        <p:txBody>
          <a:bodyPr vert="horz" wrap="square" lIns="0" tIns="0" rIns="0" bIns="0" rtlCol="0">
            <a:spAutoFit/>
          </a:bodyPr>
          <a:lstStyle/>
          <a:p>
            <a:pPr marL="12700">
              <a:lnSpc>
                <a:spcPct val="100000"/>
              </a:lnSpc>
            </a:pPr>
            <a:r>
              <a:rPr lang="en-US" dirty="0" smtClean="0"/>
              <a:t>Why </a:t>
            </a:r>
            <a:r>
              <a:rPr dirty="0" smtClean="0"/>
              <a:t>Mishap</a:t>
            </a:r>
            <a:r>
              <a:rPr spc="-75" dirty="0" smtClean="0"/>
              <a:t> </a:t>
            </a:r>
            <a:r>
              <a:rPr dirty="0"/>
              <a:t>Reporting</a:t>
            </a:r>
          </a:p>
        </p:txBody>
      </p:sp>
      <p:sp>
        <p:nvSpPr>
          <p:cNvPr id="10" name="object 10"/>
          <p:cNvSpPr txBox="1">
            <a:spLocks noGrp="1"/>
          </p:cNvSpPr>
          <p:nvPr>
            <p:ph type="ftr" sz="quarter" idx="5"/>
          </p:nvPr>
        </p:nvSpPr>
        <p:spPr>
          <a:prstGeom prst="rect">
            <a:avLst/>
          </a:prstGeom>
        </p:spPr>
        <p:txBody>
          <a:bodyPr vert="horz" wrap="square" lIns="0" tIns="3175" rIns="0" bIns="0" rtlCol="0">
            <a:spAutoFit/>
          </a:bodyPr>
          <a:lstStyle/>
          <a:p>
            <a:pPr marL="562610" marR="5080" indent="-550545">
              <a:lnSpc>
                <a:spcPts val="1680"/>
              </a:lnSpc>
              <a:spcBef>
                <a:spcPts val="25"/>
              </a:spcBef>
            </a:pPr>
            <a:r>
              <a:rPr lang="en-US" spc="-5"/>
              <a:t>2019 Surface Operations Workshop  Response Directorate</a:t>
            </a:r>
            <a:endParaRPr spc="-5" dirty="0"/>
          </a:p>
        </p:txBody>
      </p:sp>
      <p:sp>
        <p:nvSpPr>
          <p:cNvPr id="8" name="object 8"/>
          <p:cNvSpPr txBox="1"/>
          <p:nvPr/>
        </p:nvSpPr>
        <p:spPr>
          <a:xfrm>
            <a:off x="490268" y="1391080"/>
            <a:ext cx="8152765" cy="4570482"/>
          </a:xfrm>
          <a:prstGeom prst="rect">
            <a:avLst/>
          </a:prstGeom>
        </p:spPr>
        <p:txBody>
          <a:bodyPr vert="horz" wrap="square" lIns="0" tIns="0" rIns="0" bIns="0" rtlCol="0">
            <a:spAutoFit/>
          </a:bodyPr>
          <a:lstStyle/>
          <a:p>
            <a:pPr marL="355600" marR="5715" indent="-342900">
              <a:lnSpc>
                <a:spcPct val="100000"/>
              </a:lnSpc>
              <a:buChar char="•"/>
              <a:tabLst>
                <a:tab pos="355600" algn="l"/>
              </a:tabLst>
            </a:pPr>
            <a:r>
              <a:rPr lang="en-US" sz="3000" dirty="0" smtClean="0">
                <a:latin typeface="Arial"/>
                <a:cs typeface="Arial"/>
              </a:rPr>
              <a:t>Why should I report every mistake I make even if there is only a minor injury, or negligible damage?</a:t>
            </a:r>
          </a:p>
          <a:p>
            <a:pPr marL="812800" marR="5715" lvl="1" indent="-342900">
              <a:buChar char="•"/>
              <a:tabLst>
                <a:tab pos="355600" algn="l"/>
              </a:tabLst>
            </a:pPr>
            <a:r>
              <a:rPr lang="en-US" sz="2300" dirty="0" smtClean="0">
                <a:latin typeface="Arial"/>
                <a:cs typeface="Arial"/>
              </a:rPr>
              <a:t>Remember Mishap reporting is NOT for assigning blame or punishment</a:t>
            </a:r>
          </a:p>
          <a:p>
            <a:pPr marL="812800" marR="5715" lvl="1" indent="-342900">
              <a:buChar char="•"/>
              <a:tabLst>
                <a:tab pos="355600" algn="l"/>
              </a:tabLst>
            </a:pPr>
            <a:r>
              <a:rPr lang="en-US" sz="2300" dirty="0" smtClean="0">
                <a:latin typeface="Arial"/>
                <a:cs typeface="Arial"/>
              </a:rPr>
              <a:t>It is for education and an overall goal of process improvement</a:t>
            </a:r>
          </a:p>
          <a:p>
            <a:pPr marL="812800" marR="5715" lvl="1" indent="-342900">
              <a:buChar char="•"/>
              <a:tabLst>
                <a:tab pos="355600" algn="l"/>
              </a:tabLst>
            </a:pPr>
            <a:r>
              <a:rPr lang="en-US" sz="2300" dirty="0" smtClean="0">
                <a:latin typeface="Arial"/>
                <a:cs typeface="Arial"/>
              </a:rPr>
              <a:t>Analysis of all mishaps can lead the Auxiliary and Active duty to review training, policies, procedures to make improvements in the safety of all missions in the future</a:t>
            </a:r>
          </a:p>
          <a:p>
            <a:pPr marL="812800" marR="5715" lvl="1" indent="-342900">
              <a:buChar char="•"/>
              <a:tabLst>
                <a:tab pos="355600" algn="l"/>
              </a:tabLst>
            </a:pPr>
            <a:r>
              <a:rPr lang="en-US" sz="2300" dirty="0" smtClean="0">
                <a:latin typeface="Arial"/>
                <a:cs typeface="Arial"/>
              </a:rPr>
              <a:t>Stop the small mistakes and the big mistakes are less likely to happen</a:t>
            </a:r>
            <a:endParaRPr sz="2300" dirty="0">
              <a:latin typeface="Arial"/>
              <a:cs typeface="Arial"/>
            </a:endParaRPr>
          </a:p>
        </p:txBody>
      </p:sp>
      <p:sp>
        <p:nvSpPr>
          <p:cNvPr id="9" name="Rectangle 6"/>
          <p:cNvSpPr>
            <a:spLocks noGrp="1" noChangeArrowheads="1"/>
          </p:cNvSpPr>
          <p:nvPr>
            <p:ph type="sldNum" sz="quarter" idx="4294967295"/>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F2F5B17A-07BB-4537-8047-728E2953B584}" type="slidenum">
              <a:rPr lang="en-US" altLang="en-US" sz="1400" b="1" smtClean="0">
                <a:solidFill>
                  <a:srgbClr val="000099"/>
                </a:solidFill>
              </a:rPr>
              <a:pPr/>
              <a:t>23</a:t>
            </a:fld>
            <a:endParaRPr lang="en-US" altLang="en-US" sz="1400" b="1" dirty="0">
              <a:solidFill>
                <a:srgbClr val="000099"/>
              </a:solidFill>
            </a:endParaRPr>
          </a:p>
        </p:txBody>
      </p:sp>
    </p:spTree>
    <p:extLst>
      <p:ext uri="{BB962C8B-B14F-4D97-AF65-F5344CB8AC3E}">
        <p14:creationId xmlns:p14="http://schemas.microsoft.com/office/powerpoint/2010/main" val="26121598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219200"/>
            <a:ext cx="82296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endParaRPr/>
          </a:p>
        </p:txBody>
      </p:sp>
      <p:sp>
        <p:nvSpPr>
          <p:cNvPr id="3" name="object 3"/>
          <p:cNvSpPr/>
          <p:nvPr/>
        </p:nvSpPr>
        <p:spPr>
          <a:xfrm>
            <a:off x="457200" y="1295400"/>
            <a:ext cx="82296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a:p>
        </p:txBody>
      </p:sp>
      <p:sp>
        <p:nvSpPr>
          <p:cNvPr id="4" name="object 4"/>
          <p:cNvSpPr/>
          <p:nvPr/>
        </p:nvSpPr>
        <p:spPr>
          <a:xfrm>
            <a:off x="457200" y="6248398"/>
            <a:ext cx="1628775" cy="488950"/>
          </a:xfrm>
          <a:prstGeom prst="rect">
            <a:avLst/>
          </a:prstGeom>
          <a:blipFill>
            <a:blip r:embed="rId2"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3936619" y="374141"/>
            <a:ext cx="4749165" cy="690245"/>
          </a:xfrm>
          <a:prstGeom prst="rect">
            <a:avLst/>
          </a:prstGeom>
        </p:spPr>
        <p:txBody>
          <a:bodyPr vert="horz" wrap="square" lIns="0" tIns="0" rIns="0" bIns="0" rtlCol="0">
            <a:spAutoFit/>
          </a:bodyPr>
          <a:lstStyle/>
          <a:p>
            <a:pPr marL="12700">
              <a:lnSpc>
                <a:spcPct val="100000"/>
              </a:lnSpc>
            </a:pPr>
            <a:r>
              <a:rPr dirty="0"/>
              <a:t>Mishap</a:t>
            </a:r>
            <a:r>
              <a:rPr spc="-75" dirty="0"/>
              <a:t> </a:t>
            </a:r>
            <a:r>
              <a:rPr dirty="0"/>
              <a:t>Reporting</a:t>
            </a:r>
          </a:p>
        </p:txBody>
      </p:sp>
      <p:sp>
        <p:nvSpPr>
          <p:cNvPr id="10" name="object 10"/>
          <p:cNvSpPr txBox="1">
            <a:spLocks noGrp="1"/>
          </p:cNvSpPr>
          <p:nvPr>
            <p:ph type="ftr" sz="quarter" idx="5"/>
          </p:nvPr>
        </p:nvSpPr>
        <p:spPr>
          <a:prstGeom prst="rect">
            <a:avLst/>
          </a:prstGeom>
        </p:spPr>
        <p:txBody>
          <a:bodyPr vert="horz" wrap="square" lIns="0" tIns="3175" rIns="0" bIns="0" rtlCol="0">
            <a:spAutoFit/>
          </a:bodyPr>
          <a:lstStyle/>
          <a:p>
            <a:pPr marL="562610" marR="5080" indent="-550545">
              <a:lnSpc>
                <a:spcPts val="1680"/>
              </a:lnSpc>
              <a:spcBef>
                <a:spcPts val="25"/>
              </a:spcBef>
            </a:pPr>
            <a:r>
              <a:rPr lang="en-US" spc="-5"/>
              <a:t>2019 Surface Operations Workshop  Response Directorate</a:t>
            </a:r>
            <a:endParaRPr spc="-5" dirty="0"/>
          </a:p>
        </p:txBody>
      </p:sp>
      <p:sp>
        <p:nvSpPr>
          <p:cNvPr id="8" name="object 8"/>
          <p:cNvSpPr txBox="1"/>
          <p:nvPr/>
        </p:nvSpPr>
        <p:spPr>
          <a:xfrm>
            <a:off x="535940" y="1793366"/>
            <a:ext cx="7294245" cy="3057247"/>
          </a:xfrm>
          <a:prstGeom prst="rect">
            <a:avLst/>
          </a:prstGeom>
        </p:spPr>
        <p:txBody>
          <a:bodyPr vert="horz" wrap="square" lIns="0" tIns="0" rIns="0" bIns="0" rtlCol="0">
            <a:spAutoFit/>
          </a:bodyPr>
          <a:lstStyle/>
          <a:p>
            <a:pPr marL="355600" marR="5080" indent="-342900">
              <a:lnSpc>
                <a:spcPct val="100000"/>
              </a:lnSpc>
              <a:buChar char="•"/>
              <a:tabLst>
                <a:tab pos="354965" algn="l"/>
                <a:tab pos="355600" algn="l"/>
              </a:tabLst>
            </a:pPr>
            <a:r>
              <a:rPr sz="3200" dirty="0">
                <a:latin typeface="Arial"/>
                <a:cs typeface="Arial"/>
              </a:rPr>
              <a:t>Auxiliary </a:t>
            </a:r>
            <a:r>
              <a:rPr sz="3200" spc="-5" dirty="0">
                <a:latin typeface="Arial"/>
                <a:cs typeface="Arial"/>
              </a:rPr>
              <a:t>Operations Policy Manual  requires “any individual </a:t>
            </a:r>
            <a:r>
              <a:rPr sz="3200" dirty="0">
                <a:latin typeface="Arial"/>
                <a:cs typeface="Arial"/>
              </a:rPr>
              <a:t>or </a:t>
            </a:r>
            <a:r>
              <a:rPr sz="3200" spc="-5" dirty="0">
                <a:latin typeface="Arial"/>
                <a:cs typeface="Arial"/>
              </a:rPr>
              <a:t>unit </a:t>
            </a:r>
            <a:r>
              <a:rPr sz="3200" dirty="0">
                <a:latin typeface="Arial"/>
                <a:cs typeface="Arial"/>
              </a:rPr>
              <a:t>with 1st  </a:t>
            </a:r>
            <a:r>
              <a:rPr sz="3200" spc="-5" dirty="0">
                <a:latin typeface="Arial"/>
                <a:cs typeface="Arial"/>
              </a:rPr>
              <a:t>hand knowledge </a:t>
            </a:r>
            <a:r>
              <a:rPr sz="3200" dirty="0">
                <a:latin typeface="Arial"/>
                <a:cs typeface="Arial"/>
              </a:rPr>
              <a:t>of a </a:t>
            </a:r>
            <a:r>
              <a:rPr sz="3200" spc="-5" dirty="0">
                <a:latin typeface="Arial"/>
                <a:cs typeface="Arial"/>
              </a:rPr>
              <a:t>mishap” </a:t>
            </a:r>
            <a:r>
              <a:rPr sz="3200" dirty="0">
                <a:latin typeface="Arial"/>
                <a:cs typeface="Arial"/>
              </a:rPr>
              <a:t>to</a:t>
            </a:r>
            <a:r>
              <a:rPr sz="3200" spc="-90" dirty="0">
                <a:latin typeface="Arial"/>
                <a:cs typeface="Arial"/>
              </a:rPr>
              <a:t> </a:t>
            </a:r>
            <a:r>
              <a:rPr sz="3200" dirty="0">
                <a:latin typeface="Arial"/>
                <a:cs typeface="Arial"/>
              </a:rPr>
              <a:t>report  these</a:t>
            </a:r>
            <a:r>
              <a:rPr sz="3200" spc="-90" dirty="0">
                <a:latin typeface="Arial"/>
                <a:cs typeface="Arial"/>
              </a:rPr>
              <a:t> </a:t>
            </a:r>
            <a:r>
              <a:rPr sz="3200" spc="-5" dirty="0">
                <a:latin typeface="Arial"/>
                <a:cs typeface="Arial"/>
              </a:rPr>
              <a:t>incidents</a:t>
            </a:r>
            <a:endParaRPr sz="3200" dirty="0">
              <a:latin typeface="Arial"/>
              <a:cs typeface="Arial"/>
            </a:endParaRPr>
          </a:p>
          <a:p>
            <a:pPr marL="355600" marR="26670" indent="-342900">
              <a:lnSpc>
                <a:spcPct val="100000"/>
              </a:lnSpc>
              <a:spcBef>
                <a:spcPts val="765"/>
              </a:spcBef>
              <a:buChar char="•"/>
              <a:tabLst>
                <a:tab pos="354965" algn="l"/>
                <a:tab pos="355600" algn="l"/>
              </a:tabLst>
            </a:pPr>
            <a:r>
              <a:rPr lang="en-US" sz="3200" spc="-5" dirty="0">
                <a:latin typeface="Arial"/>
                <a:cs typeface="Arial"/>
              </a:rPr>
              <a:t>Reports must be submitted to the OIA and Auxiliary Chain of  </a:t>
            </a:r>
            <a:r>
              <a:rPr lang="en-US" sz="3200" spc="-5" dirty="0" smtClean="0">
                <a:latin typeface="Arial"/>
                <a:cs typeface="Arial"/>
              </a:rPr>
              <a:t>Leadership </a:t>
            </a:r>
            <a:endParaRPr sz="3200" dirty="0">
              <a:latin typeface="Arial"/>
              <a:cs typeface="Arial"/>
            </a:endParaRPr>
          </a:p>
        </p:txBody>
      </p:sp>
      <p:sp>
        <p:nvSpPr>
          <p:cNvPr id="9" name="Rectangle 6"/>
          <p:cNvSpPr>
            <a:spLocks noGrp="1" noChangeArrowheads="1"/>
          </p:cNvSpPr>
          <p:nvPr>
            <p:ph type="sldNum" sz="quarter" idx="4294967295"/>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F2F5B17A-07BB-4537-8047-728E2953B584}" type="slidenum">
              <a:rPr lang="en-US" altLang="en-US" sz="1400" b="1" smtClean="0">
                <a:solidFill>
                  <a:srgbClr val="000099"/>
                </a:solidFill>
              </a:rPr>
              <a:pPr/>
              <a:t>24</a:t>
            </a:fld>
            <a:endParaRPr lang="en-US" altLang="en-US" sz="1400" b="1" dirty="0">
              <a:solidFill>
                <a:srgbClr val="000099"/>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219200"/>
            <a:ext cx="82296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endParaRPr/>
          </a:p>
        </p:txBody>
      </p:sp>
      <p:sp>
        <p:nvSpPr>
          <p:cNvPr id="3" name="object 3"/>
          <p:cNvSpPr/>
          <p:nvPr/>
        </p:nvSpPr>
        <p:spPr>
          <a:xfrm>
            <a:off x="457200" y="1295400"/>
            <a:ext cx="82296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a:p>
        </p:txBody>
      </p:sp>
      <p:sp>
        <p:nvSpPr>
          <p:cNvPr id="4" name="object 4"/>
          <p:cNvSpPr/>
          <p:nvPr/>
        </p:nvSpPr>
        <p:spPr>
          <a:xfrm>
            <a:off x="457200" y="6248398"/>
            <a:ext cx="1628775" cy="488950"/>
          </a:xfrm>
          <a:prstGeom prst="rect">
            <a:avLst/>
          </a:prstGeom>
          <a:blipFill>
            <a:blip r:embed="rId2"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3936619" y="336041"/>
            <a:ext cx="4749165" cy="690245"/>
          </a:xfrm>
          <a:prstGeom prst="rect">
            <a:avLst/>
          </a:prstGeom>
        </p:spPr>
        <p:txBody>
          <a:bodyPr vert="horz" wrap="square" lIns="0" tIns="0" rIns="0" bIns="0" rtlCol="0">
            <a:spAutoFit/>
          </a:bodyPr>
          <a:lstStyle/>
          <a:p>
            <a:pPr marL="12700">
              <a:lnSpc>
                <a:spcPct val="100000"/>
              </a:lnSpc>
            </a:pPr>
            <a:r>
              <a:rPr dirty="0"/>
              <a:t>Mishap</a:t>
            </a:r>
            <a:r>
              <a:rPr spc="-75" dirty="0"/>
              <a:t> </a:t>
            </a:r>
            <a:r>
              <a:rPr dirty="0"/>
              <a:t>Reporting</a:t>
            </a:r>
          </a:p>
        </p:txBody>
      </p:sp>
      <p:sp>
        <p:nvSpPr>
          <p:cNvPr id="10" name="object 10"/>
          <p:cNvSpPr txBox="1">
            <a:spLocks noGrp="1"/>
          </p:cNvSpPr>
          <p:nvPr>
            <p:ph type="ftr" sz="quarter" idx="5"/>
          </p:nvPr>
        </p:nvSpPr>
        <p:spPr>
          <a:prstGeom prst="rect">
            <a:avLst/>
          </a:prstGeom>
        </p:spPr>
        <p:txBody>
          <a:bodyPr vert="horz" wrap="square" lIns="0" tIns="3175" rIns="0" bIns="0" rtlCol="0">
            <a:spAutoFit/>
          </a:bodyPr>
          <a:lstStyle/>
          <a:p>
            <a:pPr marL="562610" marR="5080" indent="-550545">
              <a:lnSpc>
                <a:spcPts val="1680"/>
              </a:lnSpc>
              <a:spcBef>
                <a:spcPts val="25"/>
              </a:spcBef>
            </a:pPr>
            <a:r>
              <a:rPr lang="en-US" spc="-5"/>
              <a:t>2019 Surface Operations Workshop  Response Directorate</a:t>
            </a:r>
            <a:endParaRPr spc="-5" dirty="0"/>
          </a:p>
        </p:txBody>
      </p:sp>
      <p:sp>
        <p:nvSpPr>
          <p:cNvPr id="8" name="object 8"/>
          <p:cNvSpPr txBox="1"/>
          <p:nvPr/>
        </p:nvSpPr>
        <p:spPr>
          <a:xfrm>
            <a:off x="535940" y="1483614"/>
            <a:ext cx="7940040" cy="3684085"/>
          </a:xfrm>
          <a:prstGeom prst="rect">
            <a:avLst/>
          </a:prstGeom>
        </p:spPr>
        <p:txBody>
          <a:bodyPr vert="horz" wrap="square" lIns="0" tIns="0" rIns="0" bIns="0" rtlCol="0">
            <a:spAutoFit/>
          </a:bodyPr>
          <a:lstStyle/>
          <a:p>
            <a:pPr marL="355600" marR="22225" indent="-342900">
              <a:buFontTx/>
              <a:buChar char="•"/>
              <a:tabLst>
                <a:tab pos="354965" algn="l"/>
                <a:tab pos="355600" algn="l"/>
              </a:tabLst>
            </a:pPr>
            <a:r>
              <a:rPr lang="en-US" sz="2900" dirty="0" smtClean="0">
                <a:latin typeface="Arial"/>
                <a:cs typeface="Arial"/>
              </a:rPr>
              <a:t>All </a:t>
            </a:r>
            <a:r>
              <a:rPr sz="2900" dirty="0" smtClean="0">
                <a:latin typeface="Arial"/>
                <a:cs typeface="Arial"/>
              </a:rPr>
              <a:t>crews </a:t>
            </a:r>
            <a:r>
              <a:rPr lang="en-US" sz="2900" dirty="0" smtClean="0">
                <a:latin typeface="Arial"/>
                <a:cs typeface="Arial"/>
              </a:rPr>
              <a:t>must </a:t>
            </a:r>
            <a:r>
              <a:rPr sz="2900" dirty="0" smtClean="0">
                <a:latin typeface="Arial"/>
                <a:cs typeface="Arial"/>
              </a:rPr>
              <a:t>report mishaps </a:t>
            </a:r>
            <a:r>
              <a:rPr lang="en-US" sz="3200" dirty="0"/>
              <a:t>i</a:t>
            </a:r>
            <a:r>
              <a:rPr lang="en-US" sz="3200" dirty="0" smtClean="0"/>
              <a:t>mmediately </a:t>
            </a:r>
            <a:r>
              <a:rPr sz="2900" dirty="0" smtClean="0">
                <a:latin typeface="Arial"/>
                <a:cs typeface="Arial"/>
              </a:rPr>
              <a:t>and </a:t>
            </a:r>
            <a:r>
              <a:rPr sz="2900" dirty="0">
                <a:latin typeface="Arial"/>
                <a:cs typeface="Arial"/>
              </a:rPr>
              <a:t>without fear of criticism</a:t>
            </a:r>
            <a:r>
              <a:rPr sz="2900" spc="-120" dirty="0">
                <a:latin typeface="Arial"/>
                <a:cs typeface="Arial"/>
              </a:rPr>
              <a:t> </a:t>
            </a:r>
            <a:r>
              <a:rPr sz="2900" dirty="0">
                <a:latin typeface="Arial"/>
                <a:cs typeface="Arial"/>
              </a:rPr>
              <a:t>through  their </a:t>
            </a:r>
            <a:r>
              <a:rPr lang="en-US" sz="2900" spc="-5" dirty="0" smtClean="0">
                <a:latin typeface="Arial"/>
                <a:cs typeface="Arial"/>
              </a:rPr>
              <a:t>OIA </a:t>
            </a:r>
            <a:r>
              <a:rPr lang="en-US" sz="2900" dirty="0" smtClean="0">
                <a:latin typeface="Arial"/>
                <a:cs typeface="Arial"/>
              </a:rPr>
              <a:t>and </a:t>
            </a:r>
            <a:r>
              <a:rPr sz="2900" dirty="0" smtClean="0">
                <a:latin typeface="Arial"/>
                <a:cs typeface="Arial"/>
              </a:rPr>
              <a:t>Chain </a:t>
            </a:r>
            <a:r>
              <a:rPr sz="2900" dirty="0">
                <a:latin typeface="Arial"/>
                <a:cs typeface="Arial"/>
              </a:rPr>
              <a:t>of </a:t>
            </a:r>
            <a:r>
              <a:rPr sz="2900" dirty="0" smtClean="0">
                <a:latin typeface="Arial"/>
                <a:cs typeface="Arial"/>
              </a:rPr>
              <a:t>Leadership</a:t>
            </a:r>
            <a:endParaRPr lang="en-US" sz="2900" dirty="0" smtClean="0">
              <a:latin typeface="Arial"/>
              <a:cs typeface="Arial"/>
            </a:endParaRPr>
          </a:p>
          <a:p>
            <a:pPr marL="355600" marR="22225" indent="-342900">
              <a:buFontTx/>
              <a:buChar char="•"/>
              <a:tabLst>
                <a:tab pos="354965" algn="l"/>
                <a:tab pos="355600" algn="l"/>
              </a:tabLst>
            </a:pPr>
            <a:r>
              <a:rPr sz="2900" dirty="0" smtClean="0">
                <a:latin typeface="Arial"/>
                <a:cs typeface="Arial"/>
              </a:rPr>
              <a:t>We </a:t>
            </a:r>
            <a:r>
              <a:rPr sz="2900" dirty="0">
                <a:latin typeface="Arial"/>
                <a:cs typeface="Arial"/>
              </a:rPr>
              <a:t>also ask that all Districts report</a:t>
            </a:r>
            <a:r>
              <a:rPr sz="2900" spc="-140" dirty="0">
                <a:latin typeface="Arial"/>
                <a:cs typeface="Arial"/>
              </a:rPr>
              <a:t> </a:t>
            </a:r>
            <a:r>
              <a:rPr sz="2900" dirty="0">
                <a:latin typeface="Arial"/>
                <a:cs typeface="Arial"/>
              </a:rPr>
              <a:t>summaries</a:t>
            </a:r>
          </a:p>
          <a:p>
            <a:pPr marR="101600" algn="ctr">
              <a:lnSpc>
                <a:spcPct val="100000"/>
              </a:lnSpc>
            </a:pPr>
            <a:r>
              <a:rPr sz="2900" dirty="0">
                <a:latin typeface="Arial"/>
                <a:cs typeface="Arial"/>
              </a:rPr>
              <a:t>(</a:t>
            </a:r>
            <a:r>
              <a:rPr sz="2900" b="1" dirty="0">
                <a:latin typeface="Arial"/>
                <a:cs typeface="Arial"/>
              </a:rPr>
              <a:t>no names</a:t>
            </a:r>
            <a:r>
              <a:rPr sz="2900" dirty="0">
                <a:latin typeface="Arial"/>
                <a:cs typeface="Arial"/>
              </a:rPr>
              <a:t>) of damage &amp; injury mishaps</a:t>
            </a:r>
            <a:r>
              <a:rPr sz="2900" spc="-170" dirty="0">
                <a:latin typeface="Arial"/>
                <a:cs typeface="Arial"/>
              </a:rPr>
              <a:t> </a:t>
            </a:r>
            <a:r>
              <a:rPr sz="2900" dirty="0">
                <a:latin typeface="Arial"/>
                <a:cs typeface="Arial"/>
              </a:rPr>
              <a:t>to:</a:t>
            </a:r>
          </a:p>
          <a:p>
            <a:pPr marL="2480310" marR="1795145" indent="-546100">
              <a:lnSpc>
                <a:spcPct val="120000"/>
              </a:lnSpc>
              <a:spcBef>
                <a:spcPts val="635"/>
              </a:spcBef>
            </a:pPr>
            <a:r>
              <a:rPr lang="en-US" sz="1800" b="1" spc="-5" dirty="0">
                <a:latin typeface="Arial"/>
                <a:cs typeface="Arial"/>
              </a:rPr>
              <a:t>David Larkin</a:t>
            </a:r>
            <a:r>
              <a:rPr sz="1800" b="1" spc="-5" dirty="0">
                <a:latin typeface="Arial"/>
                <a:cs typeface="Arial"/>
              </a:rPr>
              <a:t>– </a:t>
            </a:r>
            <a:r>
              <a:rPr sz="1800" b="1" spc="-10" dirty="0">
                <a:latin typeface="Arial"/>
                <a:cs typeface="Arial"/>
              </a:rPr>
              <a:t>Division </a:t>
            </a:r>
            <a:r>
              <a:rPr sz="1800" b="1" dirty="0">
                <a:latin typeface="Arial"/>
                <a:cs typeface="Arial"/>
              </a:rPr>
              <a:t>Chief </a:t>
            </a:r>
            <a:r>
              <a:rPr sz="1800" b="1" spc="-5" dirty="0">
                <a:latin typeface="Arial"/>
                <a:cs typeface="Arial"/>
              </a:rPr>
              <a:t>Surface  </a:t>
            </a:r>
            <a:r>
              <a:rPr lang="en-US" b="1" u="sng" spc="-5" dirty="0">
                <a:solidFill>
                  <a:srgbClr val="009999"/>
                </a:solidFill>
                <a:latin typeface="Arial"/>
                <a:cs typeface="Arial"/>
              </a:rPr>
              <a:t>david.larkin</a:t>
            </a:r>
            <a:r>
              <a:rPr sz="1800" b="1" u="sng" spc="-5" dirty="0">
                <a:solidFill>
                  <a:srgbClr val="009999"/>
                </a:solidFill>
                <a:latin typeface="Arial"/>
                <a:cs typeface="Arial"/>
                <a:hlinkClick r:id="rId3"/>
              </a:rPr>
              <a:t>@cgauxnet.us </a:t>
            </a:r>
            <a:r>
              <a:rPr sz="1800" b="1" u="sng" spc="-5" dirty="0">
                <a:solidFill>
                  <a:srgbClr val="009999"/>
                </a:solidFill>
                <a:latin typeface="Arial"/>
                <a:cs typeface="Arial"/>
              </a:rPr>
              <a:t> </a:t>
            </a:r>
            <a:r>
              <a:rPr sz="1800" spc="-5" dirty="0">
                <a:latin typeface="Arial"/>
                <a:cs typeface="Arial"/>
              </a:rPr>
              <a:t>Surface Operations Division  National Response Directorate</a:t>
            </a:r>
            <a:endParaRPr sz="1800" dirty="0">
              <a:latin typeface="Arial"/>
              <a:cs typeface="Arial"/>
            </a:endParaRPr>
          </a:p>
        </p:txBody>
      </p:sp>
      <p:sp>
        <p:nvSpPr>
          <p:cNvPr id="9" name="Rectangle 6"/>
          <p:cNvSpPr>
            <a:spLocks noGrp="1" noChangeArrowheads="1"/>
          </p:cNvSpPr>
          <p:nvPr>
            <p:ph type="sldNum" sz="quarter" idx="4294967295"/>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F2F5B17A-07BB-4537-8047-728E2953B584}" type="slidenum">
              <a:rPr lang="en-US" altLang="en-US" sz="1400" b="1" smtClean="0">
                <a:solidFill>
                  <a:srgbClr val="000099"/>
                </a:solidFill>
              </a:rPr>
              <a:pPr/>
              <a:t>25</a:t>
            </a:fld>
            <a:endParaRPr lang="en-US" altLang="en-US" sz="1400" b="1" dirty="0">
              <a:solidFill>
                <a:srgbClr val="000099"/>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219200"/>
            <a:ext cx="82296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endParaRPr/>
          </a:p>
        </p:txBody>
      </p:sp>
      <p:sp>
        <p:nvSpPr>
          <p:cNvPr id="3" name="object 3"/>
          <p:cNvSpPr/>
          <p:nvPr/>
        </p:nvSpPr>
        <p:spPr>
          <a:xfrm>
            <a:off x="457200" y="1295400"/>
            <a:ext cx="82296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a:p>
        </p:txBody>
      </p:sp>
      <p:sp>
        <p:nvSpPr>
          <p:cNvPr id="4" name="object 4"/>
          <p:cNvSpPr/>
          <p:nvPr/>
        </p:nvSpPr>
        <p:spPr>
          <a:xfrm>
            <a:off x="457200" y="6248398"/>
            <a:ext cx="1628775" cy="488950"/>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535430" y="385190"/>
            <a:ext cx="8151369" cy="690244"/>
          </a:xfrm>
          <a:prstGeom prst="rect">
            <a:avLst/>
          </a:prstGeom>
        </p:spPr>
        <p:txBody>
          <a:bodyPr vert="horz" wrap="square" lIns="0" tIns="0" rIns="0" bIns="0" rtlCol="0">
            <a:spAutoFit/>
          </a:bodyPr>
          <a:lstStyle/>
          <a:p>
            <a:pPr marL="1005205" algn="r">
              <a:lnSpc>
                <a:spcPct val="100000"/>
              </a:lnSpc>
            </a:pPr>
            <a:r>
              <a:rPr dirty="0"/>
              <a:t>Coxswain</a:t>
            </a:r>
            <a:r>
              <a:rPr spc="-60" dirty="0"/>
              <a:t> </a:t>
            </a:r>
            <a:r>
              <a:rPr dirty="0"/>
              <a:t>Responsibilities</a:t>
            </a:r>
          </a:p>
        </p:txBody>
      </p:sp>
      <p:sp>
        <p:nvSpPr>
          <p:cNvPr id="10" name="object 10"/>
          <p:cNvSpPr txBox="1">
            <a:spLocks noGrp="1"/>
          </p:cNvSpPr>
          <p:nvPr>
            <p:ph type="ftr" sz="quarter" idx="5"/>
          </p:nvPr>
        </p:nvSpPr>
        <p:spPr>
          <a:prstGeom prst="rect">
            <a:avLst/>
          </a:prstGeom>
        </p:spPr>
        <p:txBody>
          <a:bodyPr vert="horz" wrap="square" lIns="0" tIns="3175" rIns="0" bIns="0" rtlCol="0">
            <a:spAutoFit/>
          </a:bodyPr>
          <a:lstStyle/>
          <a:p>
            <a:pPr marL="562610" marR="5080" indent="-550545">
              <a:lnSpc>
                <a:spcPts val="1680"/>
              </a:lnSpc>
              <a:spcBef>
                <a:spcPts val="25"/>
              </a:spcBef>
            </a:pPr>
            <a:r>
              <a:rPr lang="en-US" spc="-5"/>
              <a:t>2019 Surface Operations Workshop  Response Directorate</a:t>
            </a:r>
            <a:endParaRPr spc="-5" dirty="0"/>
          </a:p>
        </p:txBody>
      </p:sp>
      <p:sp>
        <p:nvSpPr>
          <p:cNvPr id="8" name="object 8"/>
          <p:cNvSpPr txBox="1"/>
          <p:nvPr/>
        </p:nvSpPr>
        <p:spPr>
          <a:xfrm>
            <a:off x="535940" y="1558290"/>
            <a:ext cx="7891145" cy="4196020"/>
          </a:xfrm>
          <a:prstGeom prst="rect">
            <a:avLst/>
          </a:prstGeom>
        </p:spPr>
        <p:txBody>
          <a:bodyPr vert="horz" wrap="square" lIns="0" tIns="0" rIns="0" bIns="0" rtlCol="0">
            <a:spAutoFit/>
          </a:bodyPr>
          <a:lstStyle/>
          <a:p>
            <a:pPr marL="355600" indent="-342900">
              <a:lnSpc>
                <a:spcPct val="100000"/>
              </a:lnSpc>
              <a:buChar char="•"/>
              <a:tabLst>
                <a:tab pos="354965" algn="l"/>
                <a:tab pos="355600" algn="l"/>
              </a:tabLst>
            </a:pPr>
            <a:r>
              <a:rPr sz="3200" dirty="0">
                <a:latin typeface="Arial"/>
                <a:cs typeface="Arial"/>
              </a:rPr>
              <a:t>Obtain </a:t>
            </a:r>
            <a:r>
              <a:rPr sz="3200" dirty="0" smtClean="0">
                <a:latin typeface="Arial"/>
                <a:cs typeface="Arial"/>
              </a:rPr>
              <a:t>orders </a:t>
            </a:r>
            <a:r>
              <a:rPr sz="3200" dirty="0">
                <a:latin typeface="Arial"/>
                <a:cs typeface="Arial"/>
              </a:rPr>
              <a:t>from</a:t>
            </a:r>
            <a:r>
              <a:rPr sz="3200" spc="-150" dirty="0">
                <a:latin typeface="Arial"/>
                <a:cs typeface="Arial"/>
              </a:rPr>
              <a:t> </a:t>
            </a:r>
            <a:r>
              <a:rPr sz="3200" dirty="0">
                <a:latin typeface="Arial"/>
                <a:cs typeface="Arial"/>
              </a:rPr>
              <a:t>OIA</a:t>
            </a:r>
          </a:p>
          <a:p>
            <a:pPr marL="355600" indent="-342900">
              <a:lnSpc>
                <a:spcPct val="100000"/>
              </a:lnSpc>
              <a:spcBef>
                <a:spcPts val="770"/>
              </a:spcBef>
              <a:buChar char="•"/>
              <a:tabLst>
                <a:tab pos="354965" algn="l"/>
                <a:tab pos="355600" algn="l"/>
              </a:tabLst>
            </a:pPr>
            <a:r>
              <a:rPr sz="3200" dirty="0">
                <a:latin typeface="Arial"/>
                <a:cs typeface="Arial"/>
              </a:rPr>
              <a:t>Ensure</a:t>
            </a:r>
            <a:r>
              <a:rPr sz="3200" spc="-120" dirty="0">
                <a:latin typeface="Arial"/>
                <a:cs typeface="Arial"/>
              </a:rPr>
              <a:t> </a:t>
            </a:r>
            <a:r>
              <a:rPr sz="3200" dirty="0">
                <a:latin typeface="Arial"/>
                <a:cs typeface="Arial"/>
              </a:rPr>
              <a:t>currency:</a:t>
            </a:r>
          </a:p>
          <a:p>
            <a:pPr marL="756285" lvl="1" indent="-286385">
              <a:lnSpc>
                <a:spcPct val="100000"/>
              </a:lnSpc>
              <a:spcBef>
                <a:spcPts val="685"/>
              </a:spcBef>
              <a:buChar char="–"/>
              <a:tabLst>
                <a:tab pos="756920" algn="l"/>
              </a:tabLst>
            </a:pPr>
            <a:r>
              <a:rPr sz="2800" spc="-5" dirty="0">
                <a:latin typeface="Arial"/>
                <a:cs typeface="Arial"/>
              </a:rPr>
              <a:t>Of Facility</a:t>
            </a:r>
            <a:r>
              <a:rPr sz="2800" spc="-60" dirty="0">
                <a:latin typeface="Arial"/>
                <a:cs typeface="Arial"/>
              </a:rPr>
              <a:t> </a:t>
            </a:r>
            <a:r>
              <a:rPr sz="2800" dirty="0">
                <a:latin typeface="Arial"/>
                <a:cs typeface="Arial"/>
              </a:rPr>
              <a:t>Inspection</a:t>
            </a:r>
          </a:p>
          <a:p>
            <a:pPr marL="756285" lvl="1" indent="-286385">
              <a:lnSpc>
                <a:spcPct val="100000"/>
              </a:lnSpc>
              <a:spcBef>
                <a:spcPts val="670"/>
              </a:spcBef>
              <a:buChar char="–"/>
              <a:tabLst>
                <a:tab pos="756920" algn="l"/>
              </a:tabLst>
            </a:pPr>
            <a:r>
              <a:rPr sz="2800" spc="-5" dirty="0">
                <a:latin typeface="Arial"/>
                <a:cs typeface="Arial"/>
              </a:rPr>
              <a:t>Of Crew</a:t>
            </a:r>
            <a:r>
              <a:rPr sz="2800" spc="-70" dirty="0">
                <a:latin typeface="Arial"/>
                <a:cs typeface="Arial"/>
              </a:rPr>
              <a:t> </a:t>
            </a:r>
            <a:r>
              <a:rPr sz="2800" dirty="0" smtClean="0">
                <a:latin typeface="Arial"/>
                <a:cs typeface="Arial"/>
              </a:rPr>
              <a:t>certifications</a:t>
            </a:r>
            <a:endParaRPr sz="2800" dirty="0">
              <a:latin typeface="Arial"/>
              <a:cs typeface="Arial"/>
            </a:endParaRPr>
          </a:p>
          <a:p>
            <a:pPr marL="355600" indent="-342900">
              <a:lnSpc>
                <a:spcPct val="100000"/>
              </a:lnSpc>
              <a:spcBef>
                <a:spcPts val="755"/>
              </a:spcBef>
              <a:buChar char="•"/>
              <a:tabLst>
                <a:tab pos="354965" algn="l"/>
                <a:tab pos="355600" algn="l"/>
              </a:tabLst>
            </a:pPr>
            <a:r>
              <a:rPr sz="3200" dirty="0">
                <a:latin typeface="Arial"/>
                <a:cs typeface="Arial"/>
              </a:rPr>
              <a:t>Responsible for ENTIRE</a:t>
            </a:r>
            <a:r>
              <a:rPr sz="3200" spc="-145" dirty="0">
                <a:latin typeface="Arial"/>
                <a:cs typeface="Arial"/>
              </a:rPr>
              <a:t> </a:t>
            </a:r>
            <a:r>
              <a:rPr sz="3200" dirty="0">
                <a:latin typeface="Arial"/>
                <a:cs typeface="Arial"/>
              </a:rPr>
              <a:t>crew</a:t>
            </a:r>
          </a:p>
          <a:p>
            <a:pPr marL="756285" lvl="1" indent="-286385">
              <a:lnSpc>
                <a:spcPct val="100000"/>
              </a:lnSpc>
              <a:spcBef>
                <a:spcPts val="685"/>
              </a:spcBef>
              <a:buChar char="–"/>
              <a:tabLst>
                <a:tab pos="756920" algn="l"/>
              </a:tabLst>
            </a:pPr>
            <a:r>
              <a:rPr sz="2800" spc="-5" dirty="0">
                <a:latin typeface="Arial"/>
                <a:cs typeface="Arial"/>
              </a:rPr>
              <a:t>From </a:t>
            </a:r>
            <a:r>
              <a:rPr sz="2800" dirty="0">
                <a:latin typeface="Arial"/>
                <a:cs typeface="Arial"/>
              </a:rPr>
              <a:t>pre-mission brief </a:t>
            </a:r>
            <a:r>
              <a:rPr sz="2800" spc="-5" dirty="0">
                <a:latin typeface="Arial"/>
                <a:cs typeface="Arial"/>
              </a:rPr>
              <a:t>to</a:t>
            </a:r>
            <a:r>
              <a:rPr sz="2800" spc="-25" dirty="0">
                <a:latin typeface="Arial"/>
                <a:cs typeface="Arial"/>
              </a:rPr>
              <a:t> </a:t>
            </a:r>
            <a:r>
              <a:rPr sz="2800" dirty="0">
                <a:latin typeface="Arial"/>
                <a:cs typeface="Arial"/>
              </a:rPr>
              <a:t>debrief</a:t>
            </a:r>
          </a:p>
          <a:p>
            <a:pPr marL="756285" lvl="1" indent="-286385">
              <a:lnSpc>
                <a:spcPct val="100000"/>
              </a:lnSpc>
              <a:spcBef>
                <a:spcPts val="670"/>
              </a:spcBef>
              <a:buChar char="–"/>
              <a:tabLst>
                <a:tab pos="756920" algn="l"/>
              </a:tabLst>
            </a:pPr>
            <a:r>
              <a:rPr sz="2800" spc="-5" dirty="0">
                <a:latin typeface="Arial"/>
                <a:cs typeface="Arial"/>
              </a:rPr>
              <a:t>Ensuring </a:t>
            </a:r>
            <a:r>
              <a:rPr sz="2800" dirty="0">
                <a:latin typeface="Arial"/>
                <a:cs typeface="Arial"/>
              </a:rPr>
              <a:t>each </a:t>
            </a:r>
            <a:r>
              <a:rPr sz="2800" spc="-5" dirty="0">
                <a:latin typeface="Arial"/>
                <a:cs typeface="Arial"/>
              </a:rPr>
              <a:t>member knows </a:t>
            </a:r>
            <a:r>
              <a:rPr sz="2800" dirty="0">
                <a:latin typeface="Arial"/>
                <a:cs typeface="Arial"/>
              </a:rPr>
              <a:t>their role</a:t>
            </a:r>
            <a:r>
              <a:rPr sz="2800" spc="50" dirty="0">
                <a:latin typeface="Arial"/>
                <a:cs typeface="Arial"/>
              </a:rPr>
              <a:t> </a:t>
            </a:r>
            <a:r>
              <a:rPr sz="2800" spc="-5" dirty="0">
                <a:latin typeface="Arial"/>
                <a:cs typeface="Arial"/>
              </a:rPr>
              <a:t>AND</a:t>
            </a:r>
            <a:endParaRPr sz="2800" dirty="0">
              <a:latin typeface="Arial"/>
              <a:cs typeface="Arial"/>
            </a:endParaRPr>
          </a:p>
          <a:p>
            <a:pPr marL="756285">
              <a:lnSpc>
                <a:spcPct val="100000"/>
              </a:lnSpc>
            </a:pPr>
            <a:r>
              <a:rPr sz="2800" spc="-5" dirty="0">
                <a:latin typeface="Arial"/>
                <a:cs typeface="Arial"/>
              </a:rPr>
              <a:t>is capable of filling </a:t>
            </a:r>
            <a:r>
              <a:rPr sz="2800" dirty="0">
                <a:latin typeface="Arial"/>
                <a:cs typeface="Arial"/>
              </a:rPr>
              <a:t>that</a:t>
            </a:r>
            <a:r>
              <a:rPr sz="2800" spc="10" dirty="0">
                <a:latin typeface="Arial"/>
                <a:cs typeface="Arial"/>
              </a:rPr>
              <a:t> </a:t>
            </a:r>
            <a:r>
              <a:rPr sz="2800" spc="-5" dirty="0">
                <a:latin typeface="Arial"/>
                <a:cs typeface="Arial"/>
              </a:rPr>
              <a:t>role</a:t>
            </a:r>
            <a:endParaRPr sz="2800" dirty="0">
              <a:latin typeface="Arial"/>
              <a:cs typeface="Arial"/>
            </a:endParaRPr>
          </a:p>
        </p:txBody>
      </p:sp>
      <p:sp>
        <p:nvSpPr>
          <p:cNvPr id="9" name="Rectangle 6"/>
          <p:cNvSpPr>
            <a:spLocks noGrp="1" noChangeArrowheads="1"/>
          </p:cNvSpPr>
          <p:nvPr>
            <p:ph type="sldNum" sz="quarter" idx="4294967295"/>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F2F5B17A-07BB-4537-8047-728E2953B584}" type="slidenum">
              <a:rPr lang="en-US" altLang="en-US" sz="1400" b="1" smtClean="0">
                <a:solidFill>
                  <a:srgbClr val="000099"/>
                </a:solidFill>
              </a:rPr>
              <a:pPr/>
              <a:t>26</a:t>
            </a:fld>
            <a:endParaRPr lang="en-US" altLang="en-US" sz="1400" b="1" dirty="0">
              <a:solidFill>
                <a:srgbClr val="000099"/>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219200"/>
            <a:ext cx="82296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endParaRPr/>
          </a:p>
        </p:txBody>
      </p:sp>
      <p:sp>
        <p:nvSpPr>
          <p:cNvPr id="3" name="object 3"/>
          <p:cNvSpPr/>
          <p:nvPr/>
        </p:nvSpPr>
        <p:spPr>
          <a:xfrm>
            <a:off x="457200" y="1295400"/>
            <a:ext cx="82296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a:p>
        </p:txBody>
      </p:sp>
      <p:sp>
        <p:nvSpPr>
          <p:cNvPr id="4" name="object 4"/>
          <p:cNvSpPr/>
          <p:nvPr/>
        </p:nvSpPr>
        <p:spPr>
          <a:xfrm>
            <a:off x="457200" y="6248398"/>
            <a:ext cx="1628775" cy="488950"/>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528316" y="341629"/>
            <a:ext cx="7158483" cy="690245"/>
          </a:xfrm>
          <a:prstGeom prst="rect">
            <a:avLst/>
          </a:prstGeom>
        </p:spPr>
        <p:txBody>
          <a:bodyPr vert="horz" wrap="square" lIns="0" tIns="0" rIns="0" bIns="0" rtlCol="0">
            <a:spAutoFit/>
          </a:bodyPr>
          <a:lstStyle/>
          <a:p>
            <a:pPr marL="12700" algn="r">
              <a:lnSpc>
                <a:spcPct val="100000"/>
              </a:lnSpc>
            </a:pPr>
            <a:r>
              <a:rPr dirty="0"/>
              <a:t>Coxswain</a:t>
            </a:r>
            <a:r>
              <a:rPr spc="-60" dirty="0"/>
              <a:t> </a:t>
            </a:r>
            <a:r>
              <a:rPr dirty="0"/>
              <a:t>Responsibilities</a:t>
            </a:r>
          </a:p>
        </p:txBody>
      </p:sp>
      <p:sp>
        <p:nvSpPr>
          <p:cNvPr id="10" name="object 10"/>
          <p:cNvSpPr txBox="1">
            <a:spLocks noGrp="1"/>
          </p:cNvSpPr>
          <p:nvPr>
            <p:ph type="ftr" sz="quarter" idx="5"/>
          </p:nvPr>
        </p:nvSpPr>
        <p:spPr>
          <a:prstGeom prst="rect">
            <a:avLst/>
          </a:prstGeom>
        </p:spPr>
        <p:txBody>
          <a:bodyPr vert="horz" wrap="square" lIns="0" tIns="3175" rIns="0" bIns="0" rtlCol="0">
            <a:spAutoFit/>
          </a:bodyPr>
          <a:lstStyle/>
          <a:p>
            <a:pPr marL="562610" marR="5080" indent="-550545">
              <a:lnSpc>
                <a:spcPts val="1680"/>
              </a:lnSpc>
              <a:spcBef>
                <a:spcPts val="25"/>
              </a:spcBef>
            </a:pPr>
            <a:r>
              <a:rPr lang="en-US" spc="-5"/>
              <a:t>2019 Surface Operations Workshop  Response Directorate</a:t>
            </a:r>
            <a:endParaRPr spc="-5" dirty="0"/>
          </a:p>
        </p:txBody>
      </p:sp>
      <p:sp>
        <p:nvSpPr>
          <p:cNvPr id="8" name="object 8"/>
          <p:cNvSpPr txBox="1"/>
          <p:nvPr/>
        </p:nvSpPr>
        <p:spPr>
          <a:xfrm>
            <a:off x="493395" y="1828800"/>
            <a:ext cx="8041005" cy="3262432"/>
          </a:xfrm>
          <a:prstGeom prst="rect">
            <a:avLst/>
          </a:prstGeom>
        </p:spPr>
        <p:txBody>
          <a:bodyPr vert="horz" wrap="square" lIns="0" tIns="0" rIns="0" bIns="0" rtlCol="0">
            <a:spAutoFit/>
          </a:bodyPr>
          <a:lstStyle/>
          <a:p>
            <a:pPr marL="355600" indent="-342900">
              <a:lnSpc>
                <a:spcPct val="100000"/>
              </a:lnSpc>
              <a:buChar char="•"/>
              <a:tabLst>
                <a:tab pos="354965" algn="l"/>
                <a:tab pos="355600" algn="l"/>
              </a:tabLst>
            </a:pPr>
            <a:r>
              <a:rPr sz="3200" dirty="0">
                <a:latin typeface="Arial"/>
                <a:cs typeface="Arial"/>
              </a:rPr>
              <a:t>Designate </a:t>
            </a:r>
            <a:r>
              <a:rPr sz="3200" spc="-5" dirty="0">
                <a:latin typeface="Arial"/>
                <a:cs typeface="Arial"/>
              </a:rPr>
              <a:t>primary</a:t>
            </a:r>
            <a:r>
              <a:rPr sz="3200" spc="-120" dirty="0">
                <a:latin typeface="Arial"/>
                <a:cs typeface="Arial"/>
              </a:rPr>
              <a:t> </a:t>
            </a:r>
            <a:r>
              <a:rPr sz="3200" dirty="0">
                <a:latin typeface="Arial"/>
                <a:cs typeface="Arial"/>
              </a:rPr>
              <a:t>lookout(s)</a:t>
            </a:r>
          </a:p>
          <a:p>
            <a:pPr marL="355600" indent="-342900">
              <a:lnSpc>
                <a:spcPct val="100000"/>
              </a:lnSpc>
              <a:spcBef>
                <a:spcPts val="770"/>
              </a:spcBef>
              <a:buChar char="•"/>
              <a:tabLst>
                <a:tab pos="354965" algn="l"/>
                <a:tab pos="355600" algn="l"/>
              </a:tabLst>
            </a:pPr>
            <a:r>
              <a:rPr sz="3200" dirty="0">
                <a:latin typeface="Arial"/>
                <a:cs typeface="Arial"/>
              </a:rPr>
              <a:t>Exercise DIRECT supervision </a:t>
            </a:r>
            <a:r>
              <a:rPr sz="3200" spc="-5" dirty="0">
                <a:latin typeface="Arial"/>
                <a:cs typeface="Arial"/>
              </a:rPr>
              <a:t>when</a:t>
            </a:r>
            <a:r>
              <a:rPr sz="3200" spc="-105" dirty="0">
                <a:latin typeface="Arial"/>
                <a:cs typeface="Arial"/>
              </a:rPr>
              <a:t> </a:t>
            </a:r>
            <a:r>
              <a:rPr sz="3200" spc="-5" dirty="0">
                <a:latin typeface="Arial"/>
                <a:cs typeface="Arial"/>
              </a:rPr>
              <a:t>facility</a:t>
            </a:r>
            <a:endParaRPr sz="3200" dirty="0">
              <a:latin typeface="Arial"/>
              <a:cs typeface="Arial"/>
            </a:endParaRPr>
          </a:p>
          <a:p>
            <a:pPr marL="355600">
              <a:lnSpc>
                <a:spcPct val="100000"/>
              </a:lnSpc>
            </a:pPr>
            <a:r>
              <a:rPr sz="3200" dirty="0">
                <a:latin typeface="Arial"/>
                <a:cs typeface="Arial"/>
              </a:rPr>
              <a:t>is </a:t>
            </a:r>
            <a:r>
              <a:rPr sz="3200" spc="-5" dirty="0">
                <a:latin typeface="Arial"/>
                <a:cs typeface="Arial"/>
              </a:rPr>
              <a:t>being operated </a:t>
            </a:r>
            <a:r>
              <a:rPr sz="3200" dirty="0">
                <a:latin typeface="Arial"/>
                <a:cs typeface="Arial"/>
              </a:rPr>
              <a:t>by</a:t>
            </a:r>
            <a:r>
              <a:rPr sz="3200" spc="-95" dirty="0">
                <a:latin typeface="Arial"/>
                <a:cs typeface="Arial"/>
              </a:rPr>
              <a:t> </a:t>
            </a:r>
            <a:r>
              <a:rPr sz="3200" dirty="0">
                <a:latin typeface="Arial"/>
                <a:cs typeface="Arial"/>
              </a:rPr>
              <a:t>crewmember</a:t>
            </a:r>
          </a:p>
          <a:p>
            <a:pPr marL="355600" indent="-342900">
              <a:lnSpc>
                <a:spcPct val="100000"/>
              </a:lnSpc>
              <a:spcBef>
                <a:spcPts val="770"/>
              </a:spcBef>
              <a:buChar char="•"/>
              <a:tabLst>
                <a:tab pos="354965" algn="l"/>
                <a:tab pos="355600" algn="l"/>
              </a:tabLst>
            </a:pPr>
            <a:r>
              <a:rPr sz="3200" spc="-5" dirty="0">
                <a:latin typeface="Arial"/>
                <a:cs typeface="Arial"/>
              </a:rPr>
              <a:t>Should </a:t>
            </a:r>
            <a:r>
              <a:rPr sz="3200" dirty="0">
                <a:latin typeface="Arial"/>
                <a:cs typeface="Arial"/>
              </a:rPr>
              <a:t>NOT </a:t>
            </a:r>
            <a:r>
              <a:rPr sz="3200" spc="-5" dirty="0">
                <a:latin typeface="Arial"/>
                <a:cs typeface="Arial"/>
              </a:rPr>
              <a:t>leave </a:t>
            </a:r>
            <a:r>
              <a:rPr sz="3200" dirty="0">
                <a:latin typeface="Arial"/>
                <a:cs typeface="Arial"/>
              </a:rPr>
              <a:t>the </a:t>
            </a:r>
            <a:r>
              <a:rPr sz="3200" spc="-5" dirty="0">
                <a:latin typeface="Arial"/>
                <a:cs typeface="Arial"/>
              </a:rPr>
              <a:t>helm</a:t>
            </a:r>
            <a:r>
              <a:rPr sz="3200" spc="-65" dirty="0">
                <a:latin typeface="Arial"/>
                <a:cs typeface="Arial"/>
              </a:rPr>
              <a:t> </a:t>
            </a:r>
            <a:r>
              <a:rPr sz="3200" spc="-5" dirty="0">
                <a:latin typeface="Arial"/>
                <a:cs typeface="Arial"/>
              </a:rPr>
              <a:t>station</a:t>
            </a:r>
            <a:endParaRPr sz="3200" dirty="0">
              <a:latin typeface="Arial"/>
              <a:cs typeface="Arial"/>
            </a:endParaRPr>
          </a:p>
          <a:p>
            <a:pPr marL="355600" marR="1223645" indent="-342900">
              <a:lnSpc>
                <a:spcPct val="100000"/>
              </a:lnSpc>
              <a:spcBef>
                <a:spcPts val="765"/>
              </a:spcBef>
              <a:buChar char="•"/>
              <a:tabLst>
                <a:tab pos="354965" algn="l"/>
                <a:tab pos="355600" algn="l"/>
              </a:tabLst>
            </a:pPr>
            <a:r>
              <a:rPr sz="3200" dirty="0">
                <a:latin typeface="Arial"/>
                <a:cs typeface="Arial"/>
              </a:rPr>
              <a:t>Ensure kill switches are used</a:t>
            </a:r>
            <a:r>
              <a:rPr sz="3200" spc="-160" dirty="0">
                <a:latin typeface="Arial"/>
                <a:cs typeface="Arial"/>
              </a:rPr>
              <a:t> </a:t>
            </a:r>
            <a:r>
              <a:rPr sz="3200" dirty="0">
                <a:latin typeface="Arial"/>
                <a:cs typeface="Arial"/>
              </a:rPr>
              <a:t>(when  </a:t>
            </a:r>
            <a:r>
              <a:rPr sz="3200" spc="-5" dirty="0">
                <a:latin typeface="Arial"/>
                <a:cs typeface="Arial"/>
              </a:rPr>
              <a:t>applicable</a:t>
            </a:r>
            <a:r>
              <a:rPr sz="3200" spc="-5" dirty="0" smtClean="0">
                <a:latin typeface="Arial"/>
                <a:cs typeface="Arial"/>
              </a:rPr>
              <a:t>)</a:t>
            </a:r>
            <a:endParaRPr sz="3200" dirty="0">
              <a:latin typeface="Arial"/>
              <a:cs typeface="Arial"/>
            </a:endParaRPr>
          </a:p>
        </p:txBody>
      </p:sp>
      <p:sp>
        <p:nvSpPr>
          <p:cNvPr id="9" name="Rectangle 6"/>
          <p:cNvSpPr>
            <a:spLocks noGrp="1" noChangeArrowheads="1"/>
          </p:cNvSpPr>
          <p:nvPr>
            <p:ph type="sldNum" sz="quarter" idx="4294967295"/>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F2F5B17A-07BB-4537-8047-728E2953B584}" type="slidenum">
              <a:rPr lang="en-US" altLang="en-US" sz="1400" b="1" smtClean="0">
                <a:solidFill>
                  <a:srgbClr val="000099"/>
                </a:solidFill>
              </a:rPr>
              <a:pPr/>
              <a:t>27</a:t>
            </a:fld>
            <a:endParaRPr lang="en-US" altLang="en-US" sz="1400" b="1" dirty="0">
              <a:solidFill>
                <a:srgbClr val="000099"/>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219200"/>
            <a:ext cx="82296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endParaRPr/>
          </a:p>
        </p:txBody>
      </p:sp>
      <p:sp>
        <p:nvSpPr>
          <p:cNvPr id="3" name="object 3"/>
          <p:cNvSpPr/>
          <p:nvPr/>
        </p:nvSpPr>
        <p:spPr>
          <a:xfrm>
            <a:off x="457200" y="1295400"/>
            <a:ext cx="82296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a:p>
        </p:txBody>
      </p:sp>
      <p:sp>
        <p:nvSpPr>
          <p:cNvPr id="4" name="object 4"/>
          <p:cNvSpPr/>
          <p:nvPr/>
        </p:nvSpPr>
        <p:spPr>
          <a:xfrm>
            <a:off x="457200" y="6248398"/>
            <a:ext cx="1628775" cy="488950"/>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219200" y="385190"/>
            <a:ext cx="7388987" cy="677108"/>
          </a:xfrm>
          <a:prstGeom prst="rect">
            <a:avLst/>
          </a:prstGeom>
        </p:spPr>
        <p:txBody>
          <a:bodyPr vert="horz" wrap="square" lIns="0" tIns="0" rIns="0" bIns="0" rtlCol="0">
            <a:spAutoFit/>
          </a:bodyPr>
          <a:lstStyle/>
          <a:p>
            <a:pPr marL="12700">
              <a:lnSpc>
                <a:spcPct val="100000"/>
              </a:lnSpc>
            </a:pPr>
            <a:r>
              <a:rPr lang="en-US" smtClean="0"/>
              <a:t>Coxswain </a:t>
            </a:r>
            <a:r>
              <a:rPr smtClean="0"/>
              <a:t>Responsibilities</a:t>
            </a:r>
            <a:endParaRPr dirty="0"/>
          </a:p>
        </p:txBody>
      </p:sp>
      <p:sp>
        <p:nvSpPr>
          <p:cNvPr id="10" name="object 10"/>
          <p:cNvSpPr txBox="1">
            <a:spLocks noGrp="1"/>
          </p:cNvSpPr>
          <p:nvPr>
            <p:ph type="ftr" sz="quarter" idx="5"/>
          </p:nvPr>
        </p:nvSpPr>
        <p:spPr>
          <a:prstGeom prst="rect">
            <a:avLst/>
          </a:prstGeom>
        </p:spPr>
        <p:txBody>
          <a:bodyPr vert="horz" wrap="square" lIns="0" tIns="3175" rIns="0" bIns="0" rtlCol="0">
            <a:spAutoFit/>
          </a:bodyPr>
          <a:lstStyle/>
          <a:p>
            <a:pPr marL="562610" marR="5080" indent="-550545">
              <a:lnSpc>
                <a:spcPts val="1680"/>
              </a:lnSpc>
              <a:spcBef>
                <a:spcPts val="25"/>
              </a:spcBef>
            </a:pPr>
            <a:r>
              <a:rPr lang="en-US" spc="-5"/>
              <a:t>2019 Surface Operations Workshop  Response Directorate</a:t>
            </a:r>
            <a:endParaRPr spc="-5" dirty="0"/>
          </a:p>
        </p:txBody>
      </p:sp>
      <p:sp>
        <p:nvSpPr>
          <p:cNvPr id="8" name="object 8"/>
          <p:cNvSpPr txBox="1"/>
          <p:nvPr/>
        </p:nvSpPr>
        <p:spPr>
          <a:xfrm>
            <a:off x="524889" y="1351128"/>
            <a:ext cx="7788275" cy="4919295"/>
          </a:xfrm>
          <a:prstGeom prst="rect">
            <a:avLst/>
          </a:prstGeom>
        </p:spPr>
        <p:txBody>
          <a:bodyPr vert="horz" wrap="square" lIns="0" tIns="0" rIns="0" bIns="0" rtlCol="0">
            <a:spAutoFit/>
          </a:bodyPr>
          <a:lstStyle/>
          <a:p>
            <a:pPr marL="355600" indent="-342900">
              <a:lnSpc>
                <a:spcPct val="100000"/>
              </a:lnSpc>
              <a:spcBef>
                <a:spcPts val="770"/>
              </a:spcBef>
              <a:buChar char="•"/>
              <a:tabLst>
                <a:tab pos="354965" algn="l"/>
                <a:tab pos="355600" algn="l"/>
              </a:tabLst>
            </a:pPr>
            <a:r>
              <a:rPr lang="en-US" sz="3600" dirty="0" smtClean="0"/>
              <a:t>Ensure </a:t>
            </a:r>
            <a:r>
              <a:rPr lang="en-US" sz="3600" dirty="0"/>
              <a:t>all crew members are capable of performing the mission</a:t>
            </a:r>
            <a:endParaRPr lang="en-US" sz="3600" dirty="0" smtClean="0"/>
          </a:p>
          <a:p>
            <a:pPr marL="355600" indent="-342900">
              <a:lnSpc>
                <a:spcPct val="100000"/>
              </a:lnSpc>
              <a:spcBef>
                <a:spcPts val="770"/>
              </a:spcBef>
              <a:buChar char="•"/>
              <a:tabLst>
                <a:tab pos="354965" algn="l"/>
                <a:tab pos="355600" algn="l"/>
              </a:tabLst>
            </a:pPr>
            <a:r>
              <a:rPr lang="en-US" sz="3600" dirty="0" smtClean="0"/>
              <a:t>Ensure </a:t>
            </a:r>
            <a:r>
              <a:rPr lang="en-US" sz="3600" dirty="0"/>
              <a:t>crew </a:t>
            </a:r>
            <a:r>
              <a:rPr lang="en-US" sz="3600" spc="-5" dirty="0"/>
              <a:t>follows fatigue standards</a:t>
            </a:r>
            <a:r>
              <a:rPr lang="en-US" sz="3600" spc="-85" dirty="0"/>
              <a:t> </a:t>
            </a:r>
            <a:r>
              <a:rPr lang="en-US" sz="3600" dirty="0"/>
              <a:t>in</a:t>
            </a:r>
          </a:p>
          <a:p>
            <a:pPr marL="355600">
              <a:lnSpc>
                <a:spcPct val="100000"/>
              </a:lnSpc>
            </a:pPr>
            <a:r>
              <a:rPr lang="en-US" sz="3600" dirty="0"/>
              <a:t>Aux Ops </a:t>
            </a:r>
            <a:r>
              <a:rPr lang="en-US" sz="3600" spc="-5" dirty="0"/>
              <a:t>Policy</a:t>
            </a:r>
            <a:r>
              <a:rPr lang="en-US" sz="3600" spc="-75" dirty="0"/>
              <a:t> </a:t>
            </a:r>
            <a:r>
              <a:rPr lang="en-US" sz="3600" spc="-5" dirty="0" smtClean="0"/>
              <a:t>Manual</a:t>
            </a:r>
            <a:endParaRPr lang="en-US" sz="3600" spc="-5" dirty="0"/>
          </a:p>
          <a:p>
            <a:pPr marL="355600" indent="-342900">
              <a:spcBef>
                <a:spcPts val="1465"/>
              </a:spcBef>
              <a:buFontTx/>
              <a:buChar char="•"/>
              <a:tabLst>
                <a:tab pos="355600" algn="l"/>
              </a:tabLst>
            </a:pPr>
            <a:r>
              <a:rPr lang="en-US" sz="3600" spc="-5" dirty="0"/>
              <a:t>Ensure all crew are equipped with  required </a:t>
            </a:r>
            <a:r>
              <a:rPr lang="en-US" sz="3600" spc="-5" dirty="0" smtClean="0"/>
              <a:t>PPE</a:t>
            </a:r>
          </a:p>
          <a:p>
            <a:pPr marL="355600" indent="-342900">
              <a:spcBef>
                <a:spcPts val="1465"/>
              </a:spcBef>
              <a:buFontTx/>
              <a:buChar char="•"/>
              <a:tabLst>
                <a:tab pos="355600" algn="l"/>
              </a:tabLst>
            </a:pPr>
            <a:r>
              <a:rPr lang="en-US" sz="3600" spc="-5" dirty="0"/>
              <a:t>Ensure PPE </a:t>
            </a:r>
            <a:r>
              <a:rPr lang="en-US" sz="3600" spc="-5" dirty="0" smtClean="0"/>
              <a:t>maintained in accordance with </a:t>
            </a:r>
            <a:r>
              <a:rPr lang="en-US" sz="3600" dirty="0" smtClean="0"/>
              <a:t>Maintenance Procedure Cards</a:t>
            </a:r>
          </a:p>
        </p:txBody>
      </p:sp>
      <p:sp>
        <p:nvSpPr>
          <p:cNvPr id="9" name="Rectangle 6"/>
          <p:cNvSpPr>
            <a:spLocks noGrp="1" noChangeArrowheads="1"/>
          </p:cNvSpPr>
          <p:nvPr>
            <p:ph type="sldNum" sz="quarter" idx="4294967295"/>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F2F5B17A-07BB-4537-8047-728E2953B584}" type="slidenum">
              <a:rPr lang="en-US" altLang="en-US" sz="1400" b="1" smtClean="0">
                <a:solidFill>
                  <a:srgbClr val="000099"/>
                </a:solidFill>
              </a:rPr>
              <a:pPr/>
              <a:t>28</a:t>
            </a:fld>
            <a:endParaRPr lang="en-US" altLang="en-US" sz="1400" b="1" dirty="0">
              <a:solidFill>
                <a:srgbClr val="000099"/>
              </a:solidFill>
            </a:endParaRPr>
          </a:p>
        </p:txBody>
      </p:sp>
    </p:spTree>
    <p:extLst>
      <p:ext uri="{BB962C8B-B14F-4D97-AF65-F5344CB8AC3E}">
        <p14:creationId xmlns:p14="http://schemas.microsoft.com/office/powerpoint/2010/main" val="11769645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219200"/>
            <a:ext cx="82296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endParaRPr/>
          </a:p>
        </p:txBody>
      </p:sp>
      <p:sp>
        <p:nvSpPr>
          <p:cNvPr id="3" name="object 3"/>
          <p:cNvSpPr/>
          <p:nvPr/>
        </p:nvSpPr>
        <p:spPr>
          <a:xfrm>
            <a:off x="457200" y="1295400"/>
            <a:ext cx="82296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a:p>
        </p:txBody>
      </p:sp>
      <p:sp>
        <p:nvSpPr>
          <p:cNvPr id="4" name="object 4"/>
          <p:cNvSpPr/>
          <p:nvPr/>
        </p:nvSpPr>
        <p:spPr>
          <a:xfrm>
            <a:off x="457200" y="6248398"/>
            <a:ext cx="1628775" cy="488950"/>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2771901" y="385190"/>
            <a:ext cx="5836285" cy="690245"/>
          </a:xfrm>
          <a:prstGeom prst="rect">
            <a:avLst/>
          </a:prstGeom>
        </p:spPr>
        <p:txBody>
          <a:bodyPr vert="horz" wrap="square" lIns="0" tIns="0" rIns="0" bIns="0" rtlCol="0">
            <a:spAutoFit/>
          </a:bodyPr>
          <a:lstStyle/>
          <a:p>
            <a:pPr marL="12700">
              <a:lnSpc>
                <a:spcPct val="100000"/>
              </a:lnSpc>
            </a:pPr>
            <a:r>
              <a:rPr dirty="0"/>
              <a:t>Crew</a:t>
            </a:r>
            <a:r>
              <a:rPr spc="-80" dirty="0"/>
              <a:t> </a:t>
            </a:r>
            <a:r>
              <a:rPr dirty="0"/>
              <a:t>Responsibilities</a:t>
            </a:r>
          </a:p>
        </p:txBody>
      </p:sp>
      <p:sp>
        <p:nvSpPr>
          <p:cNvPr id="10" name="object 10"/>
          <p:cNvSpPr txBox="1">
            <a:spLocks noGrp="1"/>
          </p:cNvSpPr>
          <p:nvPr>
            <p:ph type="ftr" sz="quarter" idx="5"/>
          </p:nvPr>
        </p:nvSpPr>
        <p:spPr>
          <a:prstGeom prst="rect">
            <a:avLst/>
          </a:prstGeom>
        </p:spPr>
        <p:txBody>
          <a:bodyPr vert="horz" wrap="square" lIns="0" tIns="3175" rIns="0" bIns="0" rtlCol="0">
            <a:spAutoFit/>
          </a:bodyPr>
          <a:lstStyle/>
          <a:p>
            <a:pPr marL="562610" marR="5080" indent="-550545">
              <a:lnSpc>
                <a:spcPts val="1680"/>
              </a:lnSpc>
              <a:spcBef>
                <a:spcPts val="25"/>
              </a:spcBef>
            </a:pPr>
            <a:r>
              <a:rPr lang="en-US" spc="-5"/>
              <a:t>2019 Surface Operations Workshop  Response Directorate</a:t>
            </a:r>
            <a:endParaRPr spc="-5" dirty="0"/>
          </a:p>
        </p:txBody>
      </p:sp>
      <p:sp>
        <p:nvSpPr>
          <p:cNvPr id="8" name="object 8"/>
          <p:cNvSpPr txBox="1"/>
          <p:nvPr/>
        </p:nvSpPr>
        <p:spPr>
          <a:xfrm>
            <a:off x="535940" y="1481582"/>
            <a:ext cx="7788275" cy="3319779"/>
          </a:xfrm>
          <a:prstGeom prst="rect">
            <a:avLst/>
          </a:prstGeom>
        </p:spPr>
        <p:txBody>
          <a:bodyPr vert="horz" wrap="square" lIns="0" tIns="0" rIns="0" bIns="0" rtlCol="0">
            <a:spAutoFit/>
          </a:bodyPr>
          <a:lstStyle/>
          <a:p>
            <a:pPr marL="355600" indent="-342900">
              <a:lnSpc>
                <a:spcPct val="100000"/>
              </a:lnSpc>
              <a:buChar char="•"/>
              <a:tabLst>
                <a:tab pos="355600" algn="l"/>
              </a:tabLst>
            </a:pPr>
            <a:r>
              <a:rPr sz="3600" dirty="0">
                <a:latin typeface="Arial"/>
                <a:cs typeface="Arial"/>
              </a:rPr>
              <a:t>Safety </a:t>
            </a:r>
            <a:r>
              <a:rPr sz="3600" spc="-5" dirty="0">
                <a:latin typeface="Arial"/>
                <a:cs typeface="Arial"/>
              </a:rPr>
              <a:t>is</a:t>
            </a:r>
            <a:r>
              <a:rPr sz="3600" spc="-105" dirty="0">
                <a:latin typeface="Arial"/>
                <a:cs typeface="Arial"/>
              </a:rPr>
              <a:t> </a:t>
            </a:r>
            <a:r>
              <a:rPr sz="3600" dirty="0">
                <a:latin typeface="Arial"/>
                <a:cs typeface="Arial"/>
              </a:rPr>
              <a:t>paramount</a:t>
            </a:r>
          </a:p>
          <a:p>
            <a:pPr marL="355600" indent="-342900">
              <a:lnSpc>
                <a:spcPct val="100000"/>
              </a:lnSpc>
              <a:spcBef>
                <a:spcPts val="1465"/>
              </a:spcBef>
              <a:buChar char="•"/>
              <a:tabLst>
                <a:tab pos="355600" algn="l"/>
              </a:tabLst>
            </a:pPr>
            <a:r>
              <a:rPr sz="3600" dirty="0">
                <a:latin typeface="Arial"/>
                <a:cs typeface="Arial"/>
              </a:rPr>
              <a:t>If you see something, say</a:t>
            </a:r>
            <a:r>
              <a:rPr sz="3600" spc="-120" dirty="0">
                <a:latin typeface="Arial"/>
                <a:cs typeface="Arial"/>
              </a:rPr>
              <a:t> </a:t>
            </a:r>
            <a:r>
              <a:rPr sz="3600" dirty="0">
                <a:latin typeface="Arial"/>
                <a:cs typeface="Arial"/>
              </a:rPr>
              <a:t>something</a:t>
            </a:r>
          </a:p>
          <a:p>
            <a:pPr marL="355600" indent="-342900">
              <a:lnSpc>
                <a:spcPct val="100000"/>
              </a:lnSpc>
              <a:spcBef>
                <a:spcPts val="1460"/>
              </a:spcBef>
              <a:buChar char="•"/>
              <a:tabLst>
                <a:tab pos="355600" algn="l"/>
              </a:tabLst>
            </a:pPr>
            <a:r>
              <a:rPr sz="3600" spc="-5" dirty="0">
                <a:latin typeface="Arial"/>
                <a:cs typeface="Arial"/>
              </a:rPr>
              <a:t>Use your</a:t>
            </a:r>
            <a:r>
              <a:rPr sz="3600" spc="-65" dirty="0">
                <a:latin typeface="Arial"/>
                <a:cs typeface="Arial"/>
              </a:rPr>
              <a:t> </a:t>
            </a:r>
            <a:r>
              <a:rPr lang="en-US" sz="3600" spc="-5" dirty="0" smtClean="0">
                <a:latin typeface="Arial"/>
                <a:cs typeface="Arial"/>
              </a:rPr>
              <a:t>Risk Management Tools</a:t>
            </a:r>
            <a:endParaRPr sz="3600" dirty="0">
              <a:latin typeface="Arial"/>
              <a:cs typeface="Arial"/>
            </a:endParaRPr>
          </a:p>
          <a:p>
            <a:pPr marL="355600" marR="464184" indent="-342900">
              <a:lnSpc>
                <a:spcPct val="100000"/>
              </a:lnSpc>
              <a:spcBef>
                <a:spcPts val="1460"/>
              </a:spcBef>
              <a:buChar char="•"/>
              <a:tabLst>
                <a:tab pos="355600" algn="l"/>
              </a:tabLst>
            </a:pPr>
            <a:r>
              <a:rPr sz="3600" spc="-5" dirty="0">
                <a:latin typeface="Arial"/>
                <a:cs typeface="Arial"/>
              </a:rPr>
              <a:t>Ensure you are well rested </a:t>
            </a:r>
            <a:r>
              <a:rPr sz="3600" dirty="0">
                <a:latin typeface="Arial"/>
                <a:cs typeface="Arial"/>
              </a:rPr>
              <a:t>prior to  </a:t>
            </a:r>
            <a:r>
              <a:rPr sz="3600" spc="-5" dirty="0">
                <a:latin typeface="Arial"/>
                <a:cs typeface="Arial"/>
              </a:rPr>
              <a:t>getting</a:t>
            </a:r>
            <a:r>
              <a:rPr sz="3600" spc="-85" dirty="0">
                <a:latin typeface="Arial"/>
                <a:cs typeface="Arial"/>
              </a:rPr>
              <a:t> </a:t>
            </a:r>
            <a:r>
              <a:rPr sz="3600" dirty="0">
                <a:latin typeface="Arial"/>
                <a:cs typeface="Arial"/>
              </a:rPr>
              <a:t>underway</a:t>
            </a:r>
          </a:p>
        </p:txBody>
      </p:sp>
      <p:sp>
        <p:nvSpPr>
          <p:cNvPr id="9" name="Rectangle 6"/>
          <p:cNvSpPr>
            <a:spLocks noGrp="1" noChangeArrowheads="1"/>
          </p:cNvSpPr>
          <p:nvPr>
            <p:ph type="sldNum" sz="quarter" idx="4294967295"/>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F2F5B17A-07BB-4537-8047-728E2953B584}" type="slidenum">
              <a:rPr lang="en-US" altLang="en-US" sz="1400" b="1" smtClean="0">
                <a:solidFill>
                  <a:srgbClr val="000099"/>
                </a:solidFill>
              </a:rPr>
              <a:pPr/>
              <a:t>29</a:t>
            </a:fld>
            <a:endParaRPr lang="en-US" altLang="en-US" sz="1400" b="1" dirty="0">
              <a:solidFill>
                <a:srgbClr val="000099"/>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Welcome</a:t>
            </a:r>
          </a:p>
        </p:txBody>
      </p:sp>
      <p:sp>
        <p:nvSpPr>
          <p:cNvPr id="3" name="Text Placeholder 2"/>
          <p:cNvSpPr>
            <a:spLocks noGrp="1"/>
          </p:cNvSpPr>
          <p:nvPr>
            <p:ph type="body" idx="1"/>
          </p:nvPr>
        </p:nvSpPr>
        <p:spPr>
          <a:xfrm>
            <a:off x="445769" y="1500015"/>
            <a:ext cx="8252460" cy="5232202"/>
          </a:xfrm>
        </p:spPr>
        <p:txBody>
          <a:bodyPr/>
          <a:lstStyle/>
          <a:p>
            <a:r>
              <a:rPr lang="en-US" sz="2200" dirty="0"/>
              <a:t>Do not tamper with or amend the content of this workshop. Do not remove any slides or change the text of any slide.  The content being presented has been approved by the Auxiliary National</a:t>
            </a:r>
          </a:p>
          <a:p>
            <a:r>
              <a:rPr lang="en-US" sz="2200" dirty="0"/>
              <a:t>Executive Committee after review by the cognizant USCG command.</a:t>
            </a:r>
          </a:p>
          <a:p>
            <a:r>
              <a:rPr lang="en-US" sz="2200" dirty="0"/>
              <a:t> </a:t>
            </a:r>
          </a:p>
          <a:p>
            <a:r>
              <a:rPr lang="en-US" sz="2200" dirty="0"/>
              <a:t>Additional material may be added by the facilitator and is encouraged to cover local conditions and directives from your local Stations/Sectors/DIRAUX.</a:t>
            </a:r>
          </a:p>
          <a:p>
            <a:r>
              <a:rPr lang="en-US" sz="2200" dirty="0"/>
              <a:t> </a:t>
            </a:r>
          </a:p>
          <a:p>
            <a:r>
              <a:rPr lang="en-US" sz="2200" dirty="0"/>
              <a:t>As participants you are also encouraged to note any specific conditions in your AOR that other Coxswain/Crew should be aware of to improve safety or assist in the successful completions of patrol missions.</a:t>
            </a:r>
          </a:p>
          <a:p>
            <a:endParaRPr lang="en-US" dirty="0"/>
          </a:p>
        </p:txBody>
      </p:sp>
      <p:sp>
        <p:nvSpPr>
          <p:cNvPr id="4" name="Footer Placeholder 3"/>
          <p:cNvSpPr>
            <a:spLocks noGrp="1"/>
          </p:cNvSpPr>
          <p:nvPr>
            <p:ph type="ftr" sz="quarter" idx="5"/>
          </p:nvPr>
        </p:nvSpPr>
        <p:spPr/>
        <p:txBody>
          <a:bodyPr/>
          <a:lstStyle/>
          <a:p>
            <a:pPr marL="562610" marR="5080" indent="-550545">
              <a:lnSpc>
                <a:spcPts val="1680"/>
              </a:lnSpc>
              <a:spcBef>
                <a:spcPts val="25"/>
              </a:spcBef>
            </a:pPr>
            <a:r>
              <a:rPr lang="en-US" smtClean="0"/>
              <a:t>2019 Surface Operations Workshop  Response Directorate</a:t>
            </a:r>
            <a:endParaRPr lang="en-US" spc="-5" dirty="0"/>
          </a:p>
        </p:txBody>
      </p:sp>
      <p:sp>
        <p:nvSpPr>
          <p:cNvPr id="5" name="object 2"/>
          <p:cNvSpPr/>
          <p:nvPr/>
        </p:nvSpPr>
        <p:spPr>
          <a:xfrm>
            <a:off x="457200" y="1219200"/>
            <a:ext cx="82296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endParaRPr/>
          </a:p>
        </p:txBody>
      </p:sp>
      <p:sp>
        <p:nvSpPr>
          <p:cNvPr id="6" name="object 3"/>
          <p:cNvSpPr/>
          <p:nvPr/>
        </p:nvSpPr>
        <p:spPr>
          <a:xfrm>
            <a:off x="457200" y="1295400"/>
            <a:ext cx="82296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a:p>
        </p:txBody>
      </p:sp>
    </p:spTree>
    <p:extLst>
      <p:ext uri="{BB962C8B-B14F-4D97-AF65-F5344CB8AC3E}">
        <p14:creationId xmlns:p14="http://schemas.microsoft.com/office/powerpoint/2010/main" val="8540727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219200"/>
            <a:ext cx="82296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endParaRPr/>
          </a:p>
        </p:txBody>
      </p:sp>
      <p:sp>
        <p:nvSpPr>
          <p:cNvPr id="3" name="object 3"/>
          <p:cNvSpPr/>
          <p:nvPr/>
        </p:nvSpPr>
        <p:spPr>
          <a:xfrm>
            <a:off x="457200" y="1295400"/>
            <a:ext cx="82296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a:p>
        </p:txBody>
      </p:sp>
      <p:sp>
        <p:nvSpPr>
          <p:cNvPr id="4" name="object 4"/>
          <p:cNvSpPr/>
          <p:nvPr/>
        </p:nvSpPr>
        <p:spPr>
          <a:xfrm>
            <a:off x="457200" y="6248398"/>
            <a:ext cx="1628775" cy="488950"/>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prstGeom prst="rect">
            <a:avLst/>
          </a:prstGeom>
        </p:spPr>
        <p:txBody>
          <a:bodyPr vert="horz" wrap="square" lIns="0" tIns="0" rIns="0" bIns="0" rtlCol="0">
            <a:spAutoFit/>
          </a:bodyPr>
          <a:lstStyle/>
          <a:p>
            <a:pPr marL="2436495">
              <a:lnSpc>
                <a:spcPct val="100000"/>
              </a:lnSpc>
            </a:pPr>
            <a:r>
              <a:rPr dirty="0"/>
              <a:t>Important</a:t>
            </a:r>
            <a:r>
              <a:rPr spc="-90" dirty="0"/>
              <a:t> </a:t>
            </a:r>
            <a:r>
              <a:rPr dirty="0"/>
              <a:t>Reminders</a:t>
            </a:r>
          </a:p>
        </p:txBody>
      </p:sp>
      <p:sp>
        <p:nvSpPr>
          <p:cNvPr id="10" name="object 10"/>
          <p:cNvSpPr txBox="1">
            <a:spLocks noGrp="1"/>
          </p:cNvSpPr>
          <p:nvPr>
            <p:ph type="ftr" sz="quarter" idx="5"/>
          </p:nvPr>
        </p:nvSpPr>
        <p:spPr>
          <a:prstGeom prst="rect">
            <a:avLst/>
          </a:prstGeom>
        </p:spPr>
        <p:txBody>
          <a:bodyPr vert="horz" wrap="square" lIns="0" tIns="3175" rIns="0" bIns="0" rtlCol="0">
            <a:spAutoFit/>
          </a:bodyPr>
          <a:lstStyle/>
          <a:p>
            <a:pPr marL="562610" marR="5080" indent="-550545">
              <a:lnSpc>
                <a:spcPts val="1680"/>
              </a:lnSpc>
              <a:spcBef>
                <a:spcPts val="25"/>
              </a:spcBef>
            </a:pPr>
            <a:r>
              <a:rPr lang="en-US" spc="-5"/>
              <a:t>2019 Surface Operations Workshop  Response Directorate</a:t>
            </a:r>
            <a:endParaRPr spc="-5" dirty="0"/>
          </a:p>
        </p:txBody>
      </p:sp>
      <p:sp>
        <p:nvSpPr>
          <p:cNvPr id="8" name="object 8"/>
          <p:cNvSpPr txBox="1"/>
          <p:nvPr/>
        </p:nvSpPr>
        <p:spPr>
          <a:xfrm>
            <a:off x="535940" y="1481582"/>
            <a:ext cx="7963534" cy="4606389"/>
          </a:xfrm>
          <a:prstGeom prst="rect">
            <a:avLst/>
          </a:prstGeom>
        </p:spPr>
        <p:txBody>
          <a:bodyPr vert="horz" wrap="square" lIns="0" tIns="0" rIns="0" bIns="0" rtlCol="0">
            <a:spAutoFit/>
          </a:bodyPr>
          <a:lstStyle/>
          <a:p>
            <a:pPr marL="355600" indent="-342900">
              <a:lnSpc>
                <a:spcPct val="100000"/>
              </a:lnSpc>
              <a:buChar char="•"/>
              <a:tabLst>
                <a:tab pos="355600" algn="l"/>
              </a:tabLst>
            </a:pPr>
            <a:r>
              <a:rPr sz="3600" dirty="0">
                <a:latin typeface="Arial"/>
                <a:cs typeface="Arial"/>
              </a:rPr>
              <a:t>Mobile</a:t>
            </a:r>
            <a:r>
              <a:rPr sz="3600" spc="-65" dirty="0">
                <a:latin typeface="Arial"/>
                <a:cs typeface="Arial"/>
              </a:rPr>
              <a:t> </a:t>
            </a:r>
            <a:r>
              <a:rPr sz="3600" spc="-5" dirty="0">
                <a:latin typeface="Arial"/>
                <a:cs typeface="Arial"/>
              </a:rPr>
              <a:t>Devices</a:t>
            </a:r>
            <a:endParaRPr sz="3600" dirty="0">
              <a:latin typeface="Arial"/>
              <a:cs typeface="Arial"/>
            </a:endParaRPr>
          </a:p>
          <a:p>
            <a:pPr marL="756285" marR="5080" lvl="1" indent="-286385">
              <a:lnSpc>
                <a:spcPct val="100000"/>
              </a:lnSpc>
              <a:spcBef>
                <a:spcPts val="735"/>
              </a:spcBef>
              <a:buChar char="–"/>
              <a:tabLst>
                <a:tab pos="756920" algn="l"/>
              </a:tabLst>
            </a:pPr>
            <a:r>
              <a:rPr sz="3000" dirty="0">
                <a:latin typeface="Arial"/>
                <a:cs typeface="Arial"/>
              </a:rPr>
              <a:t>Use of Mobile Devices </a:t>
            </a:r>
            <a:r>
              <a:rPr sz="3000" spc="-5" dirty="0">
                <a:latin typeface="Arial"/>
                <a:cs typeface="Arial"/>
              </a:rPr>
              <a:t>(phones, tablet</a:t>
            </a:r>
            <a:r>
              <a:rPr lang="en-US" sz="3000" spc="-5" dirty="0">
                <a:latin typeface="Arial"/>
                <a:cs typeface="Arial"/>
              </a:rPr>
              <a:t>s</a:t>
            </a:r>
            <a:r>
              <a:rPr sz="3000" spc="-5" dirty="0">
                <a:latin typeface="Arial"/>
                <a:cs typeface="Arial"/>
              </a:rPr>
              <a:t>) is </a:t>
            </a:r>
            <a:r>
              <a:rPr sz="3000" i="1" u="sng" spc="-5" dirty="0">
                <a:latin typeface="Arial"/>
                <a:cs typeface="Arial"/>
              </a:rPr>
              <a:t>PROHIBITED</a:t>
            </a:r>
            <a:r>
              <a:rPr sz="3000" spc="-5" dirty="0">
                <a:latin typeface="Arial"/>
                <a:cs typeface="Arial"/>
              </a:rPr>
              <a:t> without permission  from </a:t>
            </a:r>
            <a:r>
              <a:rPr sz="3000" dirty="0">
                <a:latin typeface="Arial"/>
                <a:cs typeface="Arial"/>
              </a:rPr>
              <a:t>Coxswain (NEVER </a:t>
            </a:r>
            <a:r>
              <a:rPr sz="3000" spc="-5" dirty="0">
                <a:latin typeface="Arial"/>
                <a:cs typeface="Arial"/>
              </a:rPr>
              <a:t>by </a:t>
            </a:r>
            <a:r>
              <a:rPr sz="3000" dirty="0">
                <a:latin typeface="Arial"/>
                <a:cs typeface="Arial"/>
              </a:rPr>
              <a:t>the</a:t>
            </a:r>
            <a:r>
              <a:rPr sz="3000" spc="-75" dirty="0">
                <a:latin typeface="Arial"/>
                <a:cs typeface="Arial"/>
              </a:rPr>
              <a:t> </a:t>
            </a:r>
            <a:r>
              <a:rPr sz="3000" spc="-5" dirty="0">
                <a:latin typeface="Arial"/>
                <a:cs typeface="Arial"/>
              </a:rPr>
              <a:t>helmsman</a:t>
            </a:r>
            <a:r>
              <a:rPr sz="3000" spc="-5" dirty="0" smtClean="0">
                <a:latin typeface="Arial"/>
                <a:cs typeface="Arial"/>
              </a:rPr>
              <a:t>)</a:t>
            </a:r>
            <a:endParaRPr lang="en-US" sz="3000" spc="-5" dirty="0">
              <a:latin typeface="Arial"/>
              <a:cs typeface="Arial"/>
            </a:endParaRPr>
          </a:p>
          <a:p>
            <a:pPr marL="1213485" marR="5080" lvl="2" indent="-286385">
              <a:spcBef>
                <a:spcPts val="735"/>
              </a:spcBef>
              <a:buChar char="–"/>
              <a:tabLst>
                <a:tab pos="756920" algn="l"/>
              </a:tabLst>
            </a:pPr>
            <a:r>
              <a:rPr lang="en-US" sz="3000" spc="-5" dirty="0">
                <a:latin typeface="Arial"/>
                <a:cs typeface="Arial"/>
              </a:rPr>
              <a:t>Ref: ALCOAST 382/10</a:t>
            </a:r>
            <a:endParaRPr sz="3000" dirty="0">
              <a:latin typeface="Arial"/>
              <a:cs typeface="Arial"/>
            </a:endParaRPr>
          </a:p>
          <a:p>
            <a:pPr marL="756285" lvl="1" indent="-286385">
              <a:lnSpc>
                <a:spcPct val="100000"/>
              </a:lnSpc>
              <a:spcBef>
                <a:spcPts val="720"/>
              </a:spcBef>
              <a:buChar char="–"/>
              <a:tabLst>
                <a:tab pos="756920" algn="l"/>
              </a:tabLst>
            </a:pPr>
            <a:r>
              <a:rPr sz="3000" dirty="0">
                <a:latin typeface="Arial"/>
                <a:cs typeface="Arial"/>
              </a:rPr>
              <a:t>Proper lookout must be </a:t>
            </a:r>
            <a:r>
              <a:rPr sz="3000" spc="-5" dirty="0">
                <a:latin typeface="Arial"/>
                <a:cs typeface="Arial"/>
              </a:rPr>
              <a:t>maintained </a:t>
            </a:r>
            <a:r>
              <a:rPr sz="3000" dirty="0">
                <a:latin typeface="Arial"/>
                <a:cs typeface="Arial"/>
              </a:rPr>
              <a:t>at</a:t>
            </a:r>
            <a:r>
              <a:rPr sz="3000" spc="-120" dirty="0">
                <a:latin typeface="Arial"/>
                <a:cs typeface="Arial"/>
              </a:rPr>
              <a:t> </a:t>
            </a:r>
            <a:r>
              <a:rPr sz="3000" dirty="0">
                <a:latin typeface="Arial"/>
                <a:cs typeface="Arial"/>
              </a:rPr>
              <a:t>all</a:t>
            </a:r>
          </a:p>
          <a:p>
            <a:pPr marL="756285">
              <a:lnSpc>
                <a:spcPct val="100000"/>
              </a:lnSpc>
            </a:pPr>
            <a:r>
              <a:rPr lang="en-US" sz="3000" dirty="0">
                <a:latin typeface="Arial"/>
                <a:cs typeface="Arial"/>
              </a:rPr>
              <a:t>t</a:t>
            </a:r>
            <a:r>
              <a:rPr sz="3000" dirty="0" smtClean="0">
                <a:latin typeface="Arial"/>
                <a:cs typeface="Arial"/>
              </a:rPr>
              <a:t>imes</a:t>
            </a:r>
            <a:endParaRPr sz="3000" dirty="0">
              <a:latin typeface="Arial"/>
              <a:cs typeface="Arial"/>
            </a:endParaRPr>
          </a:p>
          <a:p>
            <a:pPr marL="756285" marR="658495" lvl="1" indent="-286385">
              <a:lnSpc>
                <a:spcPct val="100000"/>
              </a:lnSpc>
              <a:spcBef>
                <a:spcPts val="720"/>
              </a:spcBef>
              <a:buChar char="–"/>
              <a:tabLst>
                <a:tab pos="756920" algn="l"/>
              </a:tabLst>
            </a:pPr>
            <a:r>
              <a:rPr sz="3000" dirty="0">
                <a:latin typeface="Arial"/>
                <a:cs typeface="Arial"/>
              </a:rPr>
              <a:t>If necessary, </a:t>
            </a:r>
            <a:r>
              <a:rPr sz="3000" spc="-5" dirty="0">
                <a:latin typeface="Arial"/>
                <a:cs typeface="Arial"/>
              </a:rPr>
              <a:t>come </a:t>
            </a:r>
            <a:r>
              <a:rPr sz="3000" dirty="0">
                <a:latin typeface="Arial"/>
                <a:cs typeface="Arial"/>
              </a:rPr>
              <a:t>to </a:t>
            </a:r>
            <a:r>
              <a:rPr sz="3000" spc="-5" dirty="0">
                <a:latin typeface="Arial"/>
                <a:cs typeface="Arial"/>
              </a:rPr>
              <a:t>dead </a:t>
            </a:r>
            <a:r>
              <a:rPr sz="3000" dirty="0">
                <a:latin typeface="Arial"/>
                <a:cs typeface="Arial"/>
              </a:rPr>
              <a:t>stop to</a:t>
            </a:r>
            <a:r>
              <a:rPr sz="3000" spc="-85" dirty="0">
                <a:latin typeface="Arial"/>
                <a:cs typeface="Arial"/>
              </a:rPr>
              <a:t> </a:t>
            </a:r>
            <a:r>
              <a:rPr sz="3000" spc="-5" dirty="0">
                <a:latin typeface="Arial"/>
                <a:cs typeface="Arial"/>
              </a:rPr>
              <a:t>use  </a:t>
            </a:r>
            <a:r>
              <a:rPr sz="3000" dirty="0">
                <a:latin typeface="Arial"/>
                <a:cs typeface="Arial"/>
              </a:rPr>
              <a:t>mobile</a:t>
            </a:r>
            <a:r>
              <a:rPr sz="3000" spc="-100" dirty="0">
                <a:latin typeface="Arial"/>
                <a:cs typeface="Arial"/>
              </a:rPr>
              <a:t> </a:t>
            </a:r>
            <a:r>
              <a:rPr sz="3000" spc="-5" dirty="0" smtClean="0">
                <a:latin typeface="Arial"/>
                <a:cs typeface="Arial"/>
              </a:rPr>
              <a:t>device</a:t>
            </a:r>
            <a:endParaRPr sz="3000" dirty="0">
              <a:latin typeface="Arial"/>
              <a:cs typeface="Arial"/>
            </a:endParaRPr>
          </a:p>
        </p:txBody>
      </p:sp>
      <p:sp>
        <p:nvSpPr>
          <p:cNvPr id="9" name="Rectangle 6"/>
          <p:cNvSpPr>
            <a:spLocks noGrp="1" noChangeArrowheads="1"/>
          </p:cNvSpPr>
          <p:nvPr>
            <p:ph type="sldNum" sz="quarter" idx="4294967295"/>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F2F5B17A-07BB-4537-8047-728E2953B584}" type="slidenum">
              <a:rPr lang="en-US" altLang="en-US" sz="1400" b="1" smtClean="0">
                <a:solidFill>
                  <a:srgbClr val="000099"/>
                </a:solidFill>
              </a:rPr>
              <a:pPr/>
              <a:t>30</a:t>
            </a:fld>
            <a:endParaRPr lang="en-US" altLang="en-US" sz="1400" b="1" dirty="0">
              <a:solidFill>
                <a:srgbClr val="000099"/>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219200"/>
            <a:ext cx="82296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endParaRPr/>
          </a:p>
        </p:txBody>
      </p:sp>
      <p:sp>
        <p:nvSpPr>
          <p:cNvPr id="3" name="object 3"/>
          <p:cNvSpPr/>
          <p:nvPr/>
        </p:nvSpPr>
        <p:spPr>
          <a:xfrm>
            <a:off x="457200" y="1295400"/>
            <a:ext cx="82296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a:p>
        </p:txBody>
      </p:sp>
      <p:sp>
        <p:nvSpPr>
          <p:cNvPr id="4" name="object 4"/>
          <p:cNvSpPr/>
          <p:nvPr/>
        </p:nvSpPr>
        <p:spPr>
          <a:xfrm>
            <a:off x="457200" y="6248398"/>
            <a:ext cx="1628775" cy="488950"/>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651002" y="304800"/>
            <a:ext cx="8073136" cy="690244"/>
          </a:xfrm>
          <a:prstGeom prst="rect">
            <a:avLst/>
          </a:prstGeom>
        </p:spPr>
        <p:txBody>
          <a:bodyPr vert="horz" wrap="square" lIns="0" tIns="0" rIns="0" bIns="0" rtlCol="0">
            <a:spAutoFit/>
          </a:bodyPr>
          <a:lstStyle/>
          <a:p>
            <a:pPr marL="2436495">
              <a:lnSpc>
                <a:spcPct val="100000"/>
              </a:lnSpc>
            </a:pPr>
            <a:r>
              <a:rPr dirty="0"/>
              <a:t>Important</a:t>
            </a:r>
            <a:r>
              <a:rPr spc="-90" dirty="0"/>
              <a:t> </a:t>
            </a:r>
            <a:r>
              <a:rPr dirty="0"/>
              <a:t>Reminders</a:t>
            </a:r>
          </a:p>
        </p:txBody>
      </p:sp>
      <p:sp>
        <p:nvSpPr>
          <p:cNvPr id="10" name="object 10"/>
          <p:cNvSpPr txBox="1">
            <a:spLocks noGrp="1"/>
          </p:cNvSpPr>
          <p:nvPr>
            <p:ph type="ftr" sz="quarter" idx="5"/>
          </p:nvPr>
        </p:nvSpPr>
        <p:spPr>
          <a:prstGeom prst="rect">
            <a:avLst/>
          </a:prstGeom>
        </p:spPr>
        <p:txBody>
          <a:bodyPr vert="horz" wrap="square" lIns="0" tIns="3175" rIns="0" bIns="0" rtlCol="0">
            <a:spAutoFit/>
          </a:bodyPr>
          <a:lstStyle/>
          <a:p>
            <a:pPr marL="562610" marR="5080" indent="-550545">
              <a:lnSpc>
                <a:spcPts val="1680"/>
              </a:lnSpc>
              <a:spcBef>
                <a:spcPts val="25"/>
              </a:spcBef>
            </a:pPr>
            <a:r>
              <a:rPr lang="en-US" spc="-5"/>
              <a:t>2019 Surface Operations Workshop  Response Directorate</a:t>
            </a:r>
            <a:endParaRPr spc="-5" dirty="0"/>
          </a:p>
        </p:txBody>
      </p:sp>
      <p:sp>
        <p:nvSpPr>
          <p:cNvPr id="8" name="object 8"/>
          <p:cNvSpPr txBox="1"/>
          <p:nvPr/>
        </p:nvSpPr>
        <p:spPr>
          <a:xfrm>
            <a:off x="535940" y="1481582"/>
            <a:ext cx="8303260" cy="4431983"/>
          </a:xfrm>
          <a:prstGeom prst="rect">
            <a:avLst/>
          </a:prstGeom>
        </p:spPr>
        <p:txBody>
          <a:bodyPr vert="horz" wrap="square" lIns="0" tIns="0" rIns="0" bIns="0" rtlCol="0">
            <a:spAutoFit/>
          </a:bodyPr>
          <a:lstStyle/>
          <a:p>
            <a:pPr marL="355600" indent="-342900">
              <a:lnSpc>
                <a:spcPct val="100000"/>
              </a:lnSpc>
              <a:buChar char="•"/>
              <a:tabLst>
                <a:tab pos="355600" algn="l"/>
              </a:tabLst>
            </a:pPr>
            <a:r>
              <a:rPr lang="en-US" sz="3600" dirty="0">
                <a:latin typeface="Arial"/>
                <a:cs typeface="Arial"/>
              </a:rPr>
              <a:t>Radio Watch</a:t>
            </a:r>
          </a:p>
          <a:p>
            <a:pPr marL="812800" lvl="1" indent="-342900">
              <a:buChar char="•"/>
              <a:tabLst>
                <a:tab pos="355600" algn="l"/>
              </a:tabLst>
            </a:pPr>
            <a:r>
              <a:rPr lang="en-US" sz="3600" dirty="0">
                <a:latin typeface="Arial"/>
                <a:cs typeface="Arial"/>
              </a:rPr>
              <a:t>Any vessel equipped with a VHF marine radiotelephone must maintain a watch on channel 16 whenever the radio is not being used to communicate (47 CFR 80.148)</a:t>
            </a:r>
          </a:p>
          <a:p>
            <a:pPr marL="812800" lvl="1" indent="-342900">
              <a:buChar char="•"/>
              <a:tabLst>
                <a:tab pos="355600" algn="l"/>
              </a:tabLst>
            </a:pPr>
            <a:r>
              <a:rPr lang="en-US" sz="3600" dirty="0">
                <a:latin typeface="Arial"/>
                <a:cs typeface="Arial"/>
              </a:rPr>
              <a:t>Do not only monitor your ops channel (use dual watch or 2</a:t>
            </a:r>
            <a:r>
              <a:rPr lang="en-US" sz="3600" baseline="30000" dirty="0">
                <a:latin typeface="Arial"/>
                <a:cs typeface="Arial"/>
              </a:rPr>
              <a:t>nd</a:t>
            </a:r>
            <a:r>
              <a:rPr lang="en-US" sz="3600" dirty="0">
                <a:latin typeface="Arial"/>
                <a:cs typeface="Arial"/>
              </a:rPr>
              <a:t> radio)</a:t>
            </a:r>
            <a:endParaRPr sz="3600" dirty="0">
              <a:latin typeface="Arial"/>
              <a:cs typeface="Arial"/>
            </a:endParaRPr>
          </a:p>
        </p:txBody>
      </p:sp>
      <p:sp>
        <p:nvSpPr>
          <p:cNvPr id="9" name="Rectangle 6"/>
          <p:cNvSpPr>
            <a:spLocks noGrp="1" noChangeArrowheads="1"/>
          </p:cNvSpPr>
          <p:nvPr>
            <p:ph type="sldNum" sz="quarter" idx="4294967295"/>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F2F5B17A-07BB-4537-8047-728E2953B584}" type="slidenum">
              <a:rPr lang="en-US" altLang="en-US" sz="1400" b="1" smtClean="0">
                <a:solidFill>
                  <a:srgbClr val="000099"/>
                </a:solidFill>
              </a:rPr>
              <a:pPr/>
              <a:t>31</a:t>
            </a:fld>
            <a:endParaRPr lang="en-US" altLang="en-US" sz="1400" b="1" dirty="0">
              <a:solidFill>
                <a:srgbClr val="000099"/>
              </a:solidFill>
            </a:endParaRPr>
          </a:p>
        </p:txBody>
      </p:sp>
    </p:spTree>
    <p:extLst>
      <p:ext uri="{BB962C8B-B14F-4D97-AF65-F5344CB8AC3E}">
        <p14:creationId xmlns:p14="http://schemas.microsoft.com/office/powerpoint/2010/main" val="40612583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219200"/>
            <a:ext cx="82296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endParaRPr/>
          </a:p>
        </p:txBody>
      </p:sp>
      <p:sp>
        <p:nvSpPr>
          <p:cNvPr id="3" name="object 3"/>
          <p:cNvSpPr/>
          <p:nvPr/>
        </p:nvSpPr>
        <p:spPr>
          <a:xfrm>
            <a:off x="457200" y="1295400"/>
            <a:ext cx="82296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a:p>
        </p:txBody>
      </p:sp>
      <p:sp>
        <p:nvSpPr>
          <p:cNvPr id="4" name="object 4"/>
          <p:cNvSpPr/>
          <p:nvPr/>
        </p:nvSpPr>
        <p:spPr>
          <a:xfrm>
            <a:off x="457200" y="6248398"/>
            <a:ext cx="1628775" cy="488950"/>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271587" y="381000"/>
            <a:ext cx="7567613" cy="567399"/>
          </a:xfrm>
          <a:prstGeom prst="rect">
            <a:avLst/>
          </a:prstGeom>
        </p:spPr>
        <p:txBody>
          <a:bodyPr vert="horz" wrap="square" lIns="0" tIns="0" rIns="0" bIns="0" rtlCol="0">
            <a:spAutoFit/>
          </a:bodyPr>
          <a:lstStyle/>
          <a:p>
            <a:pPr marL="12700">
              <a:lnSpc>
                <a:spcPts val="4775"/>
              </a:lnSpc>
            </a:pPr>
            <a:r>
              <a:rPr sz="3800" spc="-5" dirty="0"/>
              <a:t>“Happen </a:t>
            </a:r>
            <a:r>
              <a:rPr sz="3800" spc="-10" dirty="0"/>
              <a:t>Upon</a:t>
            </a:r>
            <a:r>
              <a:rPr sz="3800" spc="-55" dirty="0"/>
              <a:t> </a:t>
            </a:r>
            <a:r>
              <a:rPr sz="3800" spc="-5" dirty="0"/>
              <a:t>Policy</a:t>
            </a:r>
            <a:r>
              <a:rPr sz="3800" spc="-5" dirty="0" smtClean="0">
                <a:latin typeface="MS PGothic"/>
                <a:cs typeface="MS PGothic"/>
              </a:rPr>
              <a:t>”</a:t>
            </a:r>
            <a:r>
              <a:rPr lang="en-US" sz="3800" spc="-5" dirty="0" smtClean="0">
                <a:latin typeface="MS PGothic"/>
                <a:cs typeface="MS PGothic"/>
              </a:rPr>
              <a:t> R</a:t>
            </a:r>
            <a:r>
              <a:rPr sz="3800" spc="-5" dirty="0" smtClean="0"/>
              <a:t>e</a:t>
            </a:r>
            <a:r>
              <a:rPr sz="3800" spc="-20" dirty="0" smtClean="0"/>
              <a:t>m</a:t>
            </a:r>
            <a:r>
              <a:rPr sz="3800" spc="-5" dirty="0" smtClean="0"/>
              <a:t>ind</a:t>
            </a:r>
            <a:r>
              <a:rPr sz="3800" spc="-20" dirty="0" smtClean="0"/>
              <a:t>e</a:t>
            </a:r>
            <a:r>
              <a:rPr sz="3800" spc="-5" dirty="0" smtClean="0"/>
              <a:t>r</a:t>
            </a:r>
            <a:endParaRPr sz="3800" dirty="0"/>
          </a:p>
        </p:txBody>
      </p:sp>
      <p:sp>
        <p:nvSpPr>
          <p:cNvPr id="10" name="object 10"/>
          <p:cNvSpPr txBox="1">
            <a:spLocks noGrp="1"/>
          </p:cNvSpPr>
          <p:nvPr>
            <p:ph type="ftr" sz="quarter" idx="5"/>
          </p:nvPr>
        </p:nvSpPr>
        <p:spPr>
          <a:prstGeom prst="rect">
            <a:avLst/>
          </a:prstGeom>
        </p:spPr>
        <p:txBody>
          <a:bodyPr vert="horz" wrap="square" lIns="0" tIns="3175" rIns="0" bIns="0" rtlCol="0">
            <a:spAutoFit/>
          </a:bodyPr>
          <a:lstStyle/>
          <a:p>
            <a:pPr marL="562610" marR="5080" indent="-550545">
              <a:lnSpc>
                <a:spcPts val="1680"/>
              </a:lnSpc>
              <a:spcBef>
                <a:spcPts val="25"/>
              </a:spcBef>
            </a:pPr>
            <a:r>
              <a:rPr lang="en-US" spc="-5"/>
              <a:t>2019 Surface Operations Workshop  Response Directorate</a:t>
            </a:r>
            <a:endParaRPr spc="-5" dirty="0"/>
          </a:p>
        </p:txBody>
      </p:sp>
      <p:sp>
        <p:nvSpPr>
          <p:cNvPr id="8" name="object 8"/>
          <p:cNvSpPr txBox="1"/>
          <p:nvPr/>
        </p:nvSpPr>
        <p:spPr>
          <a:xfrm>
            <a:off x="535940" y="1484121"/>
            <a:ext cx="8150860" cy="4539704"/>
          </a:xfrm>
          <a:prstGeom prst="rect">
            <a:avLst/>
          </a:prstGeom>
        </p:spPr>
        <p:txBody>
          <a:bodyPr vert="horz" wrap="square" lIns="0" tIns="0" rIns="0" bIns="0" rtlCol="0">
            <a:spAutoFit/>
          </a:bodyPr>
          <a:lstStyle/>
          <a:p>
            <a:pPr marL="355600" marR="5080" indent="-342900">
              <a:lnSpc>
                <a:spcPct val="100000"/>
              </a:lnSpc>
              <a:buChar char="•"/>
              <a:tabLst>
                <a:tab pos="354965" algn="l"/>
                <a:tab pos="355600" algn="l"/>
              </a:tabLst>
            </a:pPr>
            <a:r>
              <a:rPr sz="2800" spc="-5" dirty="0">
                <a:latin typeface="Arial"/>
                <a:cs typeface="Arial"/>
              </a:rPr>
              <a:t>If you discover a vessel </a:t>
            </a:r>
            <a:r>
              <a:rPr sz="2800" dirty="0">
                <a:latin typeface="Arial"/>
                <a:cs typeface="Arial"/>
              </a:rPr>
              <a:t>during routine patrol that  requests assistance </a:t>
            </a:r>
            <a:r>
              <a:rPr sz="2800" spc="-5" dirty="0">
                <a:latin typeface="Arial"/>
                <a:cs typeface="Arial"/>
              </a:rPr>
              <a:t>and </a:t>
            </a:r>
            <a:r>
              <a:rPr sz="2800" dirty="0">
                <a:latin typeface="Arial"/>
                <a:cs typeface="Arial"/>
              </a:rPr>
              <a:t>that vessel </a:t>
            </a:r>
            <a:r>
              <a:rPr sz="2800" u="sng" spc="-5" dirty="0">
                <a:latin typeface="Arial"/>
                <a:cs typeface="Arial"/>
              </a:rPr>
              <a:t>has not  </a:t>
            </a:r>
            <a:r>
              <a:rPr sz="2800" spc="-5" dirty="0">
                <a:latin typeface="Arial"/>
                <a:cs typeface="Arial"/>
              </a:rPr>
              <a:t>been in </a:t>
            </a:r>
            <a:r>
              <a:rPr sz="2800" dirty="0">
                <a:latin typeface="Arial"/>
                <a:cs typeface="Arial"/>
              </a:rPr>
              <a:t>contact </a:t>
            </a:r>
            <a:r>
              <a:rPr sz="2800" spc="-5" dirty="0">
                <a:latin typeface="Arial"/>
                <a:cs typeface="Arial"/>
              </a:rPr>
              <a:t>with the Coast Guard or a  private tow</a:t>
            </a:r>
            <a:r>
              <a:rPr sz="2800" spc="-45" dirty="0">
                <a:latin typeface="Arial"/>
                <a:cs typeface="Arial"/>
              </a:rPr>
              <a:t> </a:t>
            </a:r>
            <a:r>
              <a:rPr sz="2800" dirty="0">
                <a:latin typeface="Arial"/>
                <a:cs typeface="Arial"/>
              </a:rPr>
              <a:t>service:</a:t>
            </a:r>
          </a:p>
          <a:p>
            <a:pPr marL="756285" lvl="1" indent="-286385">
              <a:lnSpc>
                <a:spcPct val="100000"/>
              </a:lnSpc>
              <a:spcBef>
                <a:spcPts val="590"/>
              </a:spcBef>
              <a:buChar char="–"/>
              <a:tabLst>
                <a:tab pos="756920" algn="l"/>
              </a:tabLst>
            </a:pPr>
            <a:r>
              <a:rPr sz="2400" spc="-5" dirty="0">
                <a:latin typeface="Arial"/>
                <a:cs typeface="Arial"/>
              </a:rPr>
              <a:t>You may render assistance including </a:t>
            </a:r>
            <a:r>
              <a:rPr sz="2400" dirty="0">
                <a:latin typeface="Arial"/>
                <a:cs typeface="Arial"/>
              </a:rPr>
              <a:t>tow if</a:t>
            </a:r>
            <a:r>
              <a:rPr sz="2400" spc="90" dirty="0">
                <a:latin typeface="Arial"/>
                <a:cs typeface="Arial"/>
              </a:rPr>
              <a:t> </a:t>
            </a:r>
            <a:r>
              <a:rPr sz="2400" spc="-5" dirty="0" smtClean="0">
                <a:latin typeface="Arial"/>
                <a:cs typeface="Arial"/>
              </a:rPr>
              <a:t>capable</a:t>
            </a:r>
            <a:endParaRPr sz="2400" dirty="0">
              <a:latin typeface="Arial"/>
              <a:cs typeface="Arial"/>
            </a:endParaRPr>
          </a:p>
          <a:p>
            <a:pPr marL="756285" marR="175260" lvl="1" indent="-286385">
              <a:lnSpc>
                <a:spcPct val="100000"/>
              </a:lnSpc>
              <a:spcBef>
                <a:spcPts val="575"/>
              </a:spcBef>
              <a:buChar char="–"/>
              <a:tabLst>
                <a:tab pos="756920" algn="l"/>
              </a:tabLst>
            </a:pPr>
            <a:r>
              <a:rPr sz="2400" spc="-5" dirty="0">
                <a:latin typeface="Arial"/>
                <a:cs typeface="Arial"/>
              </a:rPr>
              <a:t>Notify </a:t>
            </a:r>
            <a:r>
              <a:rPr sz="2400" dirty="0">
                <a:latin typeface="Arial"/>
                <a:cs typeface="Arial"/>
              </a:rPr>
              <a:t>the </a:t>
            </a:r>
            <a:r>
              <a:rPr sz="2400" spc="-5" dirty="0">
                <a:latin typeface="Arial"/>
                <a:cs typeface="Arial"/>
              </a:rPr>
              <a:t>Operational Commander, identity and  location </a:t>
            </a:r>
            <a:r>
              <a:rPr sz="2400" dirty="0">
                <a:latin typeface="Arial"/>
                <a:cs typeface="Arial"/>
              </a:rPr>
              <a:t>of </a:t>
            </a:r>
            <a:r>
              <a:rPr sz="2400" spc="-5" dirty="0">
                <a:latin typeface="Arial"/>
                <a:cs typeface="Arial"/>
              </a:rPr>
              <a:t>vessel and where you will be towing</a:t>
            </a:r>
            <a:r>
              <a:rPr sz="2400" spc="125" dirty="0">
                <a:latin typeface="Arial"/>
                <a:cs typeface="Arial"/>
              </a:rPr>
              <a:t> </a:t>
            </a:r>
            <a:r>
              <a:rPr sz="2400" dirty="0" smtClean="0">
                <a:latin typeface="Arial"/>
                <a:cs typeface="Arial"/>
              </a:rPr>
              <a:t>them</a:t>
            </a:r>
            <a:endParaRPr sz="2400" dirty="0">
              <a:latin typeface="Arial"/>
              <a:cs typeface="Arial"/>
            </a:endParaRPr>
          </a:p>
          <a:p>
            <a:pPr marL="756285" marR="567690" lvl="1" indent="-286385" algn="just">
              <a:lnSpc>
                <a:spcPct val="100000"/>
              </a:lnSpc>
              <a:spcBef>
                <a:spcPts val="575"/>
              </a:spcBef>
              <a:buChar char="–"/>
              <a:tabLst>
                <a:tab pos="756920" algn="l"/>
              </a:tabLst>
            </a:pPr>
            <a:r>
              <a:rPr sz="2400" dirty="0">
                <a:latin typeface="Arial"/>
                <a:cs typeface="Arial"/>
              </a:rPr>
              <a:t>If </a:t>
            </a:r>
            <a:r>
              <a:rPr sz="2400" spc="-5" dirty="0">
                <a:latin typeface="Arial"/>
                <a:cs typeface="Arial"/>
              </a:rPr>
              <a:t>vessel is in danger and you are unable </a:t>
            </a:r>
            <a:r>
              <a:rPr sz="2400" dirty="0">
                <a:latin typeface="Arial"/>
                <a:cs typeface="Arial"/>
              </a:rPr>
              <a:t>to </a:t>
            </a:r>
            <a:r>
              <a:rPr sz="2400" spc="-5" dirty="0">
                <a:latin typeface="Arial"/>
                <a:cs typeface="Arial"/>
              </a:rPr>
              <a:t>safely  </a:t>
            </a:r>
            <a:r>
              <a:rPr sz="2400" dirty="0">
                <a:latin typeface="Arial"/>
                <a:cs typeface="Arial"/>
              </a:rPr>
              <a:t>tow, you may </a:t>
            </a:r>
            <a:r>
              <a:rPr sz="2400" spc="-5" dirty="0">
                <a:latin typeface="Arial"/>
                <a:cs typeface="Arial"/>
              </a:rPr>
              <a:t>endeavor </a:t>
            </a:r>
            <a:r>
              <a:rPr sz="2400" dirty="0">
                <a:latin typeface="Arial"/>
                <a:cs typeface="Arial"/>
              </a:rPr>
              <a:t>to </a:t>
            </a:r>
            <a:r>
              <a:rPr sz="2400" spc="-5" dirty="0">
                <a:latin typeface="Arial"/>
                <a:cs typeface="Arial"/>
              </a:rPr>
              <a:t>safely </a:t>
            </a:r>
            <a:r>
              <a:rPr sz="2400" dirty="0">
                <a:latin typeface="Arial"/>
                <a:cs typeface="Arial"/>
              </a:rPr>
              <a:t>remove </a:t>
            </a:r>
            <a:r>
              <a:rPr sz="2400" spc="-5" dirty="0">
                <a:latin typeface="Arial"/>
                <a:cs typeface="Arial"/>
              </a:rPr>
              <a:t>persons  </a:t>
            </a:r>
            <a:r>
              <a:rPr sz="2400" dirty="0">
                <a:latin typeface="Arial"/>
                <a:cs typeface="Arial"/>
              </a:rPr>
              <a:t>from the </a:t>
            </a:r>
            <a:r>
              <a:rPr sz="2400" spc="-5" dirty="0">
                <a:latin typeface="Arial"/>
                <a:cs typeface="Arial"/>
              </a:rPr>
              <a:t>vessel until additional help can arrive on  </a:t>
            </a:r>
            <a:r>
              <a:rPr sz="2400" spc="-5" dirty="0" smtClean="0">
                <a:latin typeface="Arial"/>
                <a:cs typeface="Arial"/>
              </a:rPr>
              <a:t>scene</a:t>
            </a:r>
            <a:endParaRPr sz="2400" dirty="0">
              <a:latin typeface="Arial"/>
              <a:cs typeface="Arial"/>
            </a:endParaRPr>
          </a:p>
        </p:txBody>
      </p:sp>
      <p:sp>
        <p:nvSpPr>
          <p:cNvPr id="9" name="Rectangle 6"/>
          <p:cNvSpPr>
            <a:spLocks noGrp="1" noChangeArrowheads="1"/>
          </p:cNvSpPr>
          <p:nvPr>
            <p:ph type="sldNum" sz="quarter" idx="4294967295"/>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F2F5B17A-07BB-4537-8047-728E2953B584}" type="slidenum">
              <a:rPr lang="en-US" altLang="en-US" sz="1400" b="1" smtClean="0">
                <a:solidFill>
                  <a:srgbClr val="000099"/>
                </a:solidFill>
              </a:rPr>
              <a:pPr/>
              <a:t>32</a:t>
            </a:fld>
            <a:endParaRPr lang="en-US" altLang="en-US" sz="1400" b="1" dirty="0">
              <a:solidFill>
                <a:srgbClr val="000099"/>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57200" y="6248398"/>
            <a:ext cx="1628775" cy="488950"/>
          </a:xfrm>
          <a:prstGeom prst="rect">
            <a:avLst/>
          </a:prstGeom>
          <a:blipFill>
            <a:blip r:embed="rId3" cstate="print"/>
            <a:stretch>
              <a:fillRect/>
            </a:stretch>
          </a:blipFill>
        </p:spPr>
        <p:txBody>
          <a:bodyPr wrap="square" lIns="0" tIns="0" rIns="0" bIns="0" rtlCol="0"/>
          <a:lstStyle/>
          <a:p>
            <a:endParaRPr/>
          </a:p>
        </p:txBody>
      </p:sp>
      <p:sp>
        <p:nvSpPr>
          <p:cNvPr id="9" name="object 9"/>
          <p:cNvSpPr txBox="1">
            <a:spLocks noGrp="1"/>
          </p:cNvSpPr>
          <p:nvPr>
            <p:ph type="ftr" sz="quarter" idx="5"/>
          </p:nvPr>
        </p:nvSpPr>
        <p:spPr>
          <a:prstGeom prst="rect">
            <a:avLst/>
          </a:prstGeom>
        </p:spPr>
        <p:txBody>
          <a:bodyPr vert="horz" wrap="square" lIns="0" tIns="3175" rIns="0" bIns="0" rtlCol="0">
            <a:spAutoFit/>
          </a:bodyPr>
          <a:lstStyle/>
          <a:p>
            <a:pPr marL="562610" marR="5080" indent="-550545">
              <a:lnSpc>
                <a:spcPts val="1680"/>
              </a:lnSpc>
              <a:spcBef>
                <a:spcPts val="25"/>
              </a:spcBef>
            </a:pPr>
            <a:r>
              <a:rPr lang="en-US" spc="-5"/>
              <a:t>2019 Surface Operations Workshop  Response Directorate</a:t>
            </a:r>
            <a:endParaRPr spc="-5" dirty="0"/>
          </a:p>
        </p:txBody>
      </p:sp>
      <p:sp>
        <p:nvSpPr>
          <p:cNvPr id="7" name="object 7"/>
          <p:cNvSpPr txBox="1"/>
          <p:nvPr/>
        </p:nvSpPr>
        <p:spPr>
          <a:xfrm>
            <a:off x="535940" y="1484121"/>
            <a:ext cx="8047355" cy="4725035"/>
          </a:xfrm>
          <a:prstGeom prst="rect">
            <a:avLst/>
          </a:prstGeom>
        </p:spPr>
        <p:txBody>
          <a:bodyPr vert="horz" wrap="square" lIns="0" tIns="0" rIns="0" bIns="0" rtlCol="0">
            <a:spAutoFit/>
          </a:bodyPr>
          <a:lstStyle/>
          <a:p>
            <a:pPr marL="355600" indent="-342900">
              <a:lnSpc>
                <a:spcPct val="100000"/>
              </a:lnSpc>
              <a:buChar char="•"/>
              <a:tabLst>
                <a:tab pos="354965" algn="l"/>
                <a:tab pos="355600" algn="l"/>
              </a:tabLst>
            </a:pPr>
            <a:r>
              <a:rPr sz="2800" spc="-5" dirty="0">
                <a:latin typeface="Arial"/>
                <a:cs typeface="Arial"/>
              </a:rPr>
              <a:t>Notes:</a:t>
            </a:r>
            <a:endParaRPr sz="2800" dirty="0">
              <a:latin typeface="Arial"/>
              <a:cs typeface="Arial"/>
            </a:endParaRPr>
          </a:p>
          <a:p>
            <a:pPr marL="756285" lvl="1" indent="-286385">
              <a:lnSpc>
                <a:spcPct val="100000"/>
              </a:lnSpc>
              <a:spcBef>
                <a:spcPts val="635"/>
              </a:spcBef>
              <a:buChar char="–"/>
              <a:tabLst>
                <a:tab pos="756920" algn="l"/>
              </a:tabLst>
            </a:pPr>
            <a:r>
              <a:rPr sz="2600" dirty="0">
                <a:latin typeface="Arial"/>
                <a:cs typeface="Arial"/>
              </a:rPr>
              <a:t>Coxswain has ultimate decision on whether or</a:t>
            </a:r>
            <a:r>
              <a:rPr sz="2600" spc="-60" dirty="0">
                <a:latin typeface="Arial"/>
                <a:cs typeface="Arial"/>
              </a:rPr>
              <a:t> </a:t>
            </a:r>
            <a:r>
              <a:rPr sz="2600" dirty="0">
                <a:latin typeface="Arial"/>
                <a:cs typeface="Arial"/>
              </a:rPr>
              <a:t>not</a:t>
            </a:r>
          </a:p>
          <a:p>
            <a:pPr marL="756285">
              <a:lnSpc>
                <a:spcPct val="100000"/>
              </a:lnSpc>
            </a:pPr>
            <a:r>
              <a:rPr sz="2600" dirty="0">
                <a:latin typeface="Arial"/>
                <a:cs typeface="Arial"/>
              </a:rPr>
              <a:t>to assist</a:t>
            </a:r>
            <a:r>
              <a:rPr sz="2600" spc="-80" dirty="0">
                <a:latin typeface="Arial"/>
                <a:cs typeface="Arial"/>
              </a:rPr>
              <a:t> </a:t>
            </a:r>
            <a:r>
              <a:rPr sz="2600" dirty="0">
                <a:latin typeface="Arial"/>
                <a:cs typeface="Arial"/>
              </a:rPr>
              <a:t>vessel</a:t>
            </a:r>
          </a:p>
          <a:p>
            <a:pPr marL="1155700" marR="708660" lvl="2" indent="-228600">
              <a:lnSpc>
                <a:spcPct val="100000"/>
              </a:lnSpc>
              <a:spcBef>
                <a:spcPts val="625"/>
              </a:spcBef>
              <a:buChar char="•"/>
              <a:tabLst>
                <a:tab pos="1156335" algn="l"/>
              </a:tabLst>
            </a:pPr>
            <a:r>
              <a:rPr sz="2600" dirty="0">
                <a:latin typeface="Arial"/>
                <a:cs typeface="Arial"/>
              </a:rPr>
              <a:t>Based on consultation with crew and</a:t>
            </a:r>
            <a:r>
              <a:rPr sz="2600" spc="-60" dirty="0">
                <a:latin typeface="Arial"/>
                <a:cs typeface="Arial"/>
              </a:rPr>
              <a:t> </a:t>
            </a:r>
            <a:r>
              <a:rPr sz="2600" dirty="0">
                <a:latin typeface="Arial"/>
                <a:cs typeface="Arial"/>
              </a:rPr>
              <a:t>GAR  assessment</a:t>
            </a:r>
          </a:p>
          <a:p>
            <a:pPr marL="756285" marR="90805" lvl="1" indent="-286385">
              <a:lnSpc>
                <a:spcPct val="100800"/>
              </a:lnSpc>
              <a:spcBef>
                <a:spcPts val="600"/>
              </a:spcBef>
              <a:buChar char="–"/>
              <a:tabLst>
                <a:tab pos="756920" algn="l"/>
              </a:tabLst>
            </a:pPr>
            <a:r>
              <a:rPr sz="2600" dirty="0">
                <a:latin typeface="Arial"/>
                <a:cs typeface="Arial"/>
              </a:rPr>
              <a:t>Inform </a:t>
            </a:r>
            <a:r>
              <a:rPr lang="en-US" sz="2600" dirty="0" smtClean="0">
                <a:latin typeface="Arial"/>
                <a:cs typeface="Arial"/>
              </a:rPr>
              <a:t>your OIA</a:t>
            </a:r>
            <a:r>
              <a:rPr sz="2600" spc="-5" dirty="0" smtClean="0">
                <a:latin typeface="Arial"/>
                <a:cs typeface="Arial"/>
              </a:rPr>
              <a:t> </a:t>
            </a:r>
            <a:r>
              <a:rPr sz="2600" dirty="0" smtClean="0">
                <a:latin typeface="Arial"/>
                <a:cs typeface="Arial"/>
              </a:rPr>
              <a:t>of your  intentions, </a:t>
            </a:r>
            <a:r>
              <a:rPr sz="2600" dirty="0">
                <a:latin typeface="Arial"/>
                <a:cs typeface="Arial"/>
              </a:rPr>
              <a:t>not </a:t>
            </a:r>
            <a:r>
              <a:rPr sz="2600" dirty="0">
                <a:latin typeface="MS PGothic"/>
                <a:cs typeface="MS PGothic"/>
              </a:rPr>
              <a:t>“</a:t>
            </a:r>
            <a:r>
              <a:rPr sz="2600" dirty="0">
                <a:latin typeface="Arial"/>
                <a:cs typeface="Arial"/>
              </a:rPr>
              <a:t>ask for permission to</a:t>
            </a:r>
            <a:r>
              <a:rPr sz="2600" spc="-40" dirty="0">
                <a:latin typeface="Arial"/>
                <a:cs typeface="Arial"/>
              </a:rPr>
              <a:t> </a:t>
            </a:r>
            <a:r>
              <a:rPr sz="2600" dirty="0">
                <a:latin typeface="Arial"/>
                <a:cs typeface="Arial"/>
              </a:rPr>
              <a:t>tow</a:t>
            </a:r>
            <a:r>
              <a:rPr sz="2600" dirty="0">
                <a:latin typeface="MS PGothic"/>
                <a:cs typeface="MS PGothic"/>
              </a:rPr>
              <a:t>”</a:t>
            </a:r>
          </a:p>
          <a:p>
            <a:pPr marL="756285" marR="182245" lvl="1" indent="-286385">
              <a:lnSpc>
                <a:spcPct val="100000"/>
              </a:lnSpc>
              <a:spcBef>
                <a:spcPts val="595"/>
              </a:spcBef>
              <a:buChar char="–"/>
              <a:tabLst>
                <a:tab pos="756920" algn="l"/>
              </a:tabLst>
            </a:pPr>
            <a:r>
              <a:rPr sz="2600" dirty="0">
                <a:latin typeface="Arial"/>
                <a:cs typeface="Arial"/>
              </a:rPr>
              <a:t>The CG SMC may override your decision if  warranted by an evaluation of </a:t>
            </a:r>
            <a:r>
              <a:rPr sz="2600" spc="-5" dirty="0">
                <a:latin typeface="Arial"/>
                <a:cs typeface="Arial"/>
              </a:rPr>
              <a:t>the </a:t>
            </a:r>
            <a:r>
              <a:rPr sz="2600" dirty="0">
                <a:latin typeface="Arial"/>
                <a:cs typeface="Arial"/>
              </a:rPr>
              <a:t>circumstances  or if your facility is needed on a higher priority  task</a:t>
            </a:r>
          </a:p>
        </p:txBody>
      </p:sp>
      <p:sp>
        <p:nvSpPr>
          <p:cNvPr id="11" name="object 7"/>
          <p:cNvSpPr txBox="1">
            <a:spLocks noGrp="1"/>
          </p:cNvSpPr>
          <p:nvPr>
            <p:ph type="title"/>
          </p:nvPr>
        </p:nvSpPr>
        <p:spPr>
          <a:xfrm>
            <a:off x="951781" y="36247"/>
            <a:ext cx="7772400" cy="1182953"/>
          </a:xfrm>
          <a:prstGeom prst="rect">
            <a:avLst/>
          </a:prstGeom>
        </p:spPr>
        <p:txBody>
          <a:bodyPr vert="horz" wrap="square" lIns="0" tIns="0" rIns="0" bIns="0" rtlCol="0">
            <a:spAutoFit/>
          </a:bodyPr>
          <a:lstStyle/>
          <a:p>
            <a:pPr marL="12700" algn="r">
              <a:lnSpc>
                <a:spcPts val="4775"/>
              </a:lnSpc>
            </a:pPr>
            <a:r>
              <a:rPr lang="en-US" sz="3600" spc="-5" dirty="0" smtClean="0"/>
              <a:t>Review </a:t>
            </a:r>
            <a:r>
              <a:rPr sz="3600" spc="-5" dirty="0" smtClean="0"/>
              <a:t>Happen </a:t>
            </a:r>
            <a:r>
              <a:rPr sz="3600" spc="-10" dirty="0"/>
              <a:t>Upon</a:t>
            </a:r>
            <a:r>
              <a:rPr sz="3600" spc="-55" dirty="0"/>
              <a:t> </a:t>
            </a:r>
            <a:r>
              <a:rPr sz="3600" spc="-5" dirty="0" smtClean="0"/>
              <a:t>Policy</a:t>
            </a:r>
            <a:r>
              <a:rPr lang="en-US" sz="3600" spc="-5" dirty="0" smtClean="0">
                <a:latin typeface="MS PGothic"/>
                <a:cs typeface="MS PGothic"/>
              </a:rPr>
              <a:t> R</a:t>
            </a:r>
            <a:r>
              <a:rPr sz="3600" spc="-5" dirty="0" smtClean="0"/>
              <a:t>e</a:t>
            </a:r>
            <a:r>
              <a:rPr sz="3600" spc="-20" dirty="0" smtClean="0"/>
              <a:t>m</a:t>
            </a:r>
            <a:r>
              <a:rPr sz="3600" spc="-5" dirty="0" smtClean="0"/>
              <a:t>ind</a:t>
            </a:r>
            <a:r>
              <a:rPr sz="3600" spc="-20" dirty="0" smtClean="0"/>
              <a:t>e</a:t>
            </a:r>
            <a:r>
              <a:rPr sz="3600" spc="-5" dirty="0" smtClean="0"/>
              <a:t>r</a:t>
            </a:r>
            <a:endParaRPr sz="3600" dirty="0"/>
          </a:p>
        </p:txBody>
      </p:sp>
      <p:sp>
        <p:nvSpPr>
          <p:cNvPr id="12" name="object 2"/>
          <p:cNvSpPr/>
          <p:nvPr/>
        </p:nvSpPr>
        <p:spPr>
          <a:xfrm>
            <a:off x="457200" y="1219200"/>
            <a:ext cx="82296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endParaRPr/>
          </a:p>
        </p:txBody>
      </p:sp>
      <p:sp>
        <p:nvSpPr>
          <p:cNvPr id="13" name="object 3"/>
          <p:cNvSpPr/>
          <p:nvPr/>
        </p:nvSpPr>
        <p:spPr>
          <a:xfrm>
            <a:off x="457200" y="1295400"/>
            <a:ext cx="82296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a:p>
        </p:txBody>
      </p:sp>
      <p:sp>
        <p:nvSpPr>
          <p:cNvPr id="8" name="Rectangle 6"/>
          <p:cNvSpPr>
            <a:spLocks noGrp="1" noChangeArrowheads="1"/>
          </p:cNvSpPr>
          <p:nvPr>
            <p:ph type="sldNum" sz="quarter" idx="4294967295"/>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F2F5B17A-07BB-4537-8047-728E2953B584}" type="slidenum">
              <a:rPr lang="en-US" altLang="en-US" sz="1400" b="1" smtClean="0">
                <a:solidFill>
                  <a:srgbClr val="000099"/>
                </a:solidFill>
              </a:rPr>
              <a:pPr/>
              <a:t>33</a:t>
            </a:fld>
            <a:endParaRPr lang="en-US" altLang="en-US" sz="1400" b="1" dirty="0">
              <a:solidFill>
                <a:srgbClr val="000099"/>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57200" y="6248398"/>
            <a:ext cx="1628775" cy="488950"/>
          </a:xfrm>
          <a:prstGeom prst="rect">
            <a:avLst/>
          </a:prstGeom>
          <a:blipFill>
            <a:blip r:embed="rId3" cstate="print"/>
            <a:stretch>
              <a:fillRect/>
            </a:stretch>
          </a:blipFill>
        </p:spPr>
        <p:txBody>
          <a:bodyPr wrap="square" lIns="0" tIns="0" rIns="0" bIns="0" rtlCol="0"/>
          <a:lstStyle/>
          <a:p>
            <a:endParaRPr/>
          </a:p>
        </p:txBody>
      </p:sp>
      <p:sp>
        <p:nvSpPr>
          <p:cNvPr id="9" name="object 9"/>
          <p:cNvSpPr txBox="1">
            <a:spLocks noGrp="1"/>
          </p:cNvSpPr>
          <p:nvPr>
            <p:ph type="ftr" sz="quarter" idx="5"/>
          </p:nvPr>
        </p:nvSpPr>
        <p:spPr>
          <a:prstGeom prst="rect">
            <a:avLst/>
          </a:prstGeom>
        </p:spPr>
        <p:txBody>
          <a:bodyPr vert="horz" wrap="square" lIns="0" tIns="3175" rIns="0" bIns="0" rtlCol="0">
            <a:spAutoFit/>
          </a:bodyPr>
          <a:lstStyle/>
          <a:p>
            <a:pPr marL="562610" marR="5080" indent="-550545">
              <a:lnSpc>
                <a:spcPts val="1680"/>
              </a:lnSpc>
              <a:spcBef>
                <a:spcPts val="25"/>
              </a:spcBef>
            </a:pPr>
            <a:r>
              <a:rPr lang="en-US" spc="-5"/>
              <a:t>2019 Surface Operations Workshop  Response Directorate</a:t>
            </a:r>
            <a:endParaRPr spc="-5" dirty="0"/>
          </a:p>
        </p:txBody>
      </p:sp>
      <p:sp>
        <p:nvSpPr>
          <p:cNvPr id="7" name="object 7"/>
          <p:cNvSpPr txBox="1"/>
          <p:nvPr/>
        </p:nvSpPr>
        <p:spPr>
          <a:xfrm>
            <a:off x="609600" y="1578634"/>
            <a:ext cx="8229600" cy="4121785"/>
          </a:xfrm>
          <a:prstGeom prst="rect">
            <a:avLst/>
          </a:prstGeom>
        </p:spPr>
        <p:txBody>
          <a:bodyPr vert="horz" wrap="square" lIns="0" tIns="0" rIns="0" bIns="0" rtlCol="0">
            <a:spAutoFit/>
          </a:bodyPr>
          <a:lstStyle/>
          <a:p>
            <a:pPr marL="355600" marR="5080" indent="-342900">
              <a:lnSpc>
                <a:spcPct val="90000"/>
              </a:lnSpc>
              <a:buChar char="•"/>
              <a:tabLst>
                <a:tab pos="354965" algn="l"/>
                <a:tab pos="355600" algn="l"/>
              </a:tabLst>
            </a:pPr>
            <a:r>
              <a:rPr sz="3200" dirty="0">
                <a:latin typeface="Arial"/>
                <a:cs typeface="Arial"/>
              </a:rPr>
              <a:t>Coast Guard resources or Auxiliary  </a:t>
            </a:r>
            <a:r>
              <a:rPr sz="3200" spc="-5" dirty="0">
                <a:latin typeface="Arial"/>
                <a:cs typeface="Arial"/>
              </a:rPr>
              <a:t>facilities may </a:t>
            </a:r>
            <a:r>
              <a:rPr sz="3200" dirty="0">
                <a:latin typeface="Arial"/>
                <a:cs typeface="Arial"/>
              </a:rPr>
              <a:t>be used to </a:t>
            </a:r>
            <a:r>
              <a:rPr sz="3200" spc="-5" dirty="0">
                <a:latin typeface="Arial"/>
                <a:cs typeface="Arial"/>
              </a:rPr>
              <a:t>help Auxiliary  facilities </a:t>
            </a:r>
            <a:r>
              <a:rPr sz="3200" dirty="0">
                <a:latin typeface="Arial"/>
                <a:cs typeface="Arial"/>
              </a:rPr>
              <a:t>in </a:t>
            </a:r>
            <a:r>
              <a:rPr sz="3200" spc="-5" dirty="0">
                <a:latin typeface="Arial"/>
                <a:cs typeface="Arial"/>
              </a:rPr>
              <a:t>need </a:t>
            </a:r>
            <a:r>
              <a:rPr sz="3200" spc="-10" dirty="0">
                <a:latin typeface="Arial"/>
                <a:cs typeface="Arial"/>
              </a:rPr>
              <a:t>of </a:t>
            </a:r>
            <a:r>
              <a:rPr sz="3200" dirty="0">
                <a:latin typeface="Arial"/>
                <a:cs typeface="Arial"/>
              </a:rPr>
              <a:t>assistance at </a:t>
            </a:r>
            <a:r>
              <a:rPr sz="3200" spc="-5" dirty="0">
                <a:latin typeface="Arial"/>
                <a:cs typeface="Arial"/>
              </a:rPr>
              <a:t>any</a:t>
            </a:r>
            <a:r>
              <a:rPr sz="3200" spc="-60" dirty="0">
                <a:latin typeface="Arial"/>
                <a:cs typeface="Arial"/>
              </a:rPr>
              <a:t> </a:t>
            </a:r>
            <a:r>
              <a:rPr sz="3200" spc="-5" dirty="0">
                <a:latin typeface="Arial"/>
                <a:cs typeface="Arial"/>
              </a:rPr>
              <a:t>time</a:t>
            </a:r>
            <a:endParaRPr sz="3200" dirty="0">
              <a:latin typeface="Arial"/>
              <a:cs typeface="Arial"/>
            </a:endParaRPr>
          </a:p>
          <a:p>
            <a:pPr marL="355600" marR="975360" indent="-342900" algn="just">
              <a:lnSpc>
                <a:spcPct val="90000"/>
              </a:lnSpc>
              <a:spcBef>
                <a:spcPts val="600"/>
              </a:spcBef>
              <a:buChar char="•"/>
              <a:tabLst>
                <a:tab pos="355600" algn="l"/>
              </a:tabLst>
            </a:pPr>
            <a:r>
              <a:rPr sz="3200" dirty="0">
                <a:latin typeface="Arial"/>
                <a:cs typeface="Arial"/>
              </a:rPr>
              <a:t>An </a:t>
            </a:r>
            <a:r>
              <a:rPr sz="3200" spc="-5" dirty="0">
                <a:latin typeface="Arial"/>
                <a:cs typeface="Arial"/>
              </a:rPr>
              <a:t>Auxiliary Facility </a:t>
            </a:r>
            <a:r>
              <a:rPr sz="3200" dirty="0">
                <a:latin typeface="Arial"/>
                <a:cs typeface="Arial"/>
              </a:rPr>
              <a:t>is </a:t>
            </a:r>
            <a:r>
              <a:rPr sz="3200" spc="-5" dirty="0">
                <a:latin typeface="Arial"/>
                <a:cs typeface="Arial"/>
              </a:rPr>
              <a:t>defined </a:t>
            </a:r>
            <a:r>
              <a:rPr sz="3200" dirty="0">
                <a:latin typeface="Arial"/>
                <a:cs typeface="Arial"/>
              </a:rPr>
              <a:t>as an  </a:t>
            </a:r>
            <a:r>
              <a:rPr sz="3200" spc="-5" dirty="0">
                <a:latin typeface="Arial"/>
                <a:cs typeface="Arial"/>
              </a:rPr>
              <a:t>Operational Facility </a:t>
            </a:r>
            <a:r>
              <a:rPr sz="3200" dirty="0">
                <a:latin typeface="Arial"/>
                <a:cs typeface="Arial"/>
              </a:rPr>
              <a:t>having a</a:t>
            </a:r>
            <a:r>
              <a:rPr sz="3200" spc="-50" dirty="0">
                <a:latin typeface="Arial"/>
                <a:cs typeface="Arial"/>
              </a:rPr>
              <a:t> </a:t>
            </a:r>
            <a:r>
              <a:rPr sz="3200" spc="-5" dirty="0">
                <a:latin typeface="Arial"/>
                <a:cs typeface="Arial"/>
              </a:rPr>
              <a:t>current  </a:t>
            </a:r>
            <a:r>
              <a:rPr sz="3200" dirty="0">
                <a:latin typeface="Arial"/>
                <a:cs typeface="Arial"/>
              </a:rPr>
              <a:t>accepted </a:t>
            </a:r>
            <a:r>
              <a:rPr sz="3200" spc="-5" dirty="0">
                <a:latin typeface="Arial"/>
                <a:cs typeface="Arial"/>
              </a:rPr>
              <a:t>offer </a:t>
            </a:r>
            <a:r>
              <a:rPr sz="3200" dirty="0">
                <a:latin typeface="Arial"/>
                <a:cs typeface="Arial"/>
              </a:rPr>
              <a:t>of use </a:t>
            </a:r>
            <a:r>
              <a:rPr sz="3200" spc="-5" dirty="0">
                <a:latin typeface="Arial"/>
                <a:cs typeface="Arial"/>
              </a:rPr>
              <a:t>whether</a:t>
            </a:r>
            <a:r>
              <a:rPr sz="3200" spc="-125" dirty="0">
                <a:latin typeface="Arial"/>
                <a:cs typeface="Arial"/>
              </a:rPr>
              <a:t> </a:t>
            </a:r>
            <a:r>
              <a:rPr sz="3200" spc="-5" dirty="0">
                <a:latin typeface="Arial"/>
                <a:cs typeface="Arial"/>
              </a:rPr>
              <a:t>under  </a:t>
            </a:r>
            <a:r>
              <a:rPr sz="3200" dirty="0">
                <a:latin typeface="Arial"/>
                <a:cs typeface="Arial"/>
              </a:rPr>
              <a:t>orders or</a:t>
            </a:r>
            <a:r>
              <a:rPr sz="3200" spc="-120" dirty="0">
                <a:latin typeface="Arial"/>
                <a:cs typeface="Arial"/>
              </a:rPr>
              <a:t> </a:t>
            </a:r>
            <a:r>
              <a:rPr sz="3200" spc="-5" dirty="0">
                <a:latin typeface="Arial"/>
                <a:cs typeface="Arial"/>
              </a:rPr>
              <a:t>not</a:t>
            </a:r>
            <a:endParaRPr sz="3200" dirty="0">
              <a:latin typeface="Arial"/>
              <a:cs typeface="Arial"/>
            </a:endParaRPr>
          </a:p>
          <a:p>
            <a:pPr marL="355600" indent="-342900">
              <a:lnSpc>
                <a:spcPts val="3650"/>
              </a:lnSpc>
              <a:spcBef>
                <a:spcPts val="215"/>
              </a:spcBef>
              <a:buChar char="•"/>
              <a:tabLst>
                <a:tab pos="354965" algn="l"/>
                <a:tab pos="355600" algn="l"/>
              </a:tabLst>
            </a:pPr>
            <a:r>
              <a:rPr sz="3200" dirty="0">
                <a:latin typeface="Arial"/>
                <a:cs typeface="Arial"/>
              </a:rPr>
              <a:t>It is NOT </a:t>
            </a:r>
            <a:r>
              <a:rPr sz="3200" spc="-5" dirty="0">
                <a:latin typeface="Arial"/>
                <a:cs typeface="Arial"/>
              </a:rPr>
              <a:t>just any boat </a:t>
            </a:r>
            <a:r>
              <a:rPr sz="3200" dirty="0">
                <a:latin typeface="Arial"/>
                <a:cs typeface="Arial"/>
              </a:rPr>
              <a:t>owned </a:t>
            </a:r>
            <a:r>
              <a:rPr sz="3200" spc="-5" dirty="0">
                <a:latin typeface="Arial"/>
                <a:cs typeface="Arial"/>
              </a:rPr>
              <a:t>by</a:t>
            </a:r>
            <a:r>
              <a:rPr sz="3200" spc="-110" dirty="0">
                <a:latin typeface="Arial"/>
                <a:cs typeface="Arial"/>
              </a:rPr>
              <a:t> </a:t>
            </a:r>
            <a:r>
              <a:rPr sz="3200" dirty="0">
                <a:latin typeface="Arial"/>
                <a:cs typeface="Arial"/>
              </a:rPr>
              <a:t>an</a:t>
            </a:r>
          </a:p>
          <a:p>
            <a:pPr marL="355600">
              <a:lnSpc>
                <a:spcPts val="3650"/>
              </a:lnSpc>
            </a:pPr>
            <a:r>
              <a:rPr sz="3200" dirty="0">
                <a:latin typeface="Arial"/>
                <a:cs typeface="Arial"/>
              </a:rPr>
              <a:t>Auxiliary</a:t>
            </a:r>
            <a:r>
              <a:rPr sz="3200" spc="-90" dirty="0">
                <a:latin typeface="Arial"/>
                <a:cs typeface="Arial"/>
              </a:rPr>
              <a:t> </a:t>
            </a:r>
            <a:r>
              <a:rPr sz="3200" spc="-5" dirty="0">
                <a:latin typeface="Arial"/>
                <a:cs typeface="Arial"/>
              </a:rPr>
              <a:t>member</a:t>
            </a:r>
            <a:endParaRPr sz="3200" dirty="0">
              <a:latin typeface="Arial"/>
              <a:cs typeface="Arial"/>
            </a:endParaRPr>
          </a:p>
        </p:txBody>
      </p:sp>
      <p:sp>
        <p:nvSpPr>
          <p:cNvPr id="8" name="object 2"/>
          <p:cNvSpPr/>
          <p:nvPr/>
        </p:nvSpPr>
        <p:spPr>
          <a:xfrm>
            <a:off x="457200" y="1219200"/>
            <a:ext cx="82296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endParaRPr/>
          </a:p>
        </p:txBody>
      </p:sp>
      <p:sp>
        <p:nvSpPr>
          <p:cNvPr id="10" name="object 3"/>
          <p:cNvSpPr/>
          <p:nvPr/>
        </p:nvSpPr>
        <p:spPr>
          <a:xfrm>
            <a:off x="457200" y="1295400"/>
            <a:ext cx="82296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a:p>
        </p:txBody>
      </p:sp>
      <p:sp>
        <p:nvSpPr>
          <p:cNvPr id="4" name="Title 3"/>
          <p:cNvSpPr>
            <a:spLocks noGrp="1"/>
          </p:cNvSpPr>
          <p:nvPr>
            <p:ph type="title"/>
          </p:nvPr>
        </p:nvSpPr>
        <p:spPr>
          <a:xfrm>
            <a:off x="535431" y="385190"/>
            <a:ext cx="8151370" cy="553998"/>
          </a:xfrm>
        </p:spPr>
        <p:txBody>
          <a:bodyPr/>
          <a:lstStyle/>
          <a:p>
            <a:pPr algn="r"/>
            <a:r>
              <a:rPr lang="en-US" sz="3600" dirty="0" smtClean="0"/>
              <a:t>Assistance to Auxiliary Facilities</a:t>
            </a:r>
            <a:endParaRPr lang="en-US" sz="3600" dirty="0"/>
          </a:p>
        </p:txBody>
      </p:sp>
      <p:sp>
        <p:nvSpPr>
          <p:cNvPr id="11" name="Rectangle 6"/>
          <p:cNvSpPr>
            <a:spLocks noGrp="1" noChangeArrowheads="1"/>
          </p:cNvSpPr>
          <p:nvPr>
            <p:ph type="sldNum" sz="quarter" idx="4294967295"/>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F2F5B17A-07BB-4537-8047-728E2953B584}" type="slidenum">
              <a:rPr lang="en-US" altLang="en-US" sz="1400" b="1" smtClean="0">
                <a:solidFill>
                  <a:srgbClr val="000099"/>
                </a:solidFill>
              </a:rPr>
              <a:pPr/>
              <a:t>34</a:t>
            </a:fld>
            <a:endParaRPr lang="en-US" altLang="en-US" sz="1400" b="1" dirty="0">
              <a:solidFill>
                <a:srgbClr val="000099"/>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219200"/>
            <a:ext cx="82296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endParaRPr/>
          </a:p>
        </p:txBody>
      </p:sp>
      <p:sp>
        <p:nvSpPr>
          <p:cNvPr id="3" name="object 3"/>
          <p:cNvSpPr/>
          <p:nvPr/>
        </p:nvSpPr>
        <p:spPr>
          <a:xfrm>
            <a:off x="457200" y="1295400"/>
            <a:ext cx="82296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a:p>
        </p:txBody>
      </p:sp>
      <p:sp>
        <p:nvSpPr>
          <p:cNvPr id="4" name="object 4"/>
          <p:cNvSpPr/>
          <p:nvPr/>
        </p:nvSpPr>
        <p:spPr>
          <a:xfrm>
            <a:off x="457200" y="6248398"/>
            <a:ext cx="1628775" cy="488950"/>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696720" y="381000"/>
            <a:ext cx="6990080" cy="690245"/>
          </a:xfrm>
          <a:prstGeom prst="rect">
            <a:avLst/>
          </a:prstGeom>
        </p:spPr>
        <p:txBody>
          <a:bodyPr vert="horz" wrap="square" lIns="0" tIns="0" rIns="0" bIns="0" rtlCol="0">
            <a:spAutoFit/>
          </a:bodyPr>
          <a:lstStyle/>
          <a:p>
            <a:pPr marL="12700">
              <a:lnSpc>
                <a:spcPct val="100000"/>
              </a:lnSpc>
            </a:pPr>
            <a:r>
              <a:rPr dirty="0"/>
              <a:t>Safety </a:t>
            </a:r>
            <a:r>
              <a:rPr spc="-10" dirty="0"/>
              <a:t>is </a:t>
            </a:r>
            <a:r>
              <a:rPr dirty="0"/>
              <a:t>Always Priority</a:t>
            </a:r>
            <a:r>
              <a:rPr spc="-35" dirty="0"/>
              <a:t> </a:t>
            </a:r>
            <a:r>
              <a:rPr dirty="0"/>
              <a:t>1</a:t>
            </a:r>
          </a:p>
        </p:txBody>
      </p:sp>
      <p:sp>
        <p:nvSpPr>
          <p:cNvPr id="10" name="object 10"/>
          <p:cNvSpPr txBox="1">
            <a:spLocks noGrp="1"/>
          </p:cNvSpPr>
          <p:nvPr>
            <p:ph type="ftr" sz="quarter" idx="5"/>
          </p:nvPr>
        </p:nvSpPr>
        <p:spPr>
          <a:prstGeom prst="rect">
            <a:avLst/>
          </a:prstGeom>
        </p:spPr>
        <p:txBody>
          <a:bodyPr vert="horz" wrap="square" lIns="0" tIns="3175" rIns="0" bIns="0" rtlCol="0">
            <a:spAutoFit/>
          </a:bodyPr>
          <a:lstStyle/>
          <a:p>
            <a:pPr marL="562610" marR="5080" indent="-550545">
              <a:lnSpc>
                <a:spcPts val="1680"/>
              </a:lnSpc>
              <a:spcBef>
                <a:spcPts val="25"/>
              </a:spcBef>
            </a:pPr>
            <a:r>
              <a:rPr lang="en-US" spc="-5"/>
              <a:t>2019 Surface Operations Workshop  Response Directorate</a:t>
            </a:r>
            <a:endParaRPr spc="-5" dirty="0"/>
          </a:p>
        </p:txBody>
      </p:sp>
      <p:sp>
        <p:nvSpPr>
          <p:cNvPr id="8" name="object 8"/>
          <p:cNvSpPr txBox="1"/>
          <p:nvPr/>
        </p:nvSpPr>
        <p:spPr>
          <a:xfrm>
            <a:off x="383540" y="1408938"/>
            <a:ext cx="8231505" cy="4816703"/>
          </a:xfrm>
          <a:prstGeom prst="rect">
            <a:avLst/>
          </a:prstGeom>
        </p:spPr>
        <p:txBody>
          <a:bodyPr vert="horz" wrap="square" lIns="0" tIns="0" rIns="0" bIns="0" rtlCol="0">
            <a:spAutoFit/>
          </a:bodyPr>
          <a:lstStyle/>
          <a:p>
            <a:pPr marL="355600" marR="664210" indent="-342900">
              <a:lnSpc>
                <a:spcPct val="100000"/>
              </a:lnSpc>
              <a:buChar char="•"/>
              <a:tabLst>
                <a:tab pos="354965" algn="l"/>
                <a:tab pos="355600" algn="l"/>
              </a:tabLst>
            </a:pPr>
            <a:r>
              <a:rPr sz="2600" dirty="0">
                <a:latin typeface="Arial"/>
                <a:cs typeface="Arial"/>
              </a:rPr>
              <a:t>Remember safety of the crew, the public, and</a:t>
            </a:r>
            <a:r>
              <a:rPr sz="2600" spc="-60" dirty="0">
                <a:latin typeface="Arial"/>
                <a:cs typeface="Arial"/>
              </a:rPr>
              <a:t> </a:t>
            </a:r>
            <a:r>
              <a:rPr sz="2600" dirty="0">
                <a:latin typeface="Arial"/>
                <a:cs typeface="Arial"/>
              </a:rPr>
              <a:t>the  vessel are more important </a:t>
            </a:r>
            <a:r>
              <a:rPr sz="2600" spc="-5" dirty="0">
                <a:latin typeface="Arial"/>
                <a:cs typeface="Arial"/>
              </a:rPr>
              <a:t>than </a:t>
            </a:r>
            <a:r>
              <a:rPr sz="2600" dirty="0">
                <a:latin typeface="Arial"/>
                <a:cs typeface="Arial"/>
              </a:rPr>
              <a:t>the</a:t>
            </a:r>
            <a:r>
              <a:rPr sz="2600" spc="-20" dirty="0">
                <a:latin typeface="Arial"/>
                <a:cs typeface="Arial"/>
              </a:rPr>
              <a:t> </a:t>
            </a:r>
            <a:r>
              <a:rPr sz="2600" dirty="0">
                <a:latin typeface="Arial"/>
                <a:cs typeface="Arial"/>
              </a:rPr>
              <a:t>mission</a:t>
            </a:r>
          </a:p>
          <a:p>
            <a:pPr marL="355600" indent="-342900">
              <a:lnSpc>
                <a:spcPct val="100000"/>
              </a:lnSpc>
              <a:spcBef>
                <a:spcPts val="625"/>
              </a:spcBef>
              <a:buChar char="•"/>
              <a:tabLst>
                <a:tab pos="354965" algn="l"/>
                <a:tab pos="355600" algn="l"/>
              </a:tabLst>
            </a:pPr>
            <a:r>
              <a:rPr sz="2600" dirty="0">
                <a:latin typeface="Arial"/>
                <a:cs typeface="Arial"/>
              </a:rPr>
              <a:t>PLB (Personal Locator</a:t>
            </a:r>
            <a:r>
              <a:rPr sz="2600" spc="-50" dirty="0">
                <a:latin typeface="Arial"/>
                <a:cs typeface="Arial"/>
              </a:rPr>
              <a:t> </a:t>
            </a:r>
            <a:r>
              <a:rPr sz="2600" dirty="0">
                <a:latin typeface="Arial"/>
                <a:cs typeface="Arial"/>
              </a:rPr>
              <a:t>Beacon)</a:t>
            </a:r>
          </a:p>
          <a:p>
            <a:pPr marL="756285" lvl="1" indent="-286385">
              <a:lnSpc>
                <a:spcPct val="100000"/>
              </a:lnSpc>
              <a:spcBef>
                <a:spcPts val="530"/>
              </a:spcBef>
              <a:buChar char="–"/>
              <a:tabLst>
                <a:tab pos="756285" algn="l"/>
                <a:tab pos="756920" algn="l"/>
              </a:tabLst>
            </a:pPr>
            <a:r>
              <a:rPr sz="2200" spc="-5" dirty="0">
                <a:latin typeface="Arial"/>
                <a:cs typeface="Arial"/>
              </a:rPr>
              <a:t>Have it on your person at </a:t>
            </a:r>
            <a:r>
              <a:rPr sz="2200" dirty="0">
                <a:latin typeface="Arial"/>
                <a:cs typeface="Arial"/>
              </a:rPr>
              <a:t>all </a:t>
            </a:r>
            <a:r>
              <a:rPr sz="2200" spc="-5" dirty="0">
                <a:latin typeface="Arial"/>
                <a:cs typeface="Arial"/>
              </a:rPr>
              <a:t>times when</a:t>
            </a:r>
            <a:r>
              <a:rPr sz="2200" spc="80" dirty="0">
                <a:latin typeface="Arial"/>
                <a:cs typeface="Arial"/>
              </a:rPr>
              <a:t> </a:t>
            </a:r>
            <a:r>
              <a:rPr sz="2200" spc="-5" dirty="0" smtClean="0">
                <a:latin typeface="Arial"/>
                <a:cs typeface="Arial"/>
              </a:rPr>
              <a:t>underway</a:t>
            </a:r>
            <a:endParaRPr sz="2200" dirty="0" smtClean="0">
              <a:latin typeface="Arial"/>
              <a:cs typeface="Arial"/>
            </a:endParaRPr>
          </a:p>
          <a:p>
            <a:pPr marL="756285" lvl="1" indent="-286385">
              <a:lnSpc>
                <a:spcPct val="100000"/>
              </a:lnSpc>
              <a:spcBef>
                <a:spcPts val="525"/>
              </a:spcBef>
              <a:buChar char="–"/>
              <a:tabLst>
                <a:tab pos="756285" algn="l"/>
                <a:tab pos="756920" algn="l"/>
              </a:tabLst>
            </a:pPr>
            <a:r>
              <a:rPr sz="2200" spc="-5" dirty="0" smtClean="0">
                <a:latin typeface="Arial"/>
                <a:cs typeface="Arial"/>
              </a:rPr>
              <a:t>Check the battery expiration</a:t>
            </a:r>
            <a:r>
              <a:rPr sz="2200" spc="25" dirty="0" smtClean="0">
                <a:latin typeface="Arial"/>
                <a:cs typeface="Arial"/>
              </a:rPr>
              <a:t> </a:t>
            </a:r>
            <a:r>
              <a:rPr sz="2200" spc="-5" dirty="0" smtClean="0">
                <a:latin typeface="Arial"/>
                <a:cs typeface="Arial"/>
              </a:rPr>
              <a:t>date</a:t>
            </a:r>
            <a:endParaRPr sz="2200" dirty="0" smtClean="0">
              <a:latin typeface="Arial"/>
              <a:cs typeface="Arial"/>
            </a:endParaRPr>
          </a:p>
          <a:p>
            <a:pPr marL="756285" lvl="1" indent="-286385">
              <a:lnSpc>
                <a:spcPct val="100000"/>
              </a:lnSpc>
              <a:spcBef>
                <a:spcPts val="525"/>
              </a:spcBef>
              <a:buChar char="–"/>
              <a:tabLst>
                <a:tab pos="756285" algn="l"/>
                <a:tab pos="756920" algn="l"/>
              </a:tabLst>
            </a:pPr>
            <a:r>
              <a:rPr sz="2200" spc="-5" dirty="0" smtClean="0">
                <a:latin typeface="Arial"/>
                <a:cs typeface="Arial"/>
              </a:rPr>
              <a:t>Keep </a:t>
            </a:r>
            <a:r>
              <a:rPr sz="2200" spc="-5" dirty="0">
                <a:latin typeface="Arial"/>
                <a:cs typeface="Arial"/>
              </a:rPr>
              <a:t>it registered with NOAA (every 2</a:t>
            </a:r>
            <a:r>
              <a:rPr sz="2200" spc="100" dirty="0">
                <a:latin typeface="Arial"/>
                <a:cs typeface="Arial"/>
              </a:rPr>
              <a:t> </a:t>
            </a:r>
            <a:r>
              <a:rPr sz="2200" spc="-5" dirty="0">
                <a:latin typeface="Arial"/>
                <a:cs typeface="Arial"/>
              </a:rPr>
              <a:t>years)</a:t>
            </a:r>
            <a:endParaRPr sz="2200" dirty="0">
              <a:latin typeface="Arial"/>
              <a:cs typeface="Arial"/>
            </a:endParaRPr>
          </a:p>
          <a:p>
            <a:pPr marL="756285" marR="477520" lvl="1" indent="-286385">
              <a:lnSpc>
                <a:spcPct val="100000"/>
              </a:lnSpc>
              <a:spcBef>
                <a:spcPts val="525"/>
              </a:spcBef>
              <a:buChar char="–"/>
              <a:tabLst>
                <a:tab pos="756285" algn="l"/>
                <a:tab pos="756920" algn="l"/>
              </a:tabLst>
            </a:pPr>
            <a:r>
              <a:rPr sz="2200" spc="-5" dirty="0">
                <a:latin typeface="Arial"/>
                <a:cs typeface="Arial"/>
              </a:rPr>
              <a:t>As of 1 June 2016, </a:t>
            </a:r>
            <a:r>
              <a:rPr sz="2200" dirty="0">
                <a:latin typeface="Arial"/>
                <a:cs typeface="Arial"/>
              </a:rPr>
              <a:t>all </a:t>
            </a:r>
            <a:r>
              <a:rPr sz="2200" spc="-5" dirty="0">
                <a:latin typeface="Arial"/>
                <a:cs typeface="Arial"/>
              </a:rPr>
              <a:t>crew and coxswain on board must  have and wear a</a:t>
            </a:r>
            <a:r>
              <a:rPr sz="2200" spc="-30" dirty="0">
                <a:latin typeface="Arial"/>
                <a:cs typeface="Arial"/>
              </a:rPr>
              <a:t> </a:t>
            </a:r>
            <a:r>
              <a:rPr sz="2200" spc="-5" dirty="0" smtClean="0">
                <a:latin typeface="Arial"/>
                <a:cs typeface="Arial"/>
              </a:rPr>
              <a:t>PLB</a:t>
            </a:r>
            <a:endParaRPr lang="en-US" sz="2200" spc="-5" dirty="0" smtClean="0">
              <a:latin typeface="Arial"/>
              <a:cs typeface="Arial"/>
            </a:endParaRPr>
          </a:p>
          <a:p>
            <a:pPr marL="756285" marR="477520" lvl="1" indent="-286385">
              <a:lnSpc>
                <a:spcPct val="100000"/>
              </a:lnSpc>
              <a:spcBef>
                <a:spcPts val="525"/>
              </a:spcBef>
              <a:buChar char="–"/>
              <a:tabLst>
                <a:tab pos="756285" algn="l"/>
                <a:tab pos="756920" algn="l"/>
              </a:tabLst>
            </a:pPr>
            <a:r>
              <a:rPr lang="en-US" sz="2200" spc="-5" dirty="0" smtClean="0">
                <a:latin typeface="Arial"/>
                <a:cs typeface="Arial"/>
              </a:rPr>
              <a:t>Perform  required monthly test per MPC</a:t>
            </a:r>
            <a:endParaRPr sz="2200" dirty="0">
              <a:latin typeface="Arial"/>
              <a:cs typeface="Arial"/>
            </a:endParaRPr>
          </a:p>
          <a:p>
            <a:pPr marL="355600" indent="-342900">
              <a:lnSpc>
                <a:spcPct val="100000"/>
              </a:lnSpc>
              <a:spcBef>
                <a:spcPts val="620"/>
              </a:spcBef>
              <a:buChar char="•"/>
              <a:tabLst>
                <a:tab pos="354965" algn="l"/>
                <a:tab pos="355600" algn="l"/>
              </a:tabLst>
            </a:pPr>
            <a:r>
              <a:rPr sz="2600" dirty="0">
                <a:latin typeface="Arial"/>
                <a:cs typeface="Arial"/>
              </a:rPr>
              <a:t>HAZMAT</a:t>
            </a:r>
          </a:p>
          <a:p>
            <a:pPr marL="756285" marR="5080" lvl="1" indent="-286385">
              <a:lnSpc>
                <a:spcPct val="100000"/>
              </a:lnSpc>
              <a:spcBef>
                <a:spcPts val="515"/>
              </a:spcBef>
              <a:buChar char="–"/>
              <a:tabLst>
                <a:tab pos="756285" algn="l"/>
                <a:tab pos="756920" algn="l"/>
              </a:tabLst>
            </a:pPr>
            <a:r>
              <a:rPr sz="2100" spc="-5" dirty="0">
                <a:latin typeface="Arial"/>
                <a:cs typeface="Arial"/>
              </a:rPr>
              <a:t>Remember </a:t>
            </a:r>
            <a:r>
              <a:rPr sz="2100" dirty="0">
                <a:latin typeface="Arial"/>
                <a:cs typeface="Arial"/>
              </a:rPr>
              <a:t>to steer </a:t>
            </a:r>
            <a:r>
              <a:rPr sz="2100" spc="-5" dirty="0">
                <a:latin typeface="Arial"/>
                <a:cs typeface="Arial"/>
              </a:rPr>
              <a:t>well clear </a:t>
            </a:r>
            <a:r>
              <a:rPr sz="2100" dirty="0">
                <a:latin typeface="Arial"/>
                <a:cs typeface="Arial"/>
              </a:rPr>
              <a:t>of ANY HAZMAT situation</a:t>
            </a:r>
            <a:r>
              <a:rPr sz="2100" spc="-80" dirty="0">
                <a:latin typeface="Arial"/>
                <a:cs typeface="Arial"/>
              </a:rPr>
              <a:t> </a:t>
            </a:r>
            <a:r>
              <a:rPr sz="2100" spc="-5" dirty="0">
                <a:latin typeface="Arial"/>
                <a:cs typeface="Arial"/>
              </a:rPr>
              <a:t>unless  </a:t>
            </a:r>
            <a:r>
              <a:rPr sz="2100" spc="-10" dirty="0">
                <a:latin typeface="Arial"/>
                <a:cs typeface="Arial"/>
              </a:rPr>
              <a:t>you </a:t>
            </a:r>
            <a:r>
              <a:rPr sz="2100" spc="-5" dirty="0">
                <a:latin typeface="Arial"/>
                <a:cs typeface="Arial"/>
              </a:rPr>
              <a:t>have a certified </a:t>
            </a:r>
            <a:r>
              <a:rPr sz="2100" dirty="0">
                <a:latin typeface="Arial"/>
                <a:cs typeface="Arial"/>
              </a:rPr>
              <a:t>HAZMAT </a:t>
            </a:r>
            <a:r>
              <a:rPr sz="2100" spc="-5" dirty="0">
                <a:latin typeface="Arial"/>
                <a:cs typeface="Arial"/>
              </a:rPr>
              <a:t>responder on your</a:t>
            </a:r>
            <a:r>
              <a:rPr sz="2100" spc="5" dirty="0">
                <a:latin typeface="Arial"/>
                <a:cs typeface="Arial"/>
              </a:rPr>
              <a:t> </a:t>
            </a:r>
            <a:r>
              <a:rPr sz="2100" spc="-5" dirty="0">
                <a:latin typeface="Arial"/>
                <a:cs typeface="Arial"/>
              </a:rPr>
              <a:t>crew</a:t>
            </a:r>
            <a:endParaRPr sz="2100" dirty="0">
              <a:latin typeface="Arial"/>
              <a:cs typeface="Arial"/>
            </a:endParaRPr>
          </a:p>
        </p:txBody>
      </p:sp>
      <p:sp>
        <p:nvSpPr>
          <p:cNvPr id="9" name="Rectangle 6"/>
          <p:cNvSpPr>
            <a:spLocks noGrp="1" noChangeArrowheads="1"/>
          </p:cNvSpPr>
          <p:nvPr>
            <p:ph type="sldNum" sz="quarter" idx="4294967295"/>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F2F5B17A-07BB-4537-8047-728E2953B584}" type="slidenum">
              <a:rPr lang="en-US" altLang="en-US" sz="1400" b="1" smtClean="0">
                <a:solidFill>
                  <a:srgbClr val="000099"/>
                </a:solidFill>
              </a:rPr>
              <a:pPr/>
              <a:t>35</a:t>
            </a:fld>
            <a:endParaRPr lang="en-US" altLang="en-US" sz="1400" b="1" dirty="0">
              <a:solidFill>
                <a:srgbClr val="000099"/>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219200"/>
            <a:ext cx="82296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endParaRPr/>
          </a:p>
        </p:txBody>
      </p:sp>
      <p:sp>
        <p:nvSpPr>
          <p:cNvPr id="3" name="object 3"/>
          <p:cNvSpPr/>
          <p:nvPr/>
        </p:nvSpPr>
        <p:spPr>
          <a:xfrm>
            <a:off x="457200" y="1295400"/>
            <a:ext cx="82296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a:p>
        </p:txBody>
      </p:sp>
      <p:sp>
        <p:nvSpPr>
          <p:cNvPr id="4" name="object 4"/>
          <p:cNvSpPr/>
          <p:nvPr/>
        </p:nvSpPr>
        <p:spPr>
          <a:xfrm>
            <a:off x="457200" y="6248398"/>
            <a:ext cx="1628775" cy="488950"/>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2368042" y="303529"/>
            <a:ext cx="6240780" cy="690245"/>
          </a:xfrm>
          <a:prstGeom prst="rect">
            <a:avLst/>
          </a:prstGeom>
        </p:spPr>
        <p:txBody>
          <a:bodyPr vert="horz" wrap="square" lIns="0" tIns="0" rIns="0" bIns="0" rtlCol="0">
            <a:spAutoFit/>
          </a:bodyPr>
          <a:lstStyle/>
          <a:p>
            <a:pPr marL="12700">
              <a:lnSpc>
                <a:spcPct val="100000"/>
              </a:lnSpc>
            </a:pPr>
            <a:r>
              <a:rPr dirty="0"/>
              <a:t>Provide SAR</a:t>
            </a:r>
            <a:r>
              <a:rPr spc="-80" dirty="0"/>
              <a:t> </a:t>
            </a:r>
            <a:r>
              <a:rPr dirty="0"/>
              <a:t>Response</a:t>
            </a:r>
          </a:p>
        </p:txBody>
      </p:sp>
      <p:sp>
        <p:nvSpPr>
          <p:cNvPr id="13" name="object 13"/>
          <p:cNvSpPr txBox="1"/>
          <p:nvPr/>
        </p:nvSpPr>
        <p:spPr>
          <a:xfrm>
            <a:off x="457200" y="1295400"/>
            <a:ext cx="8395334" cy="4437112"/>
          </a:xfrm>
          <a:prstGeom prst="rect">
            <a:avLst/>
          </a:prstGeom>
        </p:spPr>
        <p:txBody>
          <a:bodyPr vert="horz" wrap="square" lIns="0" tIns="0" rIns="0" bIns="0" rtlCol="0">
            <a:spAutoFit/>
          </a:bodyPr>
          <a:lstStyle/>
          <a:p>
            <a:pPr marL="355600" marR="318770" indent="-342900">
              <a:buFontTx/>
              <a:buChar char="•"/>
              <a:tabLst>
                <a:tab pos="355600" algn="l"/>
              </a:tabLst>
            </a:pPr>
            <a:r>
              <a:rPr sz="4000" spc="-5" dirty="0" smtClean="0">
                <a:latin typeface="Arial"/>
                <a:cs typeface="Arial"/>
              </a:rPr>
              <a:t>Do only what you &amp; </a:t>
            </a:r>
            <a:r>
              <a:rPr sz="4000" dirty="0" smtClean="0">
                <a:latin typeface="Arial"/>
                <a:cs typeface="Arial"/>
              </a:rPr>
              <a:t>your  facility/crew </a:t>
            </a:r>
            <a:r>
              <a:rPr sz="4000" spc="-5" dirty="0" smtClean="0">
                <a:latin typeface="Arial"/>
                <a:cs typeface="Arial"/>
              </a:rPr>
              <a:t>are capable of</a:t>
            </a:r>
            <a:r>
              <a:rPr lang="en-US" sz="4000" spc="-5" dirty="0" smtClean="0">
                <a:latin typeface="Arial"/>
                <a:cs typeface="Arial"/>
              </a:rPr>
              <a:t> - </a:t>
            </a:r>
            <a:r>
              <a:rPr lang="en-US" sz="4000" b="1" u="heavy" spc="-5" dirty="0">
                <a:solidFill>
                  <a:srgbClr val="00CC00"/>
                </a:solidFill>
                <a:latin typeface="Arial"/>
                <a:cs typeface="Arial"/>
              </a:rPr>
              <a:t>Safety of Crew Always Comes  </a:t>
            </a:r>
            <a:r>
              <a:rPr lang="en-US" sz="4000" b="1" u="heavy" spc="-5" dirty="0" smtClean="0">
                <a:solidFill>
                  <a:srgbClr val="00CC00"/>
                </a:solidFill>
                <a:latin typeface="Arial"/>
                <a:cs typeface="Arial"/>
              </a:rPr>
              <a:t>First</a:t>
            </a:r>
            <a:endParaRPr lang="en-US" sz="4000" spc="-5" dirty="0" smtClean="0">
              <a:latin typeface="Arial"/>
              <a:cs typeface="Arial"/>
            </a:endParaRPr>
          </a:p>
          <a:p>
            <a:pPr marL="355600" marR="318770" indent="-342900">
              <a:lnSpc>
                <a:spcPct val="100000"/>
              </a:lnSpc>
              <a:buChar char="•"/>
              <a:tabLst>
                <a:tab pos="355600" algn="l"/>
              </a:tabLst>
            </a:pPr>
            <a:r>
              <a:rPr sz="4000" spc="-5" dirty="0" smtClean="0">
                <a:latin typeface="Arial"/>
                <a:cs typeface="Arial"/>
              </a:rPr>
              <a:t>Operate at </a:t>
            </a:r>
            <a:r>
              <a:rPr sz="4000" dirty="0" smtClean="0">
                <a:latin typeface="Arial"/>
                <a:cs typeface="Arial"/>
              </a:rPr>
              <a:t>safe </a:t>
            </a:r>
            <a:r>
              <a:rPr sz="4000" spc="-5" dirty="0" smtClean="0">
                <a:latin typeface="Arial"/>
                <a:cs typeface="Arial"/>
              </a:rPr>
              <a:t>speed </a:t>
            </a:r>
            <a:r>
              <a:rPr sz="4000" dirty="0" smtClean="0">
                <a:latin typeface="Arial"/>
                <a:cs typeface="Arial"/>
              </a:rPr>
              <a:t>for </a:t>
            </a:r>
            <a:r>
              <a:rPr sz="4000" spc="-5" dirty="0" smtClean="0">
                <a:latin typeface="Arial"/>
                <a:cs typeface="Arial"/>
              </a:rPr>
              <a:t>the</a:t>
            </a:r>
            <a:r>
              <a:rPr sz="4000" spc="-30" dirty="0" smtClean="0">
                <a:latin typeface="Arial"/>
                <a:cs typeface="Arial"/>
              </a:rPr>
              <a:t> </a:t>
            </a:r>
            <a:r>
              <a:rPr sz="4000" dirty="0" smtClean="0">
                <a:latin typeface="Arial"/>
                <a:cs typeface="Arial"/>
              </a:rPr>
              <a:t>sea</a:t>
            </a:r>
            <a:r>
              <a:rPr lang="en-US" sz="4000" dirty="0" smtClean="0">
                <a:latin typeface="Arial"/>
                <a:cs typeface="Arial"/>
              </a:rPr>
              <a:t> </a:t>
            </a:r>
            <a:r>
              <a:rPr sz="4000" spc="-5" dirty="0" smtClean="0">
                <a:latin typeface="Arial"/>
                <a:cs typeface="Arial"/>
              </a:rPr>
              <a:t>conditions </a:t>
            </a:r>
            <a:r>
              <a:rPr sz="4000" spc="-5" dirty="0">
                <a:latin typeface="Arial"/>
                <a:cs typeface="Arial"/>
              </a:rPr>
              <a:t>and local</a:t>
            </a:r>
            <a:r>
              <a:rPr sz="4000" spc="30" dirty="0">
                <a:latin typeface="Arial"/>
                <a:cs typeface="Arial"/>
              </a:rPr>
              <a:t> </a:t>
            </a:r>
            <a:r>
              <a:rPr sz="4000" spc="-5" dirty="0" smtClean="0">
                <a:latin typeface="Arial"/>
                <a:cs typeface="Arial"/>
              </a:rPr>
              <a:t>environment</a:t>
            </a:r>
            <a:endParaRPr lang="en-US" sz="4000" spc="-5" dirty="0" smtClean="0">
              <a:latin typeface="Arial"/>
              <a:cs typeface="Arial"/>
            </a:endParaRPr>
          </a:p>
          <a:p>
            <a:pPr marL="355600" indent="-342900">
              <a:lnSpc>
                <a:spcPct val="100000"/>
              </a:lnSpc>
              <a:spcBef>
                <a:spcPts val="955"/>
              </a:spcBef>
              <a:buChar char="•"/>
              <a:tabLst>
                <a:tab pos="355600" algn="l"/>
              </a:tabLst>
            </a:pPr>
            <a:r>
              <a:rPr sz="4000" spc="-5" dirty="0" smtClean="0">
                <a:latin typeface="Arial"/>
                <a:cs typeface="Arial"/>
              </a:rPr>
              <a:t>Observe </a:t>
            </a:r>
            <a:r>
              <a:rPr sz="4000" spc="-5" dirty="0">
                <a:latin typeface="Arial"/>
                <a:cs typeface="Arial"/>
              </a:rPr>
              <a:t>all NO WAKE</a:t>
            </a:r>
            <a:r>
              <a:rPr sz="4000" spc="-10" dirty="0">
                <a:latin typeface="Arial"/>
                <a:cs typeface="Arial"/>
              </a:rPr>
              <a:t> </a:t>
            </a:r>
            <a:r>
              <a:rPr sz="4000" spc="-5" dirty="0">
                <a:latin typeface="Arial"/>
                <a:cs typeface="Arial"/>
              </a:rPr>
              <a:t>zones</a:t>
            </a:r>
            <a:endParaRPr sz="4000" dirty="0">
              <a:latin typeface="Arial"/>
              <a:cs typeface="Arial"/>
            </a:endParaRPr>
          </a:p>
        </p:txBody>
      </p:sp>
      <p:sp>
        <p:nvSpPr>
          <p:cNvPr id="15" name="object 15"/>
          <p:cNvSpPr txBox="1">
            <a:spLocks noGrp="1"/>
          </p:cNvSpPr>
          <p:nvPr>
            <p:ph type="ftr" sz="quarter" idx="5"/>
          </p:nvPr>
        </p:nvSpPr>
        <p:spPr>
          <a:prstGeom prst="rect">
            <a:avLst/>
          </a:prstGeom>
        </p:spPr>
        <p:txBody>
          <a:bodyPr vert="horz" wrap="square" lIns="0" tIns="3175" rIns="0" bIns="0" rtlCol="0">
            <a:spAutoFit/>
          </a:bodyPr>
          <a:lstStyle/>
          <a:p>
            <a:pPr marL="562610" marR="5080" indent="-550545">
              <a:lnSpc>
                <a:spcPts val="1680"/>
              </a:lnSpc>
              <a:spcBef>
                <a:spcPts val="25"/>
              </a:spcBef>
            </a:pPr>
            <a:r>
              <a:rPr lang="en-US" spc="-5"/>
              <a:t>2019 Surface Operations Workshop  Response Directorate</a:t>
            </a:r>
            <a:endParaRPr spc="-5" dirty="0"/>
          </a:p>
        </p:txBody>
      </p:sp>
      <p:sp>
        <p:nvSpPr>
          <p:cNvPr id="8" name="Rectangle 6"/>
          <p:cNvSpPr>
            <a:spLocks noGrp="1" noChangeArrowheads="1"/>
          </p:cNvSpPr>
          <p:nvPr>
            <p:ph type="sldNum" sz="quarter" idx="4294967295"/>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F2F5B17A-07BB-4537-8047-728E2953B584}" type="slidenum">
              <a:rPr lang="en-US" altLang="en-US" sz="1400" b="1" smtClean="0">
                <a:solidFill>
                  <a:srgbClr val="000099"/>
                </a:solidFill>
              </a:rPr>
              <a:pPr/>
              <a:t>36</a:t>
            </a:fld>
            <a:endParaRPr lang="en-US" altLang="en-US" sz="1400" b="1" dirty="0">
              <a:solidFill>
                <a:srgbClr val="000099"/>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219200"/>
            <a:ext cx="82296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endParaRPr/>
          </a:p>
        </p:txBody>
      </p:sp>
      <p:sp>
        <p:nvSpPr>
          <p:cNvPr id="3" name="object 3"/>
          <p:cNvSpPr/>
          <p:nvPr/>
        </p:nvSpPr>
        <p:spPr>
          <a:xfrm>
            <a:off x="457200" y="1295400"/>
            <a:ext cx="82296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a:p>
        </p:txBody>
      </p:sp>
      <p:sp>
        <p:nvSpPr>
          <p:cNvPr id="4" name="object 4"/>
          <p:cNvSpPr/>
          <p:nvPr/>
        </p:nvSpPr>
        <p:spPr>
          <a:xfrm>
            <a:off x="457200" y="6248398"/>
            <a:ext cx="1628775" cy="488950"/>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4233798" y="385190"/>
            <a:ext cx="4376420" cy="690245"/>
          </a:xfrm>
          <a:prstGeom prst="rect">
            <a:avLst/>
          </a:prstGeom>
        </p:spPr>
        <p:txBody>
          <a:bodyPr vert="horz" wrap="square" lIns="0" tIns="0" rIns="0" bIns="0" rtlCol="0">
            <a:spAutoFit/>
          </a:bodyPr>
          <a:lstStyle/>
          <a:p>
            <a:pPr marL="12700">
              <a:lnSpc>
                <a:spcPct val="100000"/>
              </a:lnSpc>
            </a:pPr>
            <a:r>
              <a:rPr dirty="0"/>
              <a:t>AOM</a:t>
            </a:r>
            <a:r>
              <a:rPr spc="-75" dirty="0"/>
              <a:t> </a:t>
            </a:r>
            <a:r>
              <a:rPr dirty="0"/>
              <a:t>Reminders</a:t>
            </a:r>
          </a:p>
        </p:txBody>
      </p:sp>
      <p:sp>
        <p:nvSpPr>
          <p:cNvPr id="10" name="object 10"/>
          <p:cNvSpPr txBox="1">
            <a:spLocks noGrp="1"/>
          </p:cNvSpPr>
          <p:nvPr>
            <p:ph type="ftr" sz="quarter" idx="5"/>
          </p:nvPr>
        </p:nvSpPr>
        <p:spPr>
          <a:prstGeom prst="rect">
            <a:avLst/>
          </a:prstGeom>
        </p:spPr>
        <p:txBody>
          <a:bodyPr vert="horz" wrap="square" lIns="0" tIns="3175" rIns="0" bIns="0" rtlCol="0">
            <a:spAutoFit/>
          </a:bodyPr>
          <a:lstStyle/>
          <a:p>
            <a:pPr marL="562610" marR="5080" indent="-550545">
              <a:lnSpc>
                <a:spcPts val="1680"/>
              </a:lnSpc>
              <a:spcBef>
                <a:spcPts val="25"/>
              </a:spcBef>
            </a:pPr>
            <a:r>
              <a:rPr lang="en-US" spc="-5"/>
              <a:t>2019 Surface Operations Workshop  Response Directorate</a:t>
            </a:r>
            <a:endParaRPr spc="-5" dirty="0"/>
          </a:p>
        </p:txBody>
      </p:sp>
      <p:sp>
        <p:nvSpPr>
          <p:cNvPr id="8" name="object 8"/>
          <p:cNvSpPr txBox="1"/>
          <p:nvPr/>
        </p:nvSpPr>
        <p:spPr>
          <a:xfrm>
            <a:off x="535940" y="1486153"/>
            <a:ext cx="8063230" cy="4662815"/>
          </a:xfrm>
          <a:prstGeom prst="rect">
            <a:avLst/>
          </a:prstGeom>
        </p:spPr>
        <p:txBody>
          <a:bodyPr vert="horz" wrap="square" lIns="0" tIns="0" rIns="0" bIns="0" rtlCol="0">
            <a:spAutoFit/>
          </a:bodyPr>
          <a:lstStyle/>
          <a:p>
            <a:pPr marL="355600" marR="194310" indent="-342900" algn="just">
              <a:lnSpc>
                <a:spcPct val="100000"/>
              </a:lnSpc>
              <a:buChar char="•"/>
              <a:tabLst>
                <a:tab pos="355600" algn="l"/>
              </a:tabLst>
            </a:pPr>
            <a:r>
              <a:rPr lang="en-US" sz="2400" spc="-5" dirty="0">
                <a:latin typeface="Arial"/>
                <a:cs typeface="Arial"/>
              </a:rPr>
              <a:t>Mission Code 01D – Operational Standby, used for time when you are not underway but available such as</a:t>
            </a:r>
          </a:p>
          <a:p>
            <a:pPr marL="812800" marR="194310" lvl="1" indent="-342900" algn="just">
              <a:buChar char="•"/>
              <a:tabLst>
                <a:tab pos="355600" algn="l"/>
              </a:tabLst>
            </a:pPr>
            <a:r>
              <a:rPr lang="en-US" sz="2400" spc="-5" dirty="0">
                <a:latin typeface="Arial"/>
                <a:cs typeface="Arial"/>
              </a:rPr>
              <a:t>Prior to getting underway, crew prepping for mission</a:t>
            </a:r>
          </a:p>
          <a:p>
            <a:pPr marL="812800" marR="194310" lvl="1" indent="-342900" algn="just">
              <a:buChar char="•"/>
              <a:tabLst>
                <a:tab pos="355600" algn="l"/>
              </a:tabLst>
            </a:pPr>
            <a:r>
              <a:rPr lang="en-US" sz="2400" spc="-5" dirty="0">
                <a:latin typeface="Arial"/>
                <a:cs typeface="Arial"/>
              </a:rPr>
              <a:t>When moored for meals, breaks, logistics stops</a:t>
            </a:r>
          </a:p>
          <a:p>
            <a:pPr marL="812800" marR="194310" lvl="1" indent="-342900" algn="just">
              <a:buChar char="•"/>
              <a:tabLst>
                <a:tab pos="355600" algn="l"/>
              </a:tabLst>
            </a:pPr>
            <a:r>
              <a:rPr lang="en-US" sz="2400" spc="-5" dirty="0">
                <a:latin typeface="Arial"/>
                <a:cs typeface="Arial"/>
              </a:rPr>
              <a:t>Debriefing and cleaning up after a mission</a:t>
            </a:r>
            <a:endParaRPr sz="2400" dirty="0">
              <a:latin typeface="Arial"/>
              <a:cs typeface="Arial"/>
            </a:endParaRPr>
          </a:p>
          <a:p>
            <a:pPr marL="355600" indent="-342900">
              <a:lnSpc>
                <a:spcPct val="100000"/>
              </a:lnSpc>
              <a:spcBef>
                <a:spcPts val="575"/>
              </a:spcBef>
              <a:buChar char="•"/>
              <a:tabLst>
                <a:tab pos="354965" algn="l"/>
                <a:tab pos="355600" algn="l"/>
              </a:tabLst>
            </a:pPr>
            <a:r>
              <a:rPr sz="2400" spc="-5" dirty="0">
                <a:latin typeface="Arial"/>
                <a:cs typeface="Arial"/>
              </a:rPr>
              <a:t>Patrol </a:t>
            </a:r>
            <a:r>
              <a:rPr sz="2400" dirty="0">
                <a:latin typeface="Arial"/>
                <a:cs typeface="Arial"/>
              </a:rPr>
              <a:t>orders are good for a 24 </a:t>
            </a:r>
            <a:r>
              <a:rPr sz="2400" spc="-5" dirty="0">
                <a:latin typeface="Arial"/>
                <a:cs typeface="Arial"/>
              </a:rPr>
              <a:t>hour period </a:t>
            </a:r>
            <a:r>
              <a:rPr sz="2400" dirty="0">
                <a:latin typeface="Arial"/>
                <a:cs typeface="Arial"/>
              </a:rPr>
              <a:t>from the</a:t>
            </a:r>
            <a:r>
              <a:rPr sz="2400" spc="-20" dirty="0">
                <a:latin typeface="Arial"/>
                <a:cs typeface="Arial"/>
              </a:rPr>
              <a:t> </a:t>
            </a:r>
            <a:r>
              <a:rPr sz="2400" dirty="0">
                <a:latin typeface="Arial"/>
                <a:cs typeface="Arial"/>
              </a:rPr>
              <a:t>first</a:t>
            </a:r>
          </a:p>
          <a:p>
            <a:pPr marL="355600">
              <a:lnSpc>
                <a:spcPct val="100000"/>
              </a:lnSpc>
            </a:pPr>
            <a:r>
              <a:rPr sz="2400" spc="-5" dirty="0">
                <a:latin typeface="Arial"/>
                <a:cs typeface="Arial"/>
              </a:rPr>
              <a:t>itinerary</a:t>
            </a:r>
            <a:r>
              <a:rPr sz="2400" spc="-55" dirty="0">
                <a:latin typeface="Arial"/>
                <a:cs typeface="Arial"/>
              </a:rPr>
              <a:t> </a:t>
            </a:r>
            <a:r>
              <a:rPr sz="2400" dirty="0">
                <a:latin typeface="Arial"/>
                <a:cs typeface="Arial"/>
              </a:rPr>
              <a:t>entry</a:t>
            </a:r>
          </a:p>
          <a:p>
            <a:pPr marL="355600" marR="984885" indent="-342900">
              <a:lnSpc>
                <a:spcPct val="100000"/>
              </a:lnSpc>
              <a:spcBef>
                <a:spcPts val="575"/>
              </a:spcBef>
              <a:buChar char="•"/>
              <a:tabLst>
                <a:tab pos="354965" algn="l"/>
                <a:tab pos="355600" algn="l"/>
              </a:tabLst>
            </a:pPr>
            <a:r>
              <a:rPr sz="2400" spc="-5" dirty="0">
                <a:latin typeface="Arial"/>
                <a:cs typeface="Arial"/>
              </a:rPr>
              <a:t>Request multiple orders </a:t>
            </a:r>
            <a:r>
              <a:rPr sz="2400" dirty="0">
                <a:latin typeface="Arial"/>
                <a:cs typeface="Arial"/>
              </a:rPr>
              <a:t>for </a:t>
            </a:r>
            <a:r>
              <a:rPr sz="2400" spc="-5" dirty="0">
                <a:latin typeface="Arial"/>
                <a:cs typeface="Arial"/>
              </a:rPr>
              <a:t>multiple days – do </a:t>
            </a:r>
            <a:r>
              <a:rPr sz="2400" dirty="0">
                <a:latin typeface="Arial"/>
                <a:cs typeface="Arial"/>
              </a:rPr>
              <a:t>not  </a:t>
            </a:r>
            <a:r>
              <a:rPr sz="2400" spc="-5" dirty="0">
                <a:latin typeface="Arial"/>
                <a:cs typeface="Arial"/>
              </a:rPr>
              <a:t>combine</a:t>
            </a:r>
            <a:endParaRPr sz="2400" dirty="0">
              <a:latin typeface="Arial"/>
              <a:cs typeface="Arial"/>
            </a:endParaRPr>
          </a:p>
          <a:p>
            <a:pPr marL="355600" marR="5080" indent="-342900">
              <a:lnSpc>
                <a:spcPct val="100000"/>
              </a:lnSpc>
              <a:spcBef>
                <a:spcPts val="575"/>
              </a:spcBef>
              <a:buChar char="•"/>
              <a:tabLst>
                <a:tab pos="354965" algn="l"/>
                <a:tab pos="355600" algn="l"/>
              </a:tabLst>
            </a:pPr>
            <a:r>
              <a:rPr sz="2400" spc="-5" dirty="0">
                <a:latin typeface="Arial"/>
                <a:cs typeface="Arial"/>
              </a:rPr>
              <a:t>Time </a:t>
            </a:r>
            <a:r>
              <a:rPr sz="2400" dirty="0">
                <a:latin typeface="Arial"/>
                <a:cs typeface="Arial"/>
              </a:rPr>
              <a:t>in the </a:t>
            </a:r>
            <a:r>
              <a:rPr sz="2400" spc="-5" dirty="0">
                <a:latin typeface="Arial"/>
                <a:cs typeface="Arial"/>
              </a:rPr>
              <a:t>itinerary </a:t>
            </a:r>
            <a:r>
              <a:rPr sz="2400" dirty="0">
                <a:latin typeface="Arial"/>
                <a:cs typeface="Arial"/>
              </a:rPr>
              <a:t>must be </a:t>
            </a:r>
            <a:r>
              <a:rPr sz="2400" spc="-5" dirty="0">
                <a:latin typeface="Arial"/>
                <a:cs typeface="Arial"/>
              </a:rPr>
              <a:t>consecutive with </a:t>
            </a:r>
            <a:r>
              <a:rPr sz="2400" dirty="0">
                <a:latin typeface="Arial"/>
                <a:cs typeface="Arial"/>
              </a:rPr>
              <a:t>no </a:t>
            </a:r>
            <a:r>
              <a:rPr sz="2400" spc="-5" dirty="0">
                <a:latin typeface="Arial"/>
                <a:cs typeface="Arial"/>
              </a:rPr>
              <a:t>gaps.  One </a:t>
            </a:r>
            <a:r>
              <a:rPr sz="2400" dirty="0">
                <a:latin typeface="Arial"/>
                <a:cs typeface="Arial"/>
              </a:rPr>
              <a:t>category </a:t>
            </a:r>
            <a:r>
              <a:rPr sz="2400" spc="-5" dirty="0">
                <a:latin typeface="Arial"/>
                <a:cs typeface="Arial"/>
              </a:rPr>
              <a:t>ends </a:t>
            </a:r>
            <a:r>
              <a:rPr sz="2400" dirty="0">
                <a:latin typeface="Arial"/>
                <a:cs typeface="Arial"/>
              </a:rPr>
              <a:t>at </a:t>
            </a:r>
            <a:r>
              <a:rPr sz="2400" spc="-5" dirty="0">
                <a:latin typeface="Arial"/>
                <a:cs typeface="Arial"/>
              </a:rPr>
              <a:t>1200, </a:t>
            </a:r>
            <a:r>
              <a:rPr sz="2400" dirty="0">
                <a:latin typeface="Arial"/>
                <a:cs typeface="Arial"/>
              </a:rPr>
              <a:t>the </a:t>
            </a:r>
            <a:r>
              <a:rPr sz="2400" spc="-5" dirty="0">
                <a:latin typeface="Arial"/>
                <a:cs typeface="Arial"/>
              </a:rPr>
              <a:t>next begins </a:t>
            </a:r>
            <a:r>
              <a:rPr sz="2400" dirty="0">
                <a:latin typeface="Arial"/>
                <a:cs typeface="Arial"/>
              </a:rPr>
              <a:t>at </a:t>
            </a:r>
            <a:r>
              <a:rPr sz="2400" spc="-5" dirty="0">
                <a:latin typeface="Arial"/>
                <a:cs typeface="Arial"/>
              </a:rPr>
              <a:t>1200, </a:t>
            </a:r>
            <a:r>
              <a:rPr sz="2400" b="1" spc="-5" dirty="0">
                <a:latin typeface="Arial"/>
                <a:cs typeface="Arial"/>
              </a:rPr>
              <a:t>Not  </a:t>
            </a:r>
            <a:r>
              <a:rPr sz="2400" spc="-5" dirty="0">
                <a:latin typeface="Arial"/>
                <a:cs typeface="Arial"/>
              </a:rPr>
              <a:t>1201 or</a:t>
            </a:r>
            <a:r>
              <a:rPr sz="2400" spc="-55" dirty="0">
                <a:latin typeface="Arial"/>
                <a:cs typeface="Arial"/>
              </a:rPr>
              <a:t> </a:t>
            </a:r>
            <a:r>
              <a:rPr sz="2400" spc="-5" dirty="0">
                <a:latin typeface="Arial"/>
                <a:cs typeface="Arial"/>
              </a:rPr>
              <a:t>later</a:t>
            </a:r>
            <a:endParaRPr sz="2400" dirty="0">
              <a:latin typeface="Arial"/>
              <a:cs typeface="Arial"/>
            </a:endParaRPr>
          </a:p>
        </p:txBody>
      </p:sp>
      <p:sp>
        <p:nvSpPr>
          <p:cNvPr id="9" name="Rectangle 6"/>
          <p:cNvSpPr>
            <a:spLocks noGrp="1" noChangeArrowheads="1"/>
          </p:cNvSpPr>
          <p:nvPr>
            <p:ph type="sldNum" sz="quarter" idx="4294967295"/>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F2F5B17A-07BB-4537-8047-728E2953B584}" type="slidenum">
              <a:rPr lang="en-US" altLang="en-US" sz="1400" b="1" smtClean="0">
                <a:solidFill>
                  <a:srgbClr val="000099"/>
                </a:solidFill>
              </a:rPr>
              <a:pPr/>
              <a:t>37</a:t>
            </a:fld>
            <a:endParaRPr lang="en-US" altLang="en-US" sz="1400" b="1" dirty="0">
              <a:solidFill>
                <a:srgbClr val="000099"/>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8143A6-3FEE-4319-83D4-3FF5DFE8D7C8}"/>
              </a:ext>
            </a:extLst>
          </p:cNvPr>
          <p:cNvSpPr>
            <a:spLocks noGrp="1"/>
          </p:cNvSpPr>
          <p:nvPr>
            <p:ph type="title"/>
          </p:nvPr>
        </p:nvSpPr>
        <p:spPr/>
        <p:txBody>
          <a:bodyPr/>
          <a:lstStyle/>
          <a:p>
            <a:pPr algn="r"/>
            <a:r>
              <a:rPr lang="en-US" dirty="0"/>
              <a:t>AOM </a:t>
            </a:r>
            <a:r>
              <a:rPr lang="en-US" dirty="0" smtClean="0"/>
              <a:t>(continued)</a:t>
            </a:r>
            <a:endParaRPr lang="en-US" dirty="0"/>
          </a:p>
        </p:txBody>
      </p:sp>
      <p:sp>
        <p:nvSpPr>
          <p:cNvPr id="3" name="Text Placeholder 2">
            <a:extLst>
              <a:ext uri="{FF2B5EF4-FFF2-40B4-BE49-F238E27FC236}">
                <a16:creationId xmlns="" xmlns:a16="http://schemas.microsoft.com/office/drawing/2014/main" id="{C6CD0147-6C52-4590-BAC7-A15972230324}"/>
              </a:ext>
            </a:extLst>
          </p:cNvPr>
          <p:cNvSpPr>
            <a:spLocks noGrp="1"/>
          </p:cNvSpPr>
          <p:nvPr>
            <p:ph type="body" idx="1"/>
          </p:nvPr>
        </p:nvSpPr>
        <p:spPr>
          <a:xfrm>
            <a:off x="457200" y="1434474"/>
            <a:ext cx="8252460" cy="4801314"/>
          </a:xfrm>
        </p:spPr>
        <p:txBody>
          <a:bodyPr/>
          <a:lstStyle/>
          <a:p>
            <a:r>
              <a:rPr lang="en-US" dirty="0"/>
              <a:t>Mission code 23A – SAR Standby	</a:t>
            </a:r>
          </a:p>
          <a:p>
            <a:pPr marL="457200" indent="-457200">
              <a:buFont typeface="Arial" panose="020B0604020202020204" pitchFamily="34" charset="0"/>
              <a:buChar char="•"/>
            </a:pPr>
            <a:r>
              <a:rPr lang="en-US" sz="3100" dirty="0"/>
              <a:t>Use only when specifically assigned by OIA to assume dedicated SAR standby or actual SAR mission</a:t>
            </a:r>
          </a:p>
          <a:p>
            <a:pPr marL="457200" indent="-457200">
              <a:buFont typeface="Arial" panose="020B0604020202020204" pitchFamily="34" charset="0"/>
              <a:buChar char="•"/>
            </a:pPr>
            <a:r>
              <a:rPr lang="en-US" sz="3100" dirty="0"/>
              <a:t>Qualified crew must be in immediate vicinity of facility and in prescribed uniform.</a:t>
            </a:r>
          </a:p>
          <a:p>
            <a:pPr marL="457200" indent="-457200">
              <a:buFont typeface="Arial" panose="020B0604020202020204" pitchFamily="34" charset="0"/>
              <a:buChar char="•"/>
            </a:pPr>
            <a:r>
              <a:rPr lang="en-US" sz="3100" dirty="0"/>
              <a:t>Examples: prolonged searches where AD crews may exceed fatigue standards, AD assets not available, busy/holiday weekends</a:t>
            </a:r>
          </a:p>
          <a:p>
            <a:endParaRPr lang="en-US" dirty="0"/>
          </a:p>
        </p:txBody>
      </p:sp>
      <p:sp>
        <p:nvSpPr>
          <p:cNvPr id="4" name="Footer Placeholder 3">
            <a:extLst>
              <a:ext uri="{FF2B5EF4-FFF2-40B4-BE49-F238E27FC236}">
                <a16:creationId xmlns="" xmlns:a16="http://schemas.microsoft.com/office/drawing/2014/main" id="{AFC0438A-29A2-43E4-89A2-8FDFF788E3BA}"/>
              </a:ext>
            </a:extLst>
          </p:cNvPr>
          <p:cNvSpPr>
            <a:spLocks noGrp="1"/>
          </p:cNvSpPr>
          <p:nvPr>
            <p:ph type="ftr" sz="quarter" idx="5"/>
          </p:nvPr>
        </p:nvSpPr>
        <p:spPr/>
        <p:txBody>
          <a:bodyPr/>
          <a:lstStyle/>
          <a:p>
            <a:pPr marL="562610" marR="5080" indent="-550545">
              <a:lnSpc>
                <a:spcPts val="1680"/>
              </a:lnSpc>
              <a:spcBef>
                <a:spcPts val="25"/>
              </a:spcBef>
            </a:pPr>
            <a:r>
              <a:rPr lang="en-US" dirty="0"/>
              <a:t>2019 Surface Operations Workshop  Response Directorate</a:t>
            </a:r>
            <a:endParaRPr lang="en-US" spc="-5" dirty="0"/>
          </a:p>
        </p:txBody>
      </p:sp>
      <p:sp>
        <p:nvSpPr>
          <p:cNvPr id="5" name="object 2"/>
          <p:cNvSpPr/>
          <p:nvPr/>
        </p:nvSpPr>
        <p:spPr>
          <a:xfrm>
            <a:off x="457200" y="1219200"/>
            <a:ext cx="82296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endParaRPr/>
          </a:p>
        </p:txBody>
      </p:sp>
      <p:sp>
        <p:nvSpPr>
          <p:cNvPr id="6" name="object 3"/>
          <p:cNvSpPr/>
          <p:nvPr/>
        </p:nvSpPr>
        <p:spPr>
          <a:xfrm>
            <a:off x="457200" y="1295400"/>
            <a:ext cx="82296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a:p>
        </p:txBody>
      </p:sp>
      <p:sp>
        <p:nvSpPr>
          <p:cNvPr id="7" name="object 4"/>
          <p:cNvSpPr/>
          <p:nvPr/>
        </p:nvSpPr>
        <p:spPr>
          <a:xfrm>
            <a:off x="457200" y="6248398"/>
            <a:ext cx="1628775" cy="488950"/>
          </a:xfrm>
          <a:prstGeom prst="rect">
            <a:avLst/>
          </a:prstGeom>
          <a:blipFill>
            <a:blip r:embed="rId3" cstate="print"/>
            <a:stretch>
              <a:fillRect/>
            </a:stretch>
          </a:blipFill>
        </p:spPr>
        <p:txBody>
          <a:bodyPr wrap="square" lIns="0" tIns="0" rIns="0" bIns="0" rtlCol="0"/>
          <a:lstStyle/>
          <a:p>
            <a:endParaRPr/>
          </a:p>
        </p:txBody>
      </p:sp>
      <p:sp>
        <p:nvSpPr>
          <p:cNvPr id="8" name="Rectangle 6"/>
          <p:cNvSpPr>
            <a:spLocks noGrp="1" noChangeArrowheads="1"/>
          </p:cNvSpPr>
          <p:nvPr>
            <p:ph type="sldNum" sz="quarter" idx="4294967295"/>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F2F5B17A-07BB-4537-8047-728E2953B584}" type="slidenum">
              <a:rPr lang="en-US" altLang="en-US" sz="1400" b="1" smtClean="0">
                <a:solidFill>
                  <a:srgbClr val="000099"/>
                </a:solidFill>
              </a:rPr>
              <a:pPr/>
              <a:t>38</a:t>
            </a:fld>
            <a:endParaRPr lang="en-US" altLang="en-US" sz="1400" b="1" dirty="0">
              <a:solidFill>
                <a:srgbClr val="000099"/>
              </a:solidFill>
            </a:endParaRPr>
          </a:p>
        </p:txBody>
      </p:sp>
    </p:spTree>
    <p:extLst>
      <p:ext uri="{BB962C8B-B14F-4D97-AF65-F5344CB8AC3E}">
        <p14:creationId xmlns:p14="http://schemas.microsoft.com/office/powerpoint/2010/main" val="7000223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219200"/>
            <a:ext cx="82296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endParaRPr/>
          </a:p>
        </p:txBody>
      </p:sp>
      <p:sp>
        <p:nvSpPr>
          <p:cNvPr id="3" name="object 3"/>
          <p:cNvSpPr/>
          <p:nvPr/>
        </p:nvSpPr>
        <p:spPr>
          <a:xfrm>
            <a:off x="457200" y="1295400"/>
            <a:ext cx="82296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a:p>
        </p:txBody>
      </p:sp>
      <p:sp>
        <p:nvSpPr>
          <p:cNvPr id="4" name="object 4"/>
          <p:cNvSpPr/>
          <p:nvPr/>
        </p:nvSpPr>
        <p:spPr>
          <a:xfrm>
            <a:off x="457200" y="6248398"/>
            <a:ext cx="1628775" cy="488950"/>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4081398" y="265429"/>
            <a:ext cx="4528185" cy="690245"/>
          </a:xfrm>
          <a:prstGeom prst="rect">
            <a:avLst/>
          </a:prstGeom>
        </p:spPr>
        <p:txBody>
          <a:bodyPr vert="horz" wrap="square" lIns="0" tIns="0" rIns="0" bIns="0" rtlCol="0">
            <a:spAutoFit/>
          </a:bodyPr>
          <a:lstStyle/>
          <a:p>
            <a:pPr marL="12700">
              <a:lnSpc>
                <a:spcPct val="100000"/>
              </a:lnSpc>
            </a:pPr>
            <a:r>
              <a:rPr dirty="0"/>
              <a:t>AOM</a:t>
            </a:r>
            <a:r>
              <a:rPr spc="-95" dirty="0"/>
              <a:t> </a:t>
            </a:r>
            <a:r>
              <a:rPr dirty="0"/>
              <a:t>(continued)</a:t>
            </a:r>
          </a:p>
        </p:txBody>
      </p:sp>
      <p:sp>
        <p:nvSpPr>
          <p:cNvPr id="10" name="object 10"/>
          <p:cNvSpPr txBox="1">
            <a:spLocks noGrp="1"/>
          </p:cNvSpPr>
          <p:nvPr>
            <p:ph type="ftr" sz="quarter" idx="5"/>
          </p:nvPr>
        </p:nvSpPr>
        <p:spPr>
          <a:prstGeom prst="rect">
            <a:avLst/>
          </a:prstGeom>
        </p:spPr>
        <p:txBody>
          <a:bodyPr vert="horz" wrap="square" lIns="0" tIns="3175" rIns="0" bIns="0" rtlCol="0">
            <a:spAutoFit/>
          </a:bodyPr>
          <a:lstStyle/>
          <a:p>
            <a:pPr marL="562610" marR="5080" indent="-550545">
              <a:lnSpc>
                <a:spcPts val="1680"/>
              </a:lnSpc>
              <a:spcBef>
                <a:spcPts val="25"/>
              </a:spcBef>
            </a:pPr>
            <a:r>
              <a:rPr lang="en-US" spc="-5"/>
              <a:t>2019 Surface Operations Workshop  Response Directorate</a:t>
            </a:r>
            <a:endParaRPr spc="-5" dirty="0"/>
          </a:p>
        </p:txBody>
      </p:sp>
      <p:sp>
        <p:nvSpPr>
          <p:cNvPr id="8" name="object 8"/>
          <p:cNvSpPr txBox="1"/>
          <p:nvPr/>
        </p:nvSpPr>
        <p:spPr>
          <a:xfrm>
            <a:off x="535940" y="1408429"/>
            <a:ext cx="8027034" cy="4379595"/>
          </a:xfrm>
          <a:prstGeom prst="rect">
            <a:avLst/>
          </a:prstGeom>
        </p:spPr>
        <p:txBody>
          <a:bodyPr vert="horz" wrap="square" lIns="0" tIns="0" rIns="0" bIns="0" rtlCol="0">
            <a:spAutoFit/>
          </a:bodyPr>
          <a:lstStyle/>
          <a:p>
            <a:pPr marL="355600" marR="59690" indent="-342900">
              <a:lnSpc>
                <a:spcPct val="100000"/>
              </a:lnSpc>
              <a:buChar char="•"/>
              <a:tabLst>
                <a:tab pos="354965" algn="l"/>
                <a:tab pos="355600" algn="l"/>
              </a:tabLst>
            </a:pPr>
            <a:r>
              <a:rPr sz="2700" spc="-5" dirty="0">
                <a:latin typeface="Arial"/>
                <a:cs typeface="Arial"/>
              </a:rPr>
              <a:t>Training </a:t>
            </a:r>
            <a:r>
              <a:rPr sz="2700" dirty="0">
                <a:latin typeface="Arial"/>
                <a:cs typeface="Arial"/>
              </a:rPr>
              <a:t>missions </a:t>
            </a:r>
            <a:r>
              <a:rPr sz="2700" spc="-5" dirty="0">
                <a:latin typeface="Arial"/>
                <a:cs typeface="Arial"/>
              </a:rPr>
              <a:t>(22A) do </a:t>
            </a:r>
            <a:r>
              <a:rPr sz="2700" b="1" u="heavy" spc="-10" dirty="0">
                <a:latin typeface="Arial"/>
                <a:cs typeface="Arial"/>
              </a:rPr>
              <a:t>not </a:t>
            </a:r>
            <a:r>
              <a:rPr sz="2700" spc="-5" dirty="0">
                <a:latin typeface="Arial"/>
                <a:cs typeface="Arial"/>
              </a:rPr>
              <a:t>require a </a:t>
            </a:r>
            <a:r>
              <a:rPr sz="2700" dirty="0">
                <a:latin typeface="Arial"/>
                <a:cs typeface="Arial"/>
              </a:rPr>
              <a:t>QE to </a:t>
            </a:r>
            <a:r>
              <a:rPr sz="2700" spc="-5" dirty="0">
                <a:latin typeface="Arial"/>
                <a:cs typeface="Arial"/>
              </a:rPr>
              <a:t>be  on-board</a:t>
            </a:r>
            <a:endParaRPr sz="2700" dirty="0">
              <a:latin typeface="Arial"/>
              <a:cs typeface="Arial"/>
            </a:endParaRPr>
          </a:p>
          <a:p>
            <a:pPr marL="355600" marR="5080" indent="-342900">
              <a:lnSpc>
                <a:spcPct val="100000"/>
              </a:lnSpc>
              <a:spcBef>
                <a:spcPts val="650"/>
              </a:spcBef>
              <a:buChar char="•"/>
              <a:tabLst>
                <a:tab pos="354965" algn="l"/>
                <a:tab pos="355600" algn="l"/>
              </a:tabLst>
            </a:pPr>
            <a:r>
              <a:rPr sz="2700" dirty="0">
                <a:latin typeface="Arial"/>
                <a:cs typeface="Arial"/>
              </a:rPr>
              <a:t>If </a:t>
            </a:r>
            <a:r>
              <a:rPr sz="2700" spc="-5" dirty="0">
                <a:latin typeface="Arial"/>
                <a:cs typeface="Arial"/>
              </a:rPr>
              <a:t>on a </a:t>
            </a:r>
            <a:r>
              <a:rPr sz="2700" dirty="0">
                <a:latin typeface="Arial"/>
                <a:cs typeface="Arial"/>
              </a:rPr>
              <a:t>QE check </a:t>
            </a:r>
            <a:r>
              <a:rPr sz="2700" spc="-5" dirty="0">
                <a:latin typeface="Arial"/>
                <a:cs typeface="Arial"/>
              </a:rPr>
              <a:t>ride </a:t>
            </a:r>
            <a:r>
              <a:rPr sz="2700" dirty="0">
                <a:latin typeface="Arial"/>
                <a:cs typeface="Arial"/>
              </a:rPr>
              <a:t>mission, </a:t>
            </a:r>
            <a:r>
              <a:rPr sz="2700" spc="-5" dirty="0">
                <a:latin typeface="Arial"/>
                <a:cs typeface="Arial"/>
              </a:rPr>
              <a:t>use 22A and list </a:t>
            </a:r>
            <a:r>
              <a:rPr sz="2700" dirty="0">
                <a:latin typeface="Arial"/>
                <a:cs typeface="Arial"/>
              </a:rPr>
              <a:t>the  QE </a:t>
            </a:r>
            <a:r>
              <a:rPr sz="2700" spc="-10" dirty="0">
                <a:latin typeface="Arial"/>
                <a:cs typeface="Arial"/>
              </a:rPr>
              <a:t>as </a:t>
            </a:r>
            <a:r>
              <a:rPr sz="2700" spc="-5" dirty="0">
                <a:latin typeface="Arial"/>
                <a:cs typeface="Arial"/>
              </a:rPr>
              <a:t>required by your </a:t>
            </a:r>
            <a:r>
              <a:rPr sz="2700" dirty="0">
                <a:latin typeface="Arial"/>
                <a:cs typeface="Arial"/>
              </a:rPr>
              <a:t>district </a:t>
            </a:r>
            <a:r>
              <a:rPr sz="2700" spc="-5" dirty="0">
                <a:latin typeface="Arial"/>
                <a:cs typeface="Arial"/>
              </a:rPr>
              <a:t>and note in  comments box </a:t>
            </a:r>
            <a:r>
              <a:rPr sz="2700" dirty="0">
                <a:latin typeface="Arial"/>
                <a:cs typeface="Arial"/>
              </a:rPr>
              <a:t>the QE’s </a:t>
            </a:r>
            <a:r>
              <a:rPr sz="2700" spc="-5" dirty="0">
                <a:latin typeface="Arial"/>
                <a:cs typeface="Arial"/>
              </a:rPr>
              <a:t>name and </a:t>
            </a:r>
            <a:r>
              <a:rPr sz="2700" dirty="0">
                <a:latin typeface="Arial"/>
                <a:cs typeface="Arial"/>
              </a:rPr>
              <a:t>actual time  doing </a:t>
            </a:r>
            <a:r>
              <a:rPr sz="2700" spc="-10" dirty="0">
                <a:latin typeface="Arial"/>
                <a:cs typeface="Arial"/>
              </a:rPr>
              <a:t>QE</a:t>
            </a:r>
            <a:r>
              <a:rPr sz="2700" spc="-85" dirty="0">
                <a:latin typeface="Arial"/>
                <a:cs typeface="Arial"/>
              </a:rPr>
              <a:t> </a:t>
            </a:r>
            <a:r>
              <a:rPr sz="2700" dirty="0">
                <a:latin typeface="Arial"/>
                <a:cs typeface="Arial"/>
              </a:rPr>
              <a:t>activity</a:t>
            </a:r>
          </a:p>
          <a:p>
            <a:pPr marL="355600" marR="44450" indent="-342900" algn="just">
              <a:lnSpc>
                <a:spcPct val="100000"/>
              </a:lnSpc>
              <a:spcBef>
                <a:spcPts val="645"/>
              </a:spcBef>
              <a:buChar char="•"/>
              <a:tabLst>
                <a:tab pos="355600" algn="l"/>
              </a:tabLst>
            </a:pPr>
            <a:r>
              <a:rPr sz="2700" dirty="0">
                <a:latin typeface="Arial"/>
                <a:cs typeface="Arial"/>
              </a:rPr>
              <a:t>If </a:t>
            </a:r>
            <a:r>
              <a:rPr sz="2700" spc="-5" dirty="0">
                <a:latin typeface="Arial"/>
                <a:cs typeface="Arial"/>
              </a:rPr>
              <a:t>a mid-patrol crew change, list all </a:t>
            </a:r>
            <a:r>
              <a:rPr sz="2700" dirty="0">
                <a:latin typeface="Arial"/>
                <a:cs typeface="Arial"/>
              </a:rPr>
              <a:t>crew </a:t>
            </a:r>
            <a:r>
              <a:rPr sz="2700" spc="-5" dirty="0">
                <a:latin typeface="Arial"/>
                <a:cs typeface="Arial"/>
              </a:rPr>
              <a:t>members  and note </a:t>
            </a:r>
            <a:r>
              <a:rPr sz="2700" dirty="0">
                <a:latin typeface="Arial"/>
                <a:cs typeface="Arial"/>
              </a:rPr>
              <a:t>times for </a:t>
            </a:r>
            <a:r>
              <a:rPr sz="2700" spc="-5" dirty="0">
                <a:latin typeface="Arial"/>
                <a:cs typeface="Arial"/>
              </a:rPr>
              <a:t>each in </a:t>
            </a:r>
            <a:r>
              <a:rPr sz="2700" dirty="0">
                <a:latin typeface="Arial"/>
                <a:cs typeface="Arial"/>
              </a:rPr>
              <a:t>the </a:t>
            </a:r>
            <a:r>
              <a:rPr sz="2700" spc="-5" dirty="0">
                <a:latin typeface="Arial"/>
                <a:cs typeface="Arial"/>
              </a:rPr>
              <a:t>comments box. </a:t>
            </a:r>
            <a:r>
              <a:rPr sz="2700" spc="-10" dirty="0">
                <a:latin typeface="Arial"/>
                <a:cs typeface="Arial"/>
              </a:rPr>
              <a:t>The  </a:t>
            </a:r>
            <a:r>
              <a:rPr sz="2700" spc="-5" dirty="0">
                <a:latin typeface="Arial"/>
                <a:cs typeface="Arial"/>
              </a:rPr>
              <a:t>coxswain </a:t>
            </a:r>
            <a:r>
              <a:rPr sz="2700" dirty="0">
                <a:latin typeface="Arial"/>
                <a:cs typeface="Arial"/>
              </a:rPr>
              <a:t>and/or facility cannot </a:t>
            </a:r>
            <a:r>
              <a:rPr sz="2700" spc="-10" dirty="0">
                <a:latin typeface="Arial"/>
                <a:cs typeface="Arial"/>
              </a:rPr>
              <a:t>be</a:t>
            </a:r>
            <a:r>
              <a:rPr sz="2700" spc="-90" dirty="0">
                <a:latin typeface="Arial"/>
                <a:cs typeface="Arial"/>
              </a:rPr>
              <a:t> </a:t>
            </a:r>
            <a:r>
              <a:rPr sz="2700" dirty="0">
                <a:latin typeface="Arial"/>
                <a:cs typeface="Arial"/>
              </a:rPr>
              <a:t>changed</a:t>
            </a:r>
          </a:p>
          <a:p>
            <a:pPr marL="355600" indent="-342900">
              <a:lnSpc>
                <a:spcPct val="100000"/>
              </a:lnSpc>
              <a:spcBef>
                <a:spcPts val="645"/>
              </a:spcBef>
              <a:buChar char="•"/>
              <a:tabLst>
                <a:tab pos="354965" algn="l"/>
                <a:tab pos="355600" algn="l"/>
              </a:tabLst>
            </a:pPr>
            <a:r>
              <a:rPr sz="2700" dirty="0">
                <a:latin typeface="Arial"/>
                <a:cs typeface="Arial"/>
              </a:rPr>
              <a:t>The IS </a:t>
            </a:r>
            <a:r>
              <a:rPr sz="2700" spc="-5" dirty="0">
                <a:latin typeface="Arial"/>
                <a:cs typeface="Arial"/>
              </a:rPr>
              <a:t>officer will adjust </a:t>
            </a:r>
            <a:r>
              <a:rPr sz="2700" dirty="0">
                <a:latin typeface="Arial"/>
                <a:cs typeface="Arial"/>
              </a:rPr>
              <a:t>the </a:t>
            </a:r>
            <a:r>
              <a:rPr sz="2700" spc="-5" dirty="0">
                <a:latin typeface="Arial"/>
                <a:cs typeface="Arial"/>
              </a:rPr>
              <a:t>entries in</a:t>
            </a:r>
            <a:r>
              <a:rPr sz="2700" spc="20" dirty="0">
                <a:latin typeface="Arial"/>
                <a:cs typeface="Arial"/>
              </a:rPr>
              <a:t> </a:t>
            </a:r>
            <a:r>
              <a:rPr sz="2700" spc="-5" dirty="0">
                <a:latin typeface="Arial"/>
                <a:cs typeface="Arial"/>
              </a:rPr>
              <a:t>AUXDATA</a:t>
            </a:r>
            <a:endParaRPr sz="2700" dirty="0">
              <a:latin typeface="Arial"/>
              <a:cs typeface="Arial"/>
            </a:endParaRPr>
          </a:p>
        </p:txBody>
      </p:sp>
      <p:sp>
        <p:nvSpPr>
          <p:cNvPr id="9" name="Rectangle 6"/>
          <p:cNvSpPr>
            <a:spLocks noGrp="1" noChangeArrowheads="1"/>
          </p:cNvSpPr>
          <p:nvPr>
            <p:ph type="sldNum" sz="quarter" idx="4294967295"/>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F2F5B17A-07BB-4537-8047-728E2953B584}" type="slidenum">
              <a:rPr lang="en-US" altLang="en-US" sz="1400" b="1" smtClean="0">
                <a:solidFill>
                  <a:srgbClr val="000099"/>
                </a:solidFill>
              </a:rPr>
              <a:pPr/>
              <a:t>39</a:t>
            </a:fld>
            <a:endParaRPr lang="en-US" altLang="en-US" sz="1400" b="1" dirty="0">
              <a:solidFill>
                <a:srgbClr val="000099"/>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219200"/>
            <a:ext cx="82296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endParaRPr/>
          </a:p>
        </p:txBody>
      </p:sp>
      <p:sp>
        <p:nvSpPr>
          <p:cNvPr id="3" name="object 3"/>
          <p:cNvSpPr/>
          <p:nvPr/>
        </p:nvSpPr>
        <p:spPr>
          <a:xfrm>
            <a:off x="457200" y="1295400"/>
            <a:ext cx="82296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a:p>
        </p:txBody>
      </p:sp>
      <p:sp>
        <p:nvSpPr>
          <p:cNvPr id="4" name="object 4"/>
          <p:cNvSpPr/>
          <p:nvPr/>
        </p:nvSpPr>
        <p:spPr>
          <a:xfrm>
            <a:off x="457200" y="6248398"/>
            <a:ext cx="1628775" cy="488950"/>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4974462" y="416877"/>
            <a:ext cx="3708528" cy="690245"/>
          </a:xfrm>
          <a:prstGeom prst="rect">
            <a:avLst/>
          </a:prstGeom>
        </p:spPr>
        <p:txBody>
          <a:bodyPr vert="horz" wrap="square" lIns="0" tIns="0" rIns="0" bIns="0" rtlCol="0">
            <a:spAutoFit/>
          </a:bodyPr>
          <a:lstStyle/>
          <a:p>
            <a:pPr marL="12700" algn="r">
              <a:lnSpc>
                <a:spcPct val="100000"/>
              </a:lnSpc>
            </a:pPr>
            <a:r>
              <a:rPr dirty="0"/>
              <a:t>Welcome</a:t>
            </a:r>
          </a:p>
        </p:txBody>
      </p:sp>
      <p:sp>
        <p:nvSpPr>
          <p:cNvPr id="12" name="object 12"/>
          <p:cNvSpPr txBox="1"/>
          <p:nvPr/>
        </p:nvSpPr>
        <p:spPr>
          <a:xfrm>
            <a:off x="8470645" y="6290385"/>
            <a:ext cx="150495" cy="224790"/>
          </a:xfrm>
          <a:prstGeom prst="rect">
            <a:avLst/>
          </a:prstGeom>
        </p:spPr>
        <p:txBody>
          <a:bodyPr vert="horz" wrap="square" lIns="0" tIns="0" rIns="0" bIns="0" rtlCol="0">
            <a:spAutoFit/>
          </a:bodyPr>
          <a:lstStyle/>
          <a:p>
            <a:pPr marL="25400">
              <a:lnSpc>
                <a:spcPts val="1650"/>
              </a:lnSpc>
            </a:pPr>
            <a:fld id="{81D60167-4931-47E6-BA6A-407CBD079E47}" type="slidenum">
              <a:rPr sz="1400" dirty="0">
                <a:solidFill>
                  <a:srgbClr val="000099"/>
                </a:solidFill>
                <a:latin typeface="Arial"/>
                <a:cs typeface="Arial"/>
              </a:rPr>
              <a:t>4</a:t>
            </a:fld>
            <a:endParaRPr sz="1400">
              <a:latin typeface="Arial"/>
              <a:cs typeface="Arial"/>
            </a:endParaRPr>
          </a:p>
        </p:txBody>
      </p:sp>
      <p:sp>
        <p:nvSpPr>
          <p:cNvPr id="13" name="object 13"/>
          <p:cNvSpPr txBox="1">
            <a:spLocks noGrp="1"/>
          </p:cNvSpPr>
          <p:nvPr>
            <p:ph type="ftr" sz="quarter" idx="5"/>
          </p:nvPr>
        </p:nvSpPr>
        <p:spPr>
          <a:prstGeom prst="rect">
            <a:avLst/>
          </a:prstGeom>
        </p:spPr>
        <p:txBody>
          <a:bodyPr vert="horz" wrap="square" lIns="0" tIns="3175" rIns="0" bIns="0" rtlCol="0">
            <a:spAutoFit/>
          </a:bodyPr>
          <a:lstStyle/>
          <a:p>
            <a:pPr marL="562610" marR="5080" indent="-550545">
              <a:lnSpc>
                <a:spcPts val="1680"/>
              </a:lnSpc>
              <a:spcBef>
                <a:spcPts val="25"/>
              </a:spcBef>
            </a:pPr>
            <a:r>
              <a:rPr lang="en-US"/>
              <a:t>2019 Surface Operations Workshop  Response Directorate</a:t>
            </a:r>
            <a:endParaRPr spc="-5" dirty="0"/>
          </a:p>
        </p:txBody>
      </p:sp>
      <p:sp>
        <p:nvSpPr>
          <p:cNvPr id="8" name="object 8"/>
          <p:cNvSpPr txBox="1"/>
          <p:nvPr/>
        </p:nvSpPr>
        <p:spPr>
          <a:xfrm>
            <a:off x="535940" y="1484121"/>
            <a:ext cx="8085200" cy="2993127"/>
          </a:xfrm>
          <a:prstGeom prst="rect">
            <a:avLst/>
          </a:prstGeom>
        </p:spPr>
        <p:txBody>
          <a:bodyPr vert="horz" wrap="square" lIns="0" tIns="0" rIns="0" bIns="0" rtlCol="0">
            <a:spAutoFit/>
          </a:bodyPr>
          <a:lstStyle/>
          <a:p>
            <a:pPr marL="332740" indent="-320040">
              <a:lnSpc>
                <a:spcPct val="100000"/>
              </a:lnSpc>
              <a:buChar char="•"/>
              <a:tabLst>
                <a:tab pos="332105" algn="l"/>
                <a:tab pos="332740" algn="l"/>
              </a:tabLst>
            </a:pPr>
            <a:r>
              <a:rPr sz="3600" spc="-5" dirty="0">
                <a:latin typeface="Arial"/>
                <a:cs typeface="Arial"/>
              </a:rPr>
              <a:t>Policy</a:t>
            </a:r>
            <a:r>
              <a:rPr sz="3600" spc="-40" dirty="0">
                <a:latin typeface="Arial"/>
                <a:cs typeface="Arial"/>
              </a:rPr>
              <a:t> </a:t>
            </a:r>
            <a:r>
              <a:rPr sz="3600" spc="-5" dirty="0">
                <a:latin typeface="Arial"/>
                <a:cs typeface="Arial"/>
              </a:rPr>
              <a:t>Review</a:t>
            </a:r>
            <a:endParaRPr sz="3600" dirty="0">
              <a:latin typeface="Arial"/>
              <a:cs typeface="Arial"/>
            </a:endParaRPr>
          </a:p>
          <a:p>
            <a:pPr marL="332740" indent="-320040">
              <a:lnSpc>
                <a:spcPct val="100000"/>
              </a:lnSpc>
              <a:spcBef>
                <a:spcPts val="675"/>
              </a:spcBef>
              <a:buChar char="•"/>
              <a:tabLst>
                <a:tab pos="332105" algn="l"/>
                <a:tab pos="332740" algn="l"/>
              </a:tabLst>
            </a:pPr>
            <a:r>
              <a:rPr sz="3600" spc="-5" dirty="0">
                <a:latin typeface="Arial"/>
                <a:cs typeface="Arial"/>
              </a:rPr>
              <a:t>Enhance</a:t>
            </a:r>
            <a:r>
              <a:rPr sz="3600" spc="-20" dirty="0">
                <a:latin typeface="Arial"/>
                <a:cs typeface="Arial"/>
              </a:rPr>
              <a:t> </a:t>
            </a:r>
            <a:r>
              <a:rPr sz="3600" spc="-5" dirty="0">
                <a:latin typeface="Arial"/>
                <a:cs typeface="Arial"/>
              </a:rPr>
              <a:t>Safety</a:t>
            </a:r>
            <a:endParaRPr sz="3600" dirty="0">
              <a:latin typeface="Arial"/>
              <a:cs typeface="Arial"/>
            </a:endParaRPr>
          </a:p>
          <a:p>
            <a:pPr marL="332740" indent="-320040">
              <a:lnSpc>
                <a:spcPct val="100000"/>
              </a:lnSpc>
              <a:spcBef>
                <a:spcPts val="670"/>
              </a:spcBef>
              <a:buChar char="•"/>
              <a:tabLst>
                <a:tab pos="332105" algn="l"/>
                <a:tab pos="332740" algn="l"/>
              </a:tabLst>
            </a:pPr>
            <a:r>
              <a:rPr sz="3600" spc="-10" dirty="0">
                <a:latin typeface="Arial"/>
                <a:cs typeface="Arial"/>
              </a:rPr>
              <a:t>NOT </a:t>
            </a:r>
            <a:r>
              <a:rPr sz="3600" spc="-5" dirty="0">
                <a:latin typeface="Arial"/>
                <a:cs typeface="Arial"/>
              </a:rPr>
              <a:t>a replacement for</a:t>
            </a:r>
            <a:r>
              <a:rPr sz="3600" spc="65" dirty="0">
                <a:latin typeface="Arial"/>
                <a:cs typeface="Arial"/>
              </a:rPr>
              <a:t> </a:t>
            </a:r>
            <a:r>
              <a:rPr sz="3600" spc="-5" dirty="0">
                <a:latin typeface="Arial"/>
                <a:cs typeface="Arial"/>
              </a:rPr>
              <a:t>TCT</a:t>
            </a:r>
            <a:endParaRPr sz="3600" dirty="0">
              <a:latin typeface="Arial"/>
              <a:cs typeface="Arial"/>
            </a:endParaRPr>
          </a:p>
          <a:p>
            <a:pPr marL="332740" indent="-320040">
              <a:lnSpc>
                <a:spcPct val="100000"/>
              </a:lnSpc>
              <a:spcBef>
                <a:spcPts val="670"/>
              </a:spcBef>
              <a:buChar char="•"/>
              <a:tabLst>
                <a:tab pos="332105" algn="l"/>
                <a:tab pos="332740" algn="l"/>
              </a:tabLst>
            </a:pPr>
            <a:r>
              <a:rPr sz="3600" spc="-10" dirty="0" smtClean="0">
                <a:latin typeface="Arial"/>
                <a:cs typeface="Arial"/>
              </a:rPr>
              <a:t>D</a:t>
            </a:r>
            <a:r>
              <a:rPr lang="en-US" sz="3600" spc="-10" dirty="0" smtClean="0">
                <a:latin typeface="Arial"/>
                <a:cs typeface="Arial"/>
              </a:rPr>
              <a:t>O</a:t>
            </a:r>
            <a:r>
              <a:rPr sz="3600" spc="-10" dirty="0" smtClean="0">
                <a:latin typeface="Arial"/>
                <a:cs typeface="Arial"/>
              </a:rPr>
              <a:t> </a:t>
            </a:r>
            <a:r>
              <a:rPr sz="3600" spc="-10" dirty="0">
                <a:latin typeface="Arial"/>
                <a:cs typeface="Arial"/>
              </a:rPr>
              <a:t>NOT</a:t>
            </a:r>
            <a:r>
              <a:rPr sz="3600" spc="-45" dirty="0">
                <a:latin typeface="Arial"/>
                <a:cs typeface="Arial"/>
              </a:rPr>
              <a:t> </a:t>
            </a:r>
            <a:r>
              <a:rPr sz="3600" spc="-5" dirty="0">
                <a:latin typeface="Arial"/>
                <a:cs typeface="Arial"/>
              </a:rPr>
              <a:t>ALTER</a:t>
            </a:r>
            <a:endParaRPr sz="3600" dirty="0">
              <a:latin typeface="Arial"/>
              <a:cs typeface="Arial"/>
            </a:endParaRPr>
          </a:p>
          <a:p>
            <a:pPr marL="413384">
              <a:lnSpc>
                <a:spcPct val="100000"/>
              </a:lnSpc>
              <a:spcBef>
                <a:spcPts val="590"/>
              </a:spcBef>
            </a:pPr>
            <a:r>
              <a:rPr sz="2800" dirty="0">
                <a:latin typeface="Arial"/>
                <a:cs typeface="Arial"/>
              </a:rPr>
              <a:t>– </a:t>
            </a:r>
            <a:r>
              <a:rPr sz="2800" spc="-5" dirty="0">
                <a:latin typeface="Arial"/>
                <a:cs typeface="Arial"/>
              </a:rPr>
              <a:t>But </a:t>
            </a:r>
            <a:r>
              <a:rPr sz="2800" dirty="0">
                <a:latin typeface="Arial"/>
                <a:cs typeface="Arial"/>
              </a:rPr>
              <a:t>you can </a:t>
            </a:r>
            <a:r>
              <a:rPr sz="2800" spc="-5" dirty="0">
                <a:latin typeface="Arial"/>
                <a:cs typeface="Arial"/>
              </a:rPr>
              <a:t>add local information </a:t>
            </a:r>
            <a:r>
              <a:rPr sz="2800" dirty="0">
                <a:latin typeface="Arial"/>
                <a:cs typeface="Arial"/>
              </a:rPr>
              <a:t>to the</a:t>
            </a:r>
            <a:r>
              <a:rPr sz="2800" spc="-5" dirty="0">
                <a:latin typeface="Arial"/>
                <a:cs typeface="Arial"/>
              </a:rPr>
              <a:t> end</a:t>
            </a:r>
            <a:endParaRPr sz="2800" dirty="0">
              <a:latin typeface="Arial"/>
              <a:cs typeface="Aria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219200"/>
            <a:ext cx="82296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endParaRPr/>
          </a:p>
        </p:txBody>
      </p:sp>
      <p:sp>
        <p:nvSpPr>
          <p:cNvPr id="3" name="object 3"/>
          <p:cNvSpPr/>
          <p:nvPr/>
        </p:nvSpPr>
        <p:spPr>
          <a:xfrm>
            <a:off x="457200" y="1295400"/>
            <a:ext cx="82296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a:p>
        </p:txBody>
      </p:sp>
      <p:sp>
        <p:nvSpPr>
          <p:cNvPr id="4" name="object 4"/>
          <p:cNvSpPr/>
          <p:nvPr/>
        </p:nvSpPr>
        <p:spPr>
          <a:xfrm>
            <a:off x="457200" y="6248398"/>
            <a:ext cx="1628775" cy="488950"/>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3953282" y="381000"/>
            <a:ext cx="4733518" cy="690245"/>
          </a:xfrm>
          <a:prstGeom prst="rect">
            <a:avLst/>
          </a:prstGeom>
        </p:spPr>
        <p:txBody>
          <a:bodyPr vert="horz" wrap="square" lIns="0" tIns="0" rIns="0" bIns="0" rtlCol="0">
            <a:spAutoFit/>
          </a:bodyPr>
          <a:lstStyle/>
          <a:p>
            <a:pPr marL="12700" algn="r">
              <a:lnSpc>
                <a:spcPct val="100000"/>
              </a:lnSpc>
            </a:pPr>
            <a:r>
              <a:rPr dirty="0"/>
              <a:t>AOM</a:t>
            </a:r>
            <a:r>
              <a:rPr spc="-105" dirty="0"/>
              <a:t> </a:t>
            </a:r>
            <a:r>
              <a:rPr dirty="0"/>
              <a:t>(continued)</a:t>
            </a:r>
          </a:p>
        </p:txBody>
      </p:sp>
      <p:sp>
        <p:nvSpPr>
          <p:cNvPr id="10" name="object 10"/>
          <p:cNvSpPr txBox="1">
            <a:spLocks noGrp="1"/>
          </p:cNvSpPr>
          <p:nvPr>
            <p:ph type="ftr" sz="quarter" idx="5"/>
          </p:nvPr>
        </p:nvSpPr>
        <p:spPr>
          <a:prstGeom prst="rect">
            <a:avLst/>
          </a:prstGeom>
        </p:spPr>
        <p:txBody>
          <a:bodyPr vert="horz" wrap="square" lIns="0" tIns="3175" rIns="0" bIns="0" rtlCol="0">
            <a:spAutoFit/>
          </a:bodyPr>
          <a:lstStyle/>
          <a:p>
            <a:pPr marL="562610" marR="5080" indent="-550545">
              <a:lnSpc>
                <a:spcPts val="1680"/>
              </a:lnSpc>
              <a:spcBef>
                <a:spcPts val="25"/>
              </a:spcBef>
            </a:pPr>
            <a:r>
              <a:rPr lang="en-US" spc="-5"/>
              <a:t>2019 Surface Operations Workshop  Response Directorate</a:t>
            </a:r>
            <a:endParaRPr spc="-5" dirty="0"/>
          </a:p>
        </p:txBody>
      </p:sp>
      <p:sp>
        <p:nvSpPr>
          <p:cNvPr id="8" name="object 8"/>
          <p:cNvSpPr txBox="1"/>
          <p:nvPr/>
        </p:nvSpPr>
        <p:spPr>
          <a:xfrm>
            <a:off x="535940" y="1484121"/>
            <a:ext cx="7929880" cy="4455795"/>
          </a:xfrm>
          <a:prstGeom prst="rect">
            <a:avLst/>
          </a:prstGeom>
        </p:spPr>
        <p:txBody>
          <a:bodyPr vert="horz" wrap="square" lIns="0" tIns="0" rIns="0" bIns="0" rtlCol="0">
            <a:spAutoFit/>
          </a:bodyPr>
          <a:lstStyle/>
          <a:p>
            <a:pPr marL="355600" indent="-342900">
              <a:lnSpc>
                <a:spcPct val="100000"/>
              </a:lnSpc>
              <a:buChar char="•"/>
              <a:tabLst>
                <a:tab pos="354965" algn="l"/>
                <a:tab pos="355600" algn="l"/>
              </a:tabLst>
            </a:pPr>
            <a:r>
              <a:rPr sz="2800" spc="-5" dirty="0">
                <a:latin typeface="Arial"/>
                <a:cs typeface="Arial"/>
              </a:rPr>
              <a:t>When </a:t>
            </a:r>
            <a:r>
              <a:rPr sz="2800" dirty="0">
                <a:latin typeface="Arial"/>
                <a:cs typeface="Arial"/>
              </a:rPr>
              <a:t>requesting orders, </a:t>
            </a:r>
            <a:r>
              <a:rPr sz="2800" spc="-5" dirty="0">
                <a:latin typeface="Arial"/>
                <a:cs typeface="Arial"/>
              </a:rPr>
              <a:t>always check the</a:t>
            </a:r>
            <a:r>
              <a:rPr sz="2800" spc="20" dirty="0">
                <a:latin typeface="Arial"/>
                <a:cs typeface="Arial"/>
              </a:rPr>
              <a:t> </a:t>
            </a:r>
            <a:r>
              <a:rPr sz="2800" spc="-5" dirty="0">
                <a:latin typeface="Arial"/>
                <a:cs typeface="Arial"/>
              </a:rPr>
              <a:t>last</a:t>
            </a:r>
            <a:endParaRPr sz="2800">
              <a:latin typeface="Arial"/>
              <a:cs typeface="Arial"/>
            </a:endParaRPr>
          </a:p>
          <a:p>
            <a:pPr marL="355600">
              <a:lnSpc>
                <a:spcPct val="100000"/>
              </a:lnSpc>
            </a:pPr>
            <a:r>
              <a:rPr sz="2800" spc="-5" dirty="0">
                <a:latin typeface="Arial"/>
                <a:cs typeface="Arial"/>
              </a:rPr>
              <a:t>Facility </a:t>
            </a:r>
            <a:r>
              <a:rPr sz="2800" dirty="0">
                <a:latin typeface="Arial"/>
                <a:cs typeface="Arial"/>
              </a:rPr>
              <a:t>Inspection</a:t>
            </a:r>
            <a:r>
              <a:rPr sz="2800" spc="-35" dirty="0">
                <a:latin typeface="Arial"/>
                <a:cs typeface="Arial"/>
              </a:rPr>
              <a:t> </a:t>
            </a:r>
            <a:r>
              <a:rPr sz="2800" spc="-5" dirty="0">
                <a:latin typeface="Arial"/>
                <a:cs typeface="Arial"/>
              </a:rPr>
              <a:t>Date</a:t>
            </a:r>
            <a:endParaRPr sz="2800">
              <a:latin typeface="Arial"/>
              <a:cs typeface="Arial"/>
            </a:endParaRPr>
          </a:p>
          <a:p>
            <a:pPr marL="355600" marR="205740" indent="-342900">
              <a:lnSpc>
                <a:spcPct val="100000"/>
              </a:lnSpc>
              <a:spcBef>
                <a:spcPts val="670"/>
              </a:spcBef>
              <a:buChar char="•"/>
              <a:tabLst>
                <a:tab pos="354965" algn="l"/>
                <a:tab pos="355600" algn="l"/>
              </a:tabLst>
            </a:pPr>
            <a:r>
              <a:rPr sz="2800" spc="-5" dirty="0">
                <a:latin typeface="Arial"/>
                <a:cs typeface="Arial"/>
              </a:rPr>
              <a:t>If the </a:t>
            </a:r>
            <a:r>
              <a:rPr sz="2800" dirty="0">
                <a:latin typeface="Arial"/>
                <a:cs typeface="Arial"/>
              </a:rPr>
              <a:t>patrol </a:t>
            </a:r>
            <a:r>
              <a:rPr sz="2800" spc="-5" dirty="0">
                <a:latin typeface="Arial"/>
                <a:cs typeface="Arial"/>
              </a:rPr>
              <a:t>date will be 1 year &amp; 45 </a:t>
            </a:r>
            <a:r>
              <a:rPr sz="2800" dirty="0">
                <a:latin typeface="Arial"/>
                <a:cs typeface="Arial"/>
              </a:rPr>
              <a:t>days from  </a:t>
            </a:r>
            <a:r>
              <a:rPr sz="2800" spc="-5" dirty="0">
                <a:latin typeface="Arial"/>
                <a:cs typeface="Arial"/>
              </a:rPr>
              <a:t>the last inspection, a new offer for use must be  submitted </a:t>
            </a:r>
            <a:r>
              <a:rPr sz="2800" dirty="0">
                <a:latin typeface="Arial"/>
                <a:cs typeface="Arial"/>
              </a:rPr>
              <a:t>before </a:t>
            </a:r>
            <a:r>
              <a:rPr sz="2800" spc="-5" dirty="0">
                <a:latin typeface="Arial"/>
                <a:cs typeface="Arial"/>
              </a:rPr>
              <a:t>the </a:t>
            </a:r>
            <a:r>
              <a:rPr sz="2800" dirty="0">
                <a:latin typeface="Arial"/>
                <a:cs typeface="Arial"/>
              </a:rPr>
              <a:t>patrol. </a:t>
            </a:r>
            <a:r>
              <a:rPr sz="2800" spc="-10" dirty="0">
                <a:latin typeface="Arial"/>
                <a:cs typeface="Arial"/>
              </a:rPr>
              <a:t>AOM </a:t>
            </a:r>
            <a:r>
              <a:rPr sz="2800" spc="-5" dirty="0">
                <a:latin typeface="Arial"/>
                <a:cs typeface="Arial"/>
              </a:rPr>
              <a:t>will not allow  order </a:t>
            </a:r>
            <a:r>
              <a:rPr sz="2800" dirty="0">
                <a:latin typeface="Arial"/>
                <a:cs typeface="Arial"/>
              </a:rPr>
              <a:t>completion </a:t>
            </a:r>
            <a:r>
              <a:rPr sz="2800" spc="-5" dirty="0">
                <a:latin typeface="Arial"/>
                <a:cs typeface="Arial"/>
              </a:rPr>
              <a:t>with an </a:t>
            </a:r>
            <a:r>
              <a:rPr sz="2800" dirty="0">
                <a:latin typeface="Arial"/>
                <a:cs typeface="Arial"/>
              </a:rPr>
              <a:t>out </a:t>
            </a:r>
            <a:r>
              <a:rPr sz="2800" spc="-5" dirty="0">
                <a:latin typeface="Arial"/>
                <a:cs typeface="Arial"/>
              </a:rPr>
              <a:t>of date</a:t>
            </a:r>
            <a:r>
              <a:rPr sz="2800" spc="10" dirty="0">
                <a:latin typeface="Arial"/>
                <a:cs typeface="Arial"/>
              </a:rPr>
              <a:t> </a:t>
            </a:r>
            <a:r>
              <a:rPr sz="2800" dirty="0">
                <a:latin typeface="Arial"/>
                <a:cs typeface="Arial"/>
              </a:rPr>
              <a:t>inspection</a:t>
            </a:r>
            <a:endParaRPr sz="2800">
              <a:latin typeface="Arial"/>
              <a:cs typeface="Arial"/>
            </a:endParaRPr>
          </a:p>
          <a:p>
            <a:pPr marL="355600" marR="5080" indent="-342900">
              <a:lnSpc>
                <a:spcPct val="100000"/>
              </a:lnSpc>
              <a:spcBef>
                <a:spcPts val="670"/>
              </a:spcBef>
              <a:buChar char="•"/>
              <a:tabLst>
                <a:tab pos="354965" algn="l"/>
                <a:tab pos="355600" algn="l"/>
              </a:tabLst>
            </a:pPr>
            <a:r>
              <a:rPr sz="2800" spc="-5" dirty="0">
                <a:latin typeface="Arial"/>
                <a:cs typeface="Arial"/>
              </a:rPr>
              <a:t>If the date you </a:t>
            </a:r>
            <a:r>
              <a:rPr sz="2800" dirty="0">
                <a:latin typeface="Arial"/>
                <a:cs typeface="Arial"/>
              </a:rPr>
              <a:t>try </a:t>
            </a:r>
            <a:r>
              <a:rPr sz="2800" spc="-5" dirty="0">
                <a:latin typeface="Arial"/>
                <a:cs typeface="Arial"/>
              </a:rPr>
              <a:t>to complete orders is over </a:t>
            </a:r>
            <a:r>
              <a:rPr sz="2800" spc="15" dirty="0">
                <a:latin typeface="Arial"/>
                <a:cs typeface="Arial"/>
              </a:rPr>
              <a:t>13-  </a:t>
            </a:r>
            <a:r>
              <a:rPr sz="2800" spc="-5" dirty="0">
                <a:latin typeface="Arial"/>
                <a:cs typeface="Arial"/>
              </a:rPr>
              <a:t>1/2 months from the last inspection, </a:t>
            </a:r>
            <a:r>
              <a:rPr sz="2800" spc="-10" dirty="0">
                <a:latin typeface="Arial"/>
                <a:cs typeface="Arial"/>
              </a:rPr>
              <a:t>AOM </a:t>
            </a:r>
            <a:r>
              <a:rPr sz="2800" spc="-5" dirty="0">
                <a:latin typeface="Arial"/>
                <a:cs typeface="Arial"/>
              </a:rPr>
              <a:t>will  not allow completion of the </a:t>
            </a:r>
            <a:r>
              <a:rPr sz="2800" dirty="0">
                <a:latin typeface="Arial"/>
                <a:cs typeface="Arial"/>
              </a:rPr>
              <a:t>orders, even if </a:t>
            </a:r>
            <a:r>
              <a:rPr sz="2800" spc="-5" dirty="0">
                <a:latin typeface="Arial"/>
                <a:cs typeface="Arial"/>
              </a:rPr>
              <a:t>the  </a:t>
            </a:r>
            <a:r>
              <a:rPr sz="2800" dirty="0">
                <a:latin typeface="Arial"/>
                <a:cs typeface="Arial"/>
              </a:rPr>
              <a:t>patrol </a:t>
            </a:r>
            <a:r>
              <a:rPr sz="2800" spc="-5" dirty="0">
                <a:latin typeface="Arial"/>
                <a:cs typeface="Arial"/>
              </a:rPr>
              <a:t>date was within the </a:t>
            </a:r>
            <a:r>
              <a:rPr sz="2800" spc="5" dirty="0">
                <a:latin typeface="Arial"/>
                <a:cs typeface="Arial"/>
              </a:rPr>
              <a:t>13-1/2 </a:t>
            </a:r>
            <a:r>
              <a:rPr sz="2800" spc="-5" dirty="0">
                <a:latin typeface="Arial"/>
                <a:cs typeface="Arial"/>
              </a:rPr>
              <a:t>month</a:t>
            </a:r>
            <a:r>
              <a:rPr sz="2800" spc="65" dirty="0">
                <a:latin typeface="Arial"/>
                <a:cs typeface="Arial"/>
              </a:rPr>
              <a:t> </a:t>
            </a:r>
            <a:r>
              <a:rPr sz="2800" spc="-5" dirty="0">
                <a:latin typeface="Arial"/>
                <a:cs typeface="Arial"/>
              </a:rPr>
              <a:t>range</a:t>
            </a:r>
            <a:endParaRPr sz="2800">
              <a:latin typeface="Arial"/>
              <a:cs typeface="Arial"/>
            </a:endParaRPr>
          </a:p>
        </p:txBody>
      </p:sp>
      <p:sp>
        <p:nvSpPr>
          <p:cNvPr id="9" name="Rectangle 6"/>
          <p:cNvSpPr>
            <a:spLocks noGrp="1" noChangeArrowheads="1"/>
          </p:cNvSpPr>
          <p:nvPr>
            <p:ph type="sldNum" sz="quarter" idx="4294967295"/>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F2F5B17A-07BB-4537-8047-728E2953B584}" type="slidenum">
              <a:rPr lang="en-US" altLang="en-US" sz="1400" b="1" smtClean="0">
                <a:solidFill>
                  <a:srgbClr val="000099"/>
                </a:solidFill>
              </a:rPr>
              <a:pPr/>
              <a:t>40</a:t>
            </a:fld>
            <a:endParaRPr lang="en-US" altLang="en-US" sz="1400" b="1" dirty="0">
              <a:solidFill>
                <a:srgbClr val="000099"/>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219200"/>
            <a:ext cx="82296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endParaRPr/>
          </a:p>
        </p:txBody>
      </p:sp>
      <p:sp>
        <p:nvSpPr>
          <p:cNvPr id="3" name="object 3"/>
          <p:cNvSpPr/>
          <p:nvPr/>
        </p:nvSpPr>
        <p:spPr>
          <a:xfrm>
            <a:off x="457200" y="1295400"/>
            <a:ext cx="82296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a:p>
        </p:txBody>
      </p:sp>
      <p:sp>
        <p:nvSpPr>
          <p:cNvPr id="4" name="object 4"/>
          <p:cNvSpPr/>
          <p:nvPr/>
        </p:nvSpPr>
        <p:spPr>
          <a:xfrm>
            <a:off x="457200" y="6248398"/>
            <a:ext cx="1628775" cy="488950"/>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4081398" y="341629"/>
            <a:ext cx="4527550" cy="690245"/>
          </a:xfrm>
          <a:prstGeom prst="rect">
            <a:avLst/>
          </a:prstGeom>
        </p:spPr>
        <p:txBody>
          <a:bodyPr vert="horz" wrap="square" lIns="0" tIns="0" rIns="0" bIns="0" rtlCol="0">
            <a:spAutoFit/>
          </a:bodyPr>
          <a:lstStyle/>
          <a:p>
            <a:pPr marL="12700">
              <a:lnSpc>
                <a:spcPct val="100000"/>
              </a:lnSpc>
            </a:pPr>
            <a:r>
              <a:rPr dirty="0"/>
              <a:t>AOM</a:t>
            </a:r>
            <a:r>
              <a:rPr spc="-50" dirty="0"/>
              <a:t> </a:t>
            </a:r>
            <a:r>
              <a:rPr spc="-5" dirty="0"/>
              <a:t>(continued)</a:t>
            </a:r>
          </a:p>
        </p:txBody>
      </p:sp>
      <p:sp>
        <p:nvSpPr>
          <p:cNvPr id="10" name="object 10"/>
          <p:cNvSpPr txBox="1">
            <a:spLocks noGrp="1"/>
          </p:cNvSpPr>
          <p:nvPr>
            <p:ph type="ftr" sz="quarter" idx="5"/>
          </p:nvPr>
        </p:nvSpPr>
        <p:spPr>
          <a:prstGeom prst="rect">
            <a:avLst/>
          </a:prstGeom>
        </p:spPr>
        <p:txBody>
          <a:bodyPr vert="horz" wrap="square" lIns="0" tIns="3175" rIns="0" bIns="0" rtlCol="0">
            <a:spAutoFit/>
          </a:bodyPr>
          <a:lstStyle/>
          <a:p>
            <a:pPr marL="562610" marR="5080" indent="-550545">
              <a:lnSpc>
                <a:spcPts val="1680"/>
              </a:lnSpc>
              <a:spcBef>
                <a:spcPts val="25"/>
              </a:spcBef>
            </a:pPr>
            <a:r>
              <a:rPr lang="en-US" spc="-5"/>
              <a:t>2019 Surface Operations Workshop  Response Directorate</a:t>
            </a:r>
            <a:endParaRPr spc="-5" dirty="0"/>
          </a:p>
        </p:txBody>
      </p:sp>
      <p:sp>
        <p:nvSpPr>
          <p:cNvPr id="8" name="object 8"/>
          <p:cNvSpPr txBox="1"/>
          <p:nvPr/>
        </p:nvSpPr>
        <p:spPr>
          <a:xfrm>
            <a:off x="535940" y="1484121"/>
            <a:ext cx="7984490" cy="4147289"/>
          </a:xfrm>
          <a:prstGeom prst="rect">
            <a:avLst/>
          </a:prstGeom>
        </p:spPr>
        <p:txBody>
          <a:bodyPr vert="horz" wrap="square" lIns="0" tIns="0" rIns="0" bIns="0" rtlCol="0">
            <a:spAutoFit/>
          </a:bodyPr>
          <a:lstStyle/>
          <a:p>
            <a:pPr marL="355600" indent="-342900">
              <a:lnSpc>
                <a:spcPct val="100000"/>
              </a:lnSpc>
              <a:buChar char="•"/>
              <a:tabLst>
                <a:tab pos="354965" algn="l"/>
                <a:tab pos="355600" algn="l"/>
              </a:tabLst>
            </a:pPr>
            <a:r>
              <a:rPr sz="2800" spc="-5" dirty="0">
                <a:latin typeface="Arial"/>
                <a:cs typeface="Arial"/>
              </a:rPr>
              <a:t>Meals are </a:t>
            </a:r>
            <a:r>
              <a:rPr sz="2800" dirty="0">
                <a:latin typeface="Arial"/>
                <a:cs typeface="Arial"/>
              </a:rPr>
              <a:t>no longer automatically </a:t>
            </a:r>
            <a:r>
              <a:rPr sz="2800" spc="-5" dirty="0">
                <a:latin typeface="Arial"/>
                <a:cs typeface="Arial"/>
              </a:rPr>
              <a:t>selected</a:t>
            </a:r>
            <a:r>
              <a:rPr sz="2800" spc="65" dirty="0">
                <a:latin typeface="Arial"/>
                <a:cs typeface="Arial"/>
              </a:rPr>
              <a:t> </a:t>
            </a:r>
            <a:r>
              <a:rPr sz="2800" spc="-5" dirty="0">
                <a:latin typeface="Arial"/>
                <a:cs typeface="Arial"/>
              </a:rPr>
              <a:t>-</a:t>
            </a:r>
            <a:endParaRPr sz="2800" dirty="0">
              <a:latin typeface="Arial"/>
              <a:cs typeface="Arial"/>
            </a:endParaRPr>
          </a:p>
          <a:p>
            <a:pPr marL="355600">
              <a:lnSpc>
                <a:spcPct val="100000"/>
              </a:lnSpc>
            </a:pPr>
            <a:r>
              <a:rPr sz="2800" spc="-5" dirty="0">
                <a:latin typeface="Arial"/>
                <a:cs typeface="Arial"/>
              </a:rPr>
              <a:t>must be </a:t>
            </a:r>
            <a:r>
              <a:rPr sz="2800" dirty="0">
                <a:latin typeface="Arial"/>
                <a:cs typeface="Arial"/>
              </a:rPr>
              <a:t>selected manually </a:t>
            </a:r>
            <a:r>
              <a:rPr sz="2800" spc="-5" dirty="0">
                <a:latin typeface="Arial"/>
                <a:cs typeface="Arial"/>
              </a:rPr>
              <a:t>for </a:t>
            </a:r>
            <a:r>
              <a:rPr sz="2800" b="1" spc="-5" dirty="0">
                <a:latin typeface="Arial"/>
                <a:cs typeface="Arial"/>
              </a:rPr>
              <a:t>each</a:t>
            </a:r>
            <a:r>
              <a:rPr sz="2800" b="1" spc="55" dirty="0">
                <a:latin typeface="Arial"/>
                <a:cs typeface="Arial"/>
              </a:rPr>
              <a:t> </a:t>
            </a:r>
            <a:r>
              <a:rPr sz="2800" spc="-5" dirty="0">
                <a:latin typeface="Arial"/>
                <a:cs typeface="Arial"/>
              </a:rPr>
              <a:t>member</a:t>
            </a:r>
            <a:endParaRPr sz="2800" dirty="0">
              <a:latin typeface="Arial"/>
              <a:cs typeface="Arial"/>
            </a:endParaRPr>
          </a:p>
          <a:p>
            <a:pPr marL="355600" marR="474980" indent="-342900">
              <a:lnSpc>
                <a:spcPct val="100000"/>
              </a:lnSpc>
              <a:spcBef>
                <a:spcPts val="670"/>
              </a:spcBef>
              <a:buChar char="•"/>
              <a:tabLst>
                <a:tab pos="354965" algn="l"/>
                <a:tab pos="355600" algn="l"/>
              </a:tabLst>
            </a:pPr>
            <a:r>
              <a:rPr sz="2800" spc="-5" dirty="0">
                <a:latin typeface="Arial"/>
                <a:cs typeface="Arial"/>
              </a:rPr>
              <a:t>Select </a:t>
            </a:r>
            <a:r>
              <a:rPr sz="2800" dirty="0">
                <a:latin typeface="Arial"/>
                <a:cs typeface="Arial"/>
              </a:rPr>
              <a:t>only </a:t>
            </a:r>
            <a:r>
              <a:rPr sz="2800" spc="-5" dirty="0">
                <a:latin typeface="Arial"/>
                <a:cs typeface="Arial"/>
              </a:rPr>
              <a:t>the meals that were </a:t>
            </a:r>
            <a:r>
              <a:rPr sz="2800" dirty="0">
                <a:latin typeface="Arial"/>
                <a:cs typeface="Arial"/>
              </a:rPr>
              <a:t>actually  </a:t>
            </a:r>
            <a:r>
              <a:rPr sz="2800" spc="-5" dirty="0">
                <a:latin typeface="Arial"/>
                <a:cs typeface="Arial"/>
              </a:rPr>
              <a:t>consumed </a:t>
            </a:r>
            <a:r>
              <a:rPr sz="2800" dirty="0">
                <a:latin typeface="Arial"/>
                <a:cs typeface="Arial"/>
              </a:rPr>
              <a:t>during </a:t>
            </a:r>
            <a:r>
              <a:rPr sz="2800" spc="-5" dirty="0">
                <a:latin typeface="Arial"/>
                <a:cs typeface="Arial"/>
              </a:rPr>
              <a:t>the underway portion of the  </a:t>
            </a:r>
            <a:r>
              <a:rPr sz="2800" dirty="0">
                <a:latin typeface="Arial"/>
                <a:cs typeface="Arial"/>
              </a:rPr>
              <a:t>patrol, </a:t>
            </a:r>
            <a:r>
              <a:rPr sz="2800" spc="-5" dirty="0">
                <a:latin typeface="Arial"/>
                <a:cs typeface="Arial"/>
              </a:rPr>
              <a:t>not before </a:t>
            </a:r>
            <a:r>
              <a:rPr sz="2800" dirty="0">
                <a:latin typeface="Arial"/>
                <a:cs typeface="Arial"/>
              </a:rPr>
              <a:t>and</a:t>
            </a:r>
            <a:r>
              <a:rPr sz="2800" spc="-10" dirty="0">
                <a:latin typeface="Arial"/>
                <a:cs typeface="Arial"/>
              </a:rPr>
              <a:t> </a:t>
            </a:r>
            <a:r>
              <a:rPr sz="2800" spc="-5" dirty="0">
                <a:latin typeface="Arial"/>
                <a:cs typeface="Arial"/>
              </a:rPr>
              <a:t>after</a:t>
            </a:r>
            <a:endParaRPr sz="2800" dirty="0">
              <a:latin typeface="Arial"/>
              <a:cs typeface="Arial"/>
            </a:endParaRPr>
          </a:p>
          <a:p>
            <a:pPr marL="355600" marR="304165" indent="-342900">
              <a:lnSpc>
                <a:spcPct val="100000"/>
              </a:lnSpc>
              <a:spcBef>
                <a:spcPts val="670"/>
              </a:spcBef>
              <a:buChar char="•"/>
              <a:tabLst>
                <a:tab pos="354965" algn="l"/>
                <a:tab pos="355600" algn="l"/>
              </a:tabLst>
            </a:pPr>
            <a:r>
              <a:rPr sz="2800" spc="-5" dirty="0" smtClean="0">
                <a:latin typeface="Arial"/>
                <a:cs typeface="Arial"/>
              </a:rPr>
              <a:t>FINCEN </a:t>
            </a:r>
            <a:r>
              <a:rPr sz="2800" spc="-5" dirty="0">
                <a:latin typeface="Arial"/>
                <a:cs typeface="Arial"/>
              </a:rPr>
              <a:t>does </a:t>
            </a:r>
            <a:r>
              <a:rPr sz="2800" dirty="0">
                <a:latin typeface="Arial"/>
                <a:cs typeface="Arial"/>
              </a:rPr>
              <a:t>not </a:t>
            </a:r>
            <a:r>
              <a:rPr sz="2800" spc="-5" dirty="0">
                <a:latin typeface="Arial"/>
                <a:cs typeface="Arial"/>
              </a:rPr>
              <a:t>pay for water, soda, snacks,  </a:t>
            </a:r>
            <a:r>
              <a:rPr sz="2800" dirty="0">
                <a:latin typeface="Arial"/>
                <a:cs typeface="Arial"/>
              </a:rPr>
              <a:t>etc.</a:t>
            </a:r>
          </a:p>
          <a:p>
            <a:pPr marL="355600" marR="5080" indent="-342900">
              <a:lnSpc>
                <a:spcPct val="100000"/>
              </a:lnSpc>
              <a:spcBef>
                <a:spcPts val="670"/>
              </a:spcBef>
              <a:buChar char="•"/>
              <a:tabLst>
                <a:tab pos="354965" algn="l"/>
                <a:tab pos="355600" algn="l"/>
              </a:tabLst>
            </a:pPr>
            <a:r>
              <a:rPr sz="2800" spc="-5" dirty="0">
                <a:latin typeface="Arial"/>
                <a:cs typeface="Arial"/>
              </a:rPr>
              <a:t>If you </a:t>
            </a:r>
            <a:r>
              <a:rPr sz="2800" dirty="0">
                <a:latin typeface="Arial"/>
                <a:cs typeface="Arial"/>
              </a:rPr>
              <a:t>receive fuel or </a:t>
            </a:r>
            <a:r>
              <a:rPr sz="2800" spc="-5" dirty="0">
                <a:latin typeface="Arial"/>
                <a:cs typeface="Arial"/>
              </a:rPr>
              <a:t>meals at no </a:t>
            </a:r>
            <a:r>
              <a:rPr sz="2800" dirty="0">
                <a:latin typeface="Arial"/>
                <a:cs typeface="Arial"/>
              </a:rPr>
              <a:t>cost from </a:t>
            </a:r>
            <a:r>
              <a:rPr sz="2800" spc="-5" dirty="0">
                <a:latin typeface="Arial"/>
                <a:cs typeface="Arial"/>
              </a:rPr>
              <a:t>the  Coast </a:t>
            </a:r>
            <a:r>
              <a:rPr sz="2800" dirty="0">
                <a:latin typeface="Arial"/>
                <a:cs typeface="Arial"/>
              </a:rPr>
              <a:t>Guard, </a:t>
            </a:r>
            <a:r>
              <a:rPr sz="2800" spc="-5" dirty="0">
                <a:latin typeface="Arial"/>
                <a:cs typeface="Arial"/>
              </a:rPr>
              <a:t>check “Government Provided”</a:t>
            </a:r>
            <a:r>
              <a:rPr sz="2800" spc="80" dirty="0">
                <a:latin typeface="Arial"/>
                <a:cs typeface="Arial"/>
              </a:rPr>
              <a:t> </a:t>
            </a:r>
            <a:r>
              <a:rPr sz="2800" spc="-5" dirty="0">
                <a:latin typeface="Arial"/>
                <a:cs typeface="Arial"/>
              </a:rPr>
              <a:t>box</a:t>
            </a:r>
            <a:endParaRPr sz="2800" dirty="0">
              <a:latin typeface="Arial"/>
              <a:cs typeface="Arial"/>
            </a:endParaRPr>
          </a:p>
        </p:txBody>
      </p:sp>
      <p:sp>
        <p:nvSpPr>
          <p:cNvPr id="9" name="Rectangle 6"/>
          <p:cNvSpPr>
            <a:spLocks noGrp="1" noChangeArrowheads="1"/>
          </p:cNvSpPr>
          <p:nvPr>
            <p:ph type="sldNum" sz="quarter" idx="4294967295"/>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F2F5B17A-07BB-4537-8047-728E2953B584}" type="slidenum">
              <a:rPr lang="en-US" altLang="en-US" sz="1400" b="1" smtClean="0">
                <a:solidFill>
                  <a:srgbClr val="000099"/>
                </a:solidFill>
              </a:rPr>
              <a:pPr/>
              <a:t>41</a:t>
            </a:fld>
            <a:endParaRPr lang="en-US" altLang="en-US" sz="1400" b="1" dirty="0">
              <a:solidFill>
                <a:srgbClr val="000099"/>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219200"/>
            <a:ext cx="82296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endParaRPr/>
          </a:p>
        </p:txBody>
      </p:sp>
      <p:sp>
        <p:nvSpPr>
          <p:cNvPr id="3" name="object 3"/>
          <p:cNvSpPr/>
          <p:nvPr/>
        </p:nvSpPr>
        <p:spPr>
          <a:xfrm>
            <a:off x="457200" y="1295400"/>
            <a:ext cx="82296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a:p>
        </p:txBody>
      </p:sp>
      <p:sp>
        <p:nvSpPr>
          <p:cNvPr id="4" name="object 4"/>
          <p:cNvSpPr/>
          <p:nvPr/>
        </p:nvSpPr>
        <p:spPr>
          <a:xfrm>
            <a:off x="457200" y="6248398"/>
            <a:ext cx="1628775" cy="488950"/>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4157598" y="297941"/>
            <a:ext cx="4528185" cy="690245"/>
          </a:xfrm>
          <a:prstGeom prst="rect">
            <a:avLst/>
          </a:prstGeom>
        </p:spPr>
        <p:txBody>
          <a:bodyPr vert="horz" wrap="square" lIns="0" tIns="0" rIns="0" bIns="0" rtlCol="0">
            <a:spAutoFit/>
          </a:bodyPr>
          <a:lstStyle/>
          <a:p>
            <a:pPr marL="12700">
              <a:lnSpc>
                <a:spcPct val="100000"/>
              </a:lnSpc>
            </a:pPr>
            <a:r>
              <a:rPr dirty="0"/>
              <a:t>AOM</a:t>
            </a:r>
            <a:r>
              <a:rPr spc="-95" dirty="0"/>
              <a:t> </a:t>
            </a:r>
            <a:r>
              <a:rPr dirty="0"/>
              <a:t>(continued)</a:t>
            </a:r>
          </a:p>
        </p:txBody>
      </p:sp>
      <p:sp>
        <p:nvSpPr>
          <p:cNvPr id="10" name="object 10"/>
          <p:cNvSpPr txBox="1">
            <a:spLocks noGrp="1"/>
          </p:cNvSpPr>
          <p:nvPr>
            <p:ph type="ftr" sz="quarter" idx="5"/>
          </p:nvPr>
        </p:nvSpPr>
        <p:spPr>
          <a:prstGeom prst="rect">
            <a:avLst/>
          </a:prstGeom>
        </p:spPr>
        <p:txBody>
          <a:bodyPr vert="horz" wrap="square" lIns="0" tIns="3175" rIns="0" bIns="0" rtlCol="0">
            <a:spAutoFit/>
          </a:bodyPr>
          <a:lstStyle/>
          <a:p>
            <a:pPr marL="562610" marR="5080" indent="-550545">
              <a:lnSpc>
                <a:spcPts val="1680"/>
              </a:lnSpc>
              <a:spcBef>
                <a:spcPts val="25"/>
              </a:spcBef>
            </a:pPr>
            <a:r>
              <a:rPr lang="en-US" spc="-5"/>
              <a:t>2019 Surface Operations Workshop  Response Directorate</a:t>
            </a:r>
            <a:endParaRPr spc="-5" dirty="0"/>
          </a:p>
        </p:txBody>
      </p:sp>
      <p:sp>
        <p:nvSpPr>
          <p:cNvPr id="8" name="object 8"/>
          <p:cNvSpPr txBox="1"/>
          <p:nvPr/>
        </p:nvSpPr>
        <p:spPr>
          <a:xfrm>
            <a:off x="535940" y="1484629"/>
            <a:ext cx="8045450" cy="4379595"/>
          </a:xfrm>
          <a:prstGeom prst="rect">
            <a:avLst/>
          </a:prstGeom>
        </p:spPr>
        <p:txBody>
          <a:bodyPr vert="horz" wrap="square" lIns="0" tIns="0" rIns="0" bIns="0" rtlCol="0">
            <a:spAutoFit/>
          </a:bodyPr>
          <a:lstStyle/>
          <a:p>
            <a:pPr marL="355600" indent="-342900">
              <a:lnSpc>
                <a:spcPct val="100000"/>
              </a:lnSpc>
              <a:buChar char="•"/>
              <a:tabLst>
                <a:tab pos="354965" algn="l"/>
                <a:tab pos="355600" algn="l"/>
              </a:tabLst>
            </a:pPr>
            <a:r>
              <a:rPr sz="2700" spc="-5" dirty="0">
                <a:latin typeface="Arial"/>
                <a:cs typeface="Arial"/>
              </a:rPr>
              <a:t>Do </a:t>
            </a:r>
            <a:r>
              <a:rPr sz="2700" dirty="0">
                <a:latin typeface="Arial"/>
                <a:cs typeface="Arial"/>
              </a:rPr>
              <a:t>not </a:t>
            </a:r>
            <a:r>
              <a:rPr sz="2700" spc="-5" dirty="0">
                <a:latin typeface="Arial"/>
                <a:cs typeface="Arial"/>
              </a:rPr>
              <a:t>claim </a:t>
            </a:r>
            <a:r>
              <a:rPr sz="2700" dirty="0">
                <a:latin typeface="Arial"/>
                <a:cs typeface="Arial"/>
              </a:rPr>
              <a:t>make-up </a:t>
            </a:r>
            <a:r>
              <a:rPr sz="2700" spc="-5" dirty="0">
                <a:latin typeface="Arial"/>
                <a:cs typeface="Arial"/>
              </a:rPr>
              <a:t>engine oil; </a:t>
            </a:r>
            <a:r>
              <a:rPr sz="2700" dirty="0">
                <a:latin typeface="Arial"/>
                <a:cs typeface="Arial"/>
              </a:rPr>
              <a:t>it </a:t>
            </a:r>
            <a:r>
              <a:rPr sz="2700" spc="-5" dirty="0">
                <a:latin typeface="Arial"/>
                <a:cs typeface="Arial"/>
              </a:rPr>
              <a:t>is included</a:t>
            </a:r>
            <a:r>
              <a:rPr sz="2700" spc="50" dirty="0">
                <a:latin typeface="Arial"/>
                <a:cs typeface="Arial"/>
              </a:rPr>
              <a:t> </a:t>
            </a:r>
            <a:r>
              <a:rPr sz="2700" spc="-5" dirty="0">
                <a:latin typeface="Arial"/>
                <a:cs typeface="Arial"/>
              </a:rPr>
              <a:t>in</a:t>
            </a:r>
            <a:endParaRPr sz="2700">
              <a:latin typeface="Arial"/>
              <a:cs typeface="Arial"/>
            </a:endParaRPr>
          </a:p>
          <a:p>
            <a:pPr marL="355600">
              <a:lnSpc>
                <a:spcPct val="100000"/>
              </a:lnSpc>
            </a:pPr>
            <a:r>
              <a:rPr sz="2700" dirty="0">
                <a:latin typeface="Arial"/>
                <a:cs typeface="Arial"/>
              </a:rPr>
              <a:t>your </a:t>
            </a:r>
            <a:r>
              <a:rPr sz="2700" spc="-10" dirty="0">
                <a:latin typeface="Arial"/>
                <a:cs typeface="Arial"/>
              </a:rPr>
              <a:t>SAMA</a:t>
            </a:r>
            <a:r>
              <a:rPr sz="2700" spc="-55" dirty="0">
                <a:latin typeface="Arial"/>
                <a:cs typeface="Arial"/>
              </a:rPr>
              <a:t> </a:t>
            </a:r>
            <a:r>
              <a:rPr sz="2700" spc="-5" dirty="0">
                <a:latin typeface="Arial"/>
                <a:cs typeface="Arial"/>
              </a:rPr>
              <a:t>payment</a:t>
            </a:r>
            <a:endParaRPr sz="2700">
              <a:latin typeface="Arial"/>
              <a:cs typeface="Arial"/>
            </a:endParaRPr>
          </a:p>
          <a:p>
            <a:pPr marL="355600" marR="5080" indent="-342900">
              <a:lnSpc>
                <a:spcPct val="100000"/>
              </a:lnSpc>
              <a:spcBef>
                <a:spcPts val="645"/>
              </a:spcBef>
              <a:buChar char="•"/>
              <a:tabLst>
                <a:tab pos="354965" algn="l"/>
                <a:tab pos="355600" algn="l"/>
              </a:tabLst>
            </a:pPr>
            <a:r>
              <a:rPr sz="2700" spc="-5" dirty="0">
                <a:latin typeface="Arial"/>
                <a:cs typeface="Arial"/>
              </a:rPr>
              <a:t>Fuel </a:t>
            </a:r>
            <a:r>
              <a:rPr sz="2700" dirty="0">
                <a:latin typeface="Arial"/>
                <a:cs typeface="Arial"/>
              </a:rPr>
              <a:t>additives </a:t>
            </a:r>
            <a:r>
              <a:rPr sz="2700" spc="-5" dirty="0">
                <a:latin typeface="Arial"/>
                <a:cs typeface="Arial"/>
              </a:rPr>
              <a:t>are </a:t>
            </a:r>
            <a:r>
              <a:rPr sz="2700" dirty="0">
                <a:latin typeface="Arial"/>
                <a:cs typeface="Arial"/>
              </a:rPr>
              <a:t>2-cycle </a:t>
            </a:r>
            <a:r>
              <a:rPr sz="2700" spc="-5" dirty="0">
                <a:latin typeface="Arial"/>
                <a:cs typeface="Arial"/>
              </a:rPr>
              <a:t>oil, ethanol mitigation,  </a:t>
            </a:r>
            <a:r>
              <a:rPr sz="2700" dirty="0">
                <a:latin typeface="Arial"/>
                <a:cs typeface="Arial"/>
              </a:rPr>
              <a:t>injection </a:t>
            </a:r>
            <a:r>
              <a:rPr sz="2700" spc="-5" dirty="0">
                <a:latin typeface="Arial"/>
                <a:cs typeface="Arial"/>
              </a:rPr>
              <a:t>cleaner, </a:t>
            </a:r>
            <a:r>
              <a:rPr sz="2700" dirty="0">
                <a:latin typeface="Arial"/>
                <a:cs typeface="Arial"/>
              </a:rPr>
              <a:t>stabilizers, octane </a:t>
            </a:r>
            <a:r>
              <a:rPr sz="2700" spc="-5" dirty="0">
                <a:latin typeface="Arial"/>
                <a:cs typeface="Arial"/>
              </a:rPr>
              <a:t>enhancer,</a:t>
            </a:r>
            <a:r>
              <a:rPr sz="2700" spc="-75" dirty="0">
                <a:latin typeface="Arial"/>
                <a:cs typeface="Arial"/>
              </a:rPr>
              <a:t> </a:t>
            </a:r>
            <a:r>
              <a:rPr sz="2700" dirty="0">
                <a:latin typeface="Arial"/>
                <a:cs typeface="Arial"/>
              </a:rPr>
              <a:t>etc.</a:t>
            </a:r>
            <a:endParaRPr sz="2700">
              <a:latin typeface="Arial"/>
              <a:cs typeface="Arial"/>
            </a:endParaRPr>
          </a:p>
          <a:p>
            <a:pPr marL="355600" marR="62865" indent="-342900">
              <a:lnSpc>
                <a:spcPct val="100000"/>
              </a:lnSpc>
              <a:spcBef>
                <a:spcPts val="650"/>
              </a:spcBef>
              <a:buChar char="•"/>
              <a:tabLst>
                <a:tab pos="354965" algn="l"/>
                <a:tab pos="355600" algn="l"/>
              </a:tabLst>
            </a:pPr>
            <a:r>
              <a:rPr sz="2700" dirty="0">
                <a:latin typeface="Arial"/>
                <a:cs typeface="Arial"/>
              </a:rPr>
              <a:t>Include receipts </a:t>
            </a:r>
            <a:r>
              <a:rPr sz="2700" spc="-5" dirty="0">
                <a:latin typeface="Arial"/>
                <a:cs typeface="Arial"/>
              </a:rPr>
              <a:t>as required. </a:t>
            </a:r>
            <a:r>
              <a:rPr sz="2700" spc="-10" dirty="0">
                <a:latin typeface="Arial"/>
                <a:cs typeface="Arial"/>
              </a:rPr>
              <a:t>CG </a:t>
            </a:r>
            <a:r>
              <a:rPr sz="2700" dirty="0">
                <a:latin typeface="Arial"/>
                <a:cs typeface="Arial"/>
              </a:rPr>
              <a:t>policy </a:t>
            </a:r>
            <a:r>
              <a:rPr sz="2700" spc="-5" dirty="0">
                <a:latin typeface="Arial"/>
                <a:cs typeface="Arial"/>
              </a:rPr>
              <a:t>is $75;  </a:t>
            </a:r>
            <a:r>
              <a:rPr sz="2700" dirty="0">
                <a:latin typeface="Arial"/>
                <a:cs typeface="Arial"/>
              </a:rPr>
              <a:t>Districts may </a:t>
            </a:r>
            <a:r>
              <a:rPr sz="2700" spc="-5" dirty="0">
                <a:latin typeface="Arial"/>
                <a:cs typeface="Arial"/>
              </a:rPr>
              <a:t>require </a:t>
            </a:r>
            <a:r>
              <a:rPr sz="2700" dirty="0">
                <a:latin typeface="Arial"/>
                <a:cs typeface="Arial"/>
              </a:rPr>
              <a:t>receipts at </a:t>
            </a:r>
            <a:r>
              <a:rPr sz="2700" spc="-5" dirty="0">
                <a:latin typeface="Arial"/>
                <a:cs typeface="Arial"/>
              </a:rPr>
              <a:t>a lower amount</a:t>
            </a:r>
            <a:r>
              <a:rPr sz="2700" spc="-40" dirty="0">
                <a:latin typeface="Arial"/>
                <a:cs typeface="Arial"/>
              </a:rPr>
              <a:t> </a:t>
            </a:r>
            <a:r>
              <a:rPr sz="2700" dirty="0">
                <a:latin typeface="Arial"/>
                <a:cs typeface="Arial"/>
              </a:rPr>
              <a:t>to  </a:t>
            </a:r>
            <a:r>
              <a:rPr sz="2700" spc="-5" dirty="0">
                <a:latin typeface="Arial"/>
                <a:cs typeface="Arial"/>
              </a:rPr>
              <a:t>include any and all claimed</a:t>
            </a:r>
            <a:r>
              <a:rPr sz="2700" spc="50" dirty="0">
                <a:latin typeface="Arial"/>
                <a:cs typeface="Arial"/>
              </a:rPr>
              <a:t> </a:t>
            </a:r>
            <a:r>
              <a:rPr sz="2700" spc="-5" dirty="0">
                <a:latin typeface="Arial"/>
                <a:cs typeface="Arial"/>
              </a:rPr>
              <a:t>expenses</a:t>
            </a:r>
            <a:endParaRPr sz="2700">
              <a:latin typeface="Arial"/>
              <a:cs typeface="Arial"/>
            </a:endParaRPr>
          </a:p>
          <a:p>
            <a:pPr marL="355600" marR="80645" indent="-342900">
              <a:lnSpc>
                <a:spcPct val="100000"/>
              </a:lnSpc>
              <a:spcBef>
                <a:spcPts val="645"/>
              </a:spcBef>
              <a:buChar char="•"/>
              <a:tabLst>
                <a:tab pos="354965" algn="l"/>
                <a:tab pos="355600" algn="l"/>
              </a:tabLst>
            </a:pPr>
            <a:r>
              <a:rPr sz="2700" dirty="0">
                <a:latin typeface="Arial"/>
                <a:cs typeface="Arial"/>
              </a:rPr>
              <a:t>Per the </a:t>
            </a:r>
            <a:r>
              <a:rPr sz="2700" spc="-5" dirty="0">
                <a:latin typeface="Arial"/>
                <a:cs typeface="Arial"/>
              </a:rPr>
              <a:t>Operations Policy Manual, patrol orders  must </a:t>
            </a:r>
            <a:r>
              <a:rPr sz="2700" spc="-10" dirty="0">
                <a:latin typeface="Arial"/>
                <a:cs typeface="Arial"/>
              </a:rPr>
              <a:t>be </a:t>
            </a:r>
            <a:r>
              <a:rPr sz="2700" dirty="0">
                <a:latin typeface="Arial"/>
                <a:cs typeface="Arial"/>
              </a:rPr>
              <a:t>submitted within 30 days after</a:t>
            </a:r>
            <a:r>
              <a:rPr sz="2700" spc="-45" dirty="0">
                <a:latin typeface="Arial"/>
                <a:cs typeface="Arial"/>
              </a:rPr>
              <a:t> </a:t>
            </a:r>
            <a:r>
              <a:rPr sz="2700" spc="-5" dirty="0">
                <a:latin typeface="Arial"/>
                <a:cs typeface="Arial"/>
              </a:rPr>
              <a:t>completion  </a:t>
            </a:r>
            <a:r>
              <a:rPr sz="2700" dirty="0">
                <a:latin typeface="Arial"/>
                <a:cs typeface="Arial"/>
              </a:rPr>
              <a:t>of </a:t>
            </a:r>
            <a:r>
              <a:rPr sz="2700" spc="-5" dirty="0">
                <a:latin typeface="Arial"/>
                <a:cs typeface="Arial"/>
              </a:rPr>
              <a:t>the</a:t>
            </a:r>
            <a:r>
              <a:rPr sz="2700" spc="-70" dirty="0">
                <a:latin typeface="Arial"/>
                <a:cs typeface="Arial"/>
              </a:rPr>
              <a:t> </a:t>
            </a:r>
            <a:r>
              <a:rPr sz="2700" spc="-5" dirty="0">
                <a:latin typeface="Arial"/>
                <a:cs typeface="Arial"/>
              </a:rPr>
              <a:t>patrol</a:t>
            </a:r>
            <a:endParaRPr sz="2700">
              <a:latin typeface="Arial"/>
              <a:cs typeface="Arial"/>
            </a:endParaRPr>
          </a:p>
        </p:txBody>
      </p:sp>
      <p:sp>
        <p:nvSpPr>
          <p:cNvPr id="9" name="Rectangle 6"/>
          <p:cNvSpPr>
            <a:spLocks noGrp="1" noChangeArrowheads="1"/>
          </p:cNvSpPr>
          <p:nvPr>
            <p:ph type="sldNum" sz="quarter" idx="4294967295"/>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F2F5B17A-07BB-4537-8047-728E2953B584}" type="slidenum">
              <a:rPr lang="en-US" altLang="en-US" sz="1400" b="1" smtClean="0">
                <a:solidFill>
                  <a:srgbClr val="000099"/>
                </a:solidFill>
              </a:rPr>
              <a:pPr/>
              <a:t>42</a:t>
            </a:fld>
            <a:endParaRPr lang="en-US" altLang="en-US" sz="1400" b="1" dirty="0">
              <a:solidFill>
                <a:srgbClr val="000099"/>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57200" y="6248398"/>
            <a:ext cx="1628775" cy="488950"/>
          </a:xfrm>
          <a:prstGeom prst="rect">
            <a:avLst/>
          </a:prstGeom>
          <a:blipFill>
            <a:blip r:embed="rId3" cstate="print"/>
            <a:stretch>
              <a:fillRect/>
            </a:stretch>
          </a:blipFill>
        </p:spPr>
        <p:txBody>
          <a:bodyPr wrap="square" lIns="0" tIns="0" rIns="0" bIns="0" rtlCol="0"/>
          <a:lstStyle/>
          <a:p>
            <a:endParaRPr/>
          </a:p>
        </p:txBody>
      </p:sp>
      <p:sp>
        <p:nvSpPr>
          <p:cNvPr id="9" name="object 9"/>
          <p:cNvSpPr txBox="1">
            <a:spLocks noGrp="1"/>
          </p:cNvSpPr>
          <p:nvPr>
            <p:ph type="ftr" sz="quarter" idx="5"/>
          </p:nvPr>
        </p:nvSpPr>
        <p:spPr>
          <a:prstGeom prst="rect">
            <a:avLst/>
          </a:prstGeom>
        </p:spPr>
        <p:txBody>
          <a:bodyPr vert="horz" wrap="square" lIns="0" tIns="3175" rIns="0" bIns="0" rtlCol="0">
            <a:spAutoFit/>
          </a:bodyPr>
          <a:lstStyle/>
          <a:p>
            <a:pPr marL="562610" marR="5080" indent="-550545">
              <a:lnSpc>
                <a:spcPts val="1680"/>
              </a:lnSpc>
              <a:spcBef>
                <a:spcPts val="25"/>
              </a:spcBef>
            </a:pPr>
            <a:r>
              <a:rPr lang="en-US" spc="-5"/>
              <a:t>2019 Surface Operations Workshop  Response Directorate</a:t>
            </a:r>
            <a:endParaRPr spc="-5" dirty="0"/>
          </a:p>
        </p:txBody>
      </p:sp>
      <p:sp>
        <p:nvSpPr>
          <p:cNvPr id="7" name="object 7"/>
          <p:cNvSpPr txBox="1"/>
          <p:nvPr/>
        </p:nvSpPr>
        <p:spPr>
          <a:xfrm>
            <a:off x="535940" y="1409446"/>
            <a:ext cx="8025130" cy="4446270"/>
          </a:xfrm>
          <a:prstGeom prst="rect">
            <a:avLst/>
          </a:prstGeom>
        </p:spPr>
        <p:txBody>
          <a:bodyPr vert="horz" wrap="square" lIns="0" tIns="0" rIns="0" bIns="0" rtlCol="0">
            <a:spAutoFit/>
          </a:bodyPr>
          <a:lstStyle/>
          <a:p>
            <a:pPr marL="355600" marR="763270" indent="-342900">
              <a:lnSpc>
                <a:spcPct val="100000"/>
              </a:lnSpc>
              <a:buChar char="•"/>
              <a:tabLst>
                <a:tab pos="354965" algn="l"/>
                <a:tab pos="355600" algn="l"/>
              </a:tabLst>
            </a:pPr>
            <a:r>
              <a:rPr sz="2500" spc="-5" dirty="0">
                <a:latin typeface="Arial"/>
                <a:cs typeface="Arial"/>
              </a:rPr>
              <a:t>Subsistence (meal) payments go to the Owner or  Operator as selected on the order</a:t>
            </a:r>
            <a:r>
              <a:rPr sz="2500" spc="60" dirty="0">
                <a:latin typeface="Arial"/>
                <a:cs typeface="Arial"/>
              </a:rPr>
              <a:t> </a:t>
            </a:r>
            <a:r>
              <a:rPr sz="2500" spc="-5" dirty="0">
                <a:latin typeface="Arial"/>
                <a:cs typeface="Arial"/>
              </a:rPr>
              <a:t>request</a:t>
            </a:r>
            <a:endParaRPr sz="2500" dirty="0">
              <a:latin typeface="Arial"/>
              <a:cs typeface="Arial"/>
            </a:endParaRPr>
          </a:p>
          <a:p>
            <a:pPr marL="355600" marR="588010" indent="-342900">
              <a:lnSpc>
                <a:spcPct val="100000"/>
              </a:lnSpc>
              <a:spcBef>
                <a:spcPts val="600"/>
              </a:spcBef>
              <a:buChar char="•"/>
              <a:tabLst>
                <a:tab pos="354965" algn="l"/>
                <a:tab pos="355600" algn="l"/>
              </a:tabLst>
            </a:pPr>
            <a:r>
              <a:rPr sz="2500" spc="-5" dirty="0">
                <a:latin typeface="Arial"/>
                <a:cs typeface="Arial"/>
              </a:rPr>
              <a:t>The member receiving the subsistence payment is  obligated to</a:t>
            </a:r>
            <a:r>
              <a:rPr sz="2500" spc="-50" dirty="0">
                <a:latin typeface="Arial"/>
                <a:cs typeface="Arial"/>
              </a:rPr>
              <a:t> </a:t>
            </a:r>
            <a:r>
              <a:rPr sz="2500" spc="-5" dirty="0">
                <a:latin typeface="Arial"/>
                <a:cs typeface="Arial"/>
              </a:rPr>
              <a:t>either</a:t>
            </a:r>
            <a:endParaRPr sz="2500" dirty="0">
              <a:latin typeface="Arial"/>
              <a:cs typeface="Arial"/>
            </a:endParaRPr>
          </a:p>
          <a:p>
            <a:pPr marL="756285" lvl="1" indent="-286385">
              <a:lnSpc>
                <a:spcPct val="100000"/>
              </a:lnSpc>
              <a:spcBef>
                <a:spcPts val="575"/>
              </a:spcBef>
              <a:buFont typeface="Wingdings"/>
              <a:buChar char=""/>
              <a:tabLst>
                <a:tab pos="756285" algn="l"/>
                <a:tab pos="756920" algn="l"/>
              </a:tabLst>
            </a:pPr>
            <a:r>
              <a:rPr sz="2400" dirty="0">
                <a:latin typeface="Arial"/>
                <a:cs typeface="Arial"/>
              </a:rPr>
              <a:t>Turn </a:t>
            </a:r>
            <a:r>
              <a:rPr sz="2400" spc="-5" dirty="0">
                <a:latin typeface="Arial"/>
                <a:cs typeface="Arial"/>
              </a:rPr>
              <a:t>the payment over </a:t>
            </a:r>
            <a:r>
              <a:rPr sz="2400" dirty="0">
                <a:latin typeface="Arial"/>
                <a:cs typeface="Arial"/>
              </a:rPr>
              <a:t>to </a:t>
            </a:r>
            <a:r>
              <a:rPr sz="2400" spc="-5" dirty="0">
                <a:latin typeface="Arial"/>
                <a:cs typeface="Arial"/>
              </a:rPr>
              <a:t>each crew member</a:t>
            </a:r>
            <a:r>
              <a:rPr sz="2400" spc="50" dirty="0">
                <a:latin typeface="Arial"/>
                <a:cs typeface="Arial"/>
              </a:rPr>
              <a:t> </a:t>
            </a:r>
            <a:r>
              <a:rPr sz="2400" spc="-5" dirty="0">
                <a:latin typeface="Arial"/>
                <a:cs typeface="Arial"/>
              </a:rPr>
              <a:t>or</a:t>
            </a:r>
            <a:endParaRPr sz="2400" dirty="0">
              <a:latin typeface="Arial"/>
              <a:cs typeface="Arial"/>
            </a:endParaRPr>
          </a:p>
          <a:p>
            <a:pPr marL="756285" marR="247015" lvl="1" indent="-286385">
              <a:lnSpc>
                <a:spcPct val="100000"/>
              </a:lnSpc>
              <a:spcBef>
                <a:spcPts val="575"/>
              </a:spcBef>
              <a:buFont typeface="Wingdings"/>
              <a:buChar char=""/>
              <a:tabLst>
                <a:tab pos="756285" algn="l"/>
                <a:tab pos="756920" algn="l"/>
              </a:tabLst>
            </a:pPr>
            <a:r>
              <a:rPr sz="2400" spc="-5" dirty="0">
                <a:latin typeface="Arial"/>
                <a:cs typeface="Arial"/>
              </a:rPr>
              <a:t>Provide </a:t>
            </a:r>
            <a:r>
              <a:rPr sz="2400" dirty="0">
                <a:latin typeface="Arial"/>
                <a:cs typeface="Arial"/>
              </a:rPr>
              <a:t>a </a:t>
            </a:r>
            <a:r>
              <a:rPr sz="2400" spc="-5" dirty="0">
                <a:latin typeface="Arial"/>
                <a:cs typeface="Arial"/>
              </a:rPr>
              <a:t>meal(s) </a:t>
            </a:r>
            <a:r>
              <a:rPr sz="2400" dirty="0">
                <a:latin typeface="Arial"/>
                <a:cs typeface="Arial"/>
              </a:rPr>
              <a:t>to </a:t>
            </a:r>
            <a:r>
              <a:rPr sz="2400" spc="-5" dirty="0">
                <a:latin typeface="Arial"/>
                <a:cs typeface="Arial"/>
              </a:rPr>
              <a:t>each </a:t>
            </a:r>
            <a:r>
              <a:rPr sz="2400" dirty="0">
                <a:latin typeface="Arial"/>
                <a:cs typeface="Arial"/>
              </a:rPr>
              <a:t>crew member  </a:t>
            </a:r>
            <a:r>
              <a:rPr sz="2400" spc="-5" dirty="0">
                <a:latin typeface="Arial"/>
                <a:cs typeface="Arial"/>
              </a:rPr>
              <a:t>commensurate with </a:t>
            </a:r>
            <a:r>
              <a:rPr sz="2400" dirty="0">
                <a:latin typeface="Arial"/>
                <a:cs typeface="Arial"/>
              </a:rPr>
              <a:t>at </a:t>
            </a:r>
            <a:r>
              <a:rPr sz="2400" spc="-5" dirty="0">
                <a:latin typeface="Arial"/>
                <a:cs typeface="Arial"/>
              </a:rPr>
              <a:t>least </a:t>
            </a:r>
            <a:r>
              <a:rPr sz="2400" dirty="0">
                <a:latin typeface="Arial"/>
                <a:cs typeface="Arial"/>
              </a:rPr>
              <a:t>the </a:t>
            </a:r>
            <a:r>
              <a:rPr sz="2400" spc="-5" dirty="0">
                <a:latin typeface="Arial"/>
                <a:cs typeface="Arial"/>
              </a:rPr>
              <a:t>subsistence amount  paid</a:t>
            </a:r>
            <a:endParaRPr sz="2400" dirty="0">
              <a:latin typeface="Arial"/>
              <a:cs typeface="Arial"/>
            </a:endParaRPr>
          </a:p>
          <a:p>
            <a:pPr marL="355600" marR="5080" indent="-342900">
              <a:lnSpc>
                <a:spcPct val="100000"/>
              </a:lnSpc>
              <a:spcBef>
                <a:spcPts val="595"/>
              </a:spcBef>
              <a:buChar char="•"/>
              <a:tabLst>
                <a:tab pos="354965" algn="l"/>
                <a:tab pos="355600" algn="l"/>
              </a:tabLst>
            </a:pPr>
            <a:r>
              <a:rPr sz="2500" spc="-5" dirty="0">
                <a:latin typeface="Arial"/>
                <a:cs typeface="Arial"/>
              </a:rPr>
              <a:t>Subsistence payments are not to be kept </a:t>
            </a:r>
            <a:r>
              <a:rPr sz="2500" dirty="0">
                <a:latin typeface="Arial"/>
                <a:cs typeface="Arial"/>
              </a:rPr>
              <a:t>by </a:t>
            </a:r>
            <a:r>
              <a:rPr sz="2500" spc="-5" dirty="0">
                <a:latin typeface="Arial"/>
                <a:cs typeface="Arial"/>
              </a:rPr>
              <a:t>the owner  or operator or put in a </a:t>
            </a:r>
            <a:r>
              <a:rPr sz="2500" dirty="0">
                <a:latin typeface="Arial"/>
                <a:cs typeface="Arial"/>
              </a:rPr>
              <a:t>boat </a:t>
            </a:r>
            <a:r>
              <a:rPr sz="2500" spc="-5" dirty="0">
                <a:latin typeface="Arial"/>
                <a:cs typeface="Arial"/>
              </a:rPr>
              <a:t>maintenance fund. This is  what SAMA is</a:t>
            </a:r>
            <a:r>
              <a:rPr sz="2500" spc="-70" dirty="0">
                <a:latin typeface="Arial"/>
                <a:cs typeface="Arial"/>
              </a:rPr>
              <a:t> </a:t>
            </a:r>
            <a:r>
              <a:rPr sz="2500" dirty="0">
                <a:latin typeface="Arial"/>
                <a:cs typeface="Arial"/>
              </a:rPr>
              <a:t>for</a:t>
            </a:r>
          </a:p>
        </p:txBody>
      </p:sp>
      <p:sp>
        <p:nvSpPr>
          <p:cNvPr id="4" name="Title 3"/>
          <p:cNvSpPr>
            <a:spLocks noGrp="1"/>
          </p:cNvSpPr>
          <p:nvPr>
            <p:ph type="title"/>
          </p:nvPr>
        </p:nvSpPr>
        <p:spPr>
          <a:xfrm>
            <a:off x="613664" y="381000"/>
            <a:ext cx="8073136" cy="553998"/>
          </a:xfrm>
        </p:spPr>
        <p:txBody>
          <a:bodyPr/>
          <a:lstStyle/>
          <a:p>
            <a:pPr algn="r"/>
            <a:r>
              <a:rPr lang="en-US" sz="3600" dirty="0" smtClean="0"/>
              <a:t>Subsistence Payment Reminders</a:t>
            </a:r>
            <a:endParaRPr lang="en-US" sz="3600" dirty="0"/>
          </a:p>
        </p:txBody>
      </p:sp>
      <p:sp>
        <p:nvSpPr>
          <p:cNvPr id="8" name="object 2"/>
          <p:cNvSpPr/>
          <p:nvPr/>
        </p:nvSpPr>
        <p:spPr>
          <a:xfrm>
            <a:off x="457200" y="1219200"/>
            <a:ext cx="82296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endParaRPr/>
          </a:p>
        </p:txBody>
      </p:sp>
      <p:sp>
        <p:nvSpPr>
          <p:cNvPr id="10" name="object 3"/>
          <p:cNvSpPr/>
          <p:nvPr/>
        </p:nvSpPr>
        <p:spPr>
          <a:xfrm>
            <a:off x="457200" y="1295400"/>
            <a:ext cx="82296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a:p>
        </p:txBody>
      </p:sp>
      <p:sp>
        <p:nvSpPr>
          <p:cNvPr id="11" name="Rectangle 6"/>
          <p:cNvSpPr>
            <a:spLocks noGrp="1" noChangeArrowheads="1"/>
          </p:cNvSpPr>
          <p:nvPr>
            <p:ph type="sldNum" sz="quarter" idx="4294967295"/>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F2F5B17A-07BB-4537-8047-728E2953B584}" type="slidenum">
              <a:rPr lang="en-US" altLang="en-US" sz="1400" b="1" smtClean="0">
                <a:solidFill>
                  <a:srgbClr val="000099"/>
                </a:solidFill>
              </a:rPr>
              <a:pPr/>
              <a:t>43</a:t>
            </a:fld>
            <a:endParaRPr lang="en-US" altLang="en-US" sz="1400" b="1" dirty="0">
              <a:solidFill>
                <a:srgbClr val="000099"/>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219200"/>
            <a:ext cx="82296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endParaRPr/>
          </a:p>
        </p:txBody>
      </p:sp>
      <p:sp>
        <p:nvSpPr>
          <p:cNvPr id="3" name="object 3"/>
          <p:cNvSpPr/>
          <p:nvPr/>
        </p:nvSpPr>
        <p:spPr>
          <a:xfrm>
            <a:off x="457200" y="1295400"/>
            <a:ext cx="82296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a:p>
        </p:txBody>
      </p:sp>
      <p:sp>
        <p:nvSpPr>
          <p:cNvPr id="4" name="object 4"/>
          <p:cNvSpPr/>
          <p:nvPr/>
        </p:nvSpPr>
        <p:spPr>
          <a:xfrm>
            <a:off x="457200" y="6248398"/>
            <a:ext cx="1628775" cy="488950"/>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2803905" y="385190"/>
            <a:ext cx="5804535" cy="690245"/>
          </a:xfrm>
          <a:prstGeom prst="rect">
            <a:avLst/>
          </a:prstGeom>
        </p:spPr>
        <p:txBody>
          <a:bodyPr vert="horz" wrap="square" lIns="0" tIns="0" rIns="0" bIns="0" rtlCol="0">
            <a:spAutoFit/>
          </a:bodyPr>
          <a:lstStyle/>
          <a:p>
            <a:pPr marL="12700">
              <a:lnSpc>
                <a:spcPct val="100000"/>
              </a:lnSpc>
            </a:pPr>
            <a:r>
              <a:rPr dirty="0"/>
              <a:t>Additional</a:t>
            </a:r>
            <a:r>
              <a:rPr spc="-75" dirty="0"/>
              <a:t> </a:t>
            </a:r>
            <a:r>
              <a:rPr dirty="0"/>
              <a:t>Reminders</a:t>
            </a:r>
          </a:p>
        </p:txBody>
      </p:sp>
      <p:sp>
        <p:nvSpPr>
          <p:cNvPr id="10" name="object 10"/>
          <p:cNvSpPr txBox="1">
            <a:spLocks noGrp="1"/>
          </p:cNvSpPr>
          <p:nvPr>
            <p:ph type="ftr" sz="quarter" idx="5"/>
          </p:nvPr>
        </p:nvSpPr>
        <p:spPr>
          <a:prstGeom prst="rect">
            <a:avLst/>
          </a:prstGeom>
        </p:spPr>
        <p:txBody>
          <a:bodyPr vert="horz" wrap="square" lIns="0" tIns="3175" rIns="0" bIns="0" rtlCol="0">
            <a:spAutoFit/>
          </a:bodyPr>
          <a:lstStyle/>
          <a:p>
            <a:pPr marL="562610" marR="5080" indent="-550545">
              <a:lnSpc>
                <a:spcPts val="1680"/>
              </a:lnSpc>
              <a:spcBef>
                <a:spcPts val="25"/>
              </a:spcBef>
            </a:pPr>
            <a:r>
              <a:rPr lang="en-US" spc="-5"/>
              <a:t>2019 Surface Operations Workshop  Response Directorate</a:t>
            </a:r>
            <a:endParaRPr spc="-5" dirty="0"/>
          </a:p>
        </p:txBody>
      </p:sp>
      <p:sp>
        <p:nvSpPr>
          <p:cNvPr id="8" name="object 8"/>
          <p:cNvSpPr txBox="1"/>
          <p:nvPr/>
        </p:nvSpPr>
        <p:spPr>
          <a:xfrm>
            <a:off x="535940" y="2043303"/>
            <a:ext cx="7790180" cy="1554272"/>
          </a:xfrm>
          <a:prstGeom prst="rect">
            <a:avLst/>
          </a:prstGeom>
        </p:spPr>
        <p:txBody>
          <a:bodyPr vert="horz" wrap="square" lIns="0" tIns="0" rIns="0" bIns="0" rtlCol="0">
            <a:spAutoFit/>
          </a:bodyPr>
          <a:lstStyle/>
          <a:p>
            <a:pPr marL="355600" indent="-342900">
              <a:lnSpc>
                <a:spcPts val="3650"/>
              </a:lnSpc>
              <a:buChar char="•"/>
              <a:tabLst>
                <a:tab pos="354965" algn="l"/>
                <a:tab pos="355600" algn="l"/>
              </a:tabLst>
            </a:pPr>
            <a:r>
              <a:rPr sz="3600" dirty="0">
                <a:latin typeface="Arial"/>
                <a:cs typeface="Arial"/>
              </a:rPr>
              <a:t>Any </a:t>
            </a:r>
            <a:r>
              <a:rPr sz="3600" spc="-5" dirty="0">
                <a:latin typeface="Arial"/>
                <a:cs typeface="Arial"/>
              </a:rPr>
              <a:t>other </a:t>
            </a:r>
            <a:r>
              <a:rPr sz="3600" dirty="0">
                <a:latin typeface="Arial"/>
                <a:cs typeface="Arial"/>
              </a:rPr>
              <a:t>special </a:t>
            </a:r>
            <a:r>
              <a:rPr sz="3600" spc="-5" dirty="0">
                <a:latin typeface="Arial"/>
                <a:cs typeface="Arial"/>
              </a:rPr>
              <a:t>requirements </a:t>
            </a:r>
            <a:r>
              <a:rPr sz="3600" dirty="0">
                <a:latin typeface="Arial"/>
                <a:cs typeface="Arial"/>
              </a:rPr>
              <a:t>from</a:t>
            </a:r>
            <a:r>
              <a:rPr sz="3600" spc="-105" dirty="0">
                <a:latin typeface="Arial"/>
                <a:cs typeface="Arial"/>
              </a:rPr>
              <a:t> </a:t>
            </a:r>
            <a:r>
              <a:rPr sz="3600" dirty="0" smtClean="0">
                <a:latin typeface="Arial"/>
                <a:cs typeface="Arial"/>
              </a:rPr>
              <a:t>your</a:t>
            </a:r>
            <a:r>
              <a:rPr lang="en-US" sz="3600" dirty="0" smtClean="0">
                <a:latin typeface="Arial"/>
                <a:cs typeface="Arial"/>
              </a:rPr>
              <a:t> </a:t>
            </a:r>
            <a:r>
              <a:rPr sz="3600" dirty="0" smtClean="0">
                <a:latin typeface="Arial"/>
                <a:cs typeface="Arial"/>
              </a:rPr>
              <a:t>local</a:t>
            </a:r>
            <a:r>
              <a:rPr sz="3600" spc="-95" dirty="0" smtClean="0">
                <a:latin typeface="Arial"/>
                <a:cs typeface="Arial"/>
              </a:rPr>
              <a:t> </a:t>
            </a:r>
            <a:r>
              <a:rPr sz="3600" dirty="0">
                <a:latin typeface="Arial"/>
                <a:cs typeface="Arial"/>
              </a:rPr>
              <a:t>DIRAUX?</a:t>
            </a:r>
          </a:p>
          <a:p>
            <a:pPr marL="355600" indent="-342900">
              <a:lnSpc>
                <a:spcPct val="100000"/>
              </a:lnSpc>
              <a:spcBef>
                <a:spcPts val="380"/>
              </a:spcBef>
              <a:buChar char="•"/>
              <a:tabLst>
                <a:tab pos="354965" algn="l"/>
                <a:tab pos="355600" algn="l"/>
              </a:tabLst>
            </a:pPr>
            <a:r>
              <a:rPr sz="3600" dirty="0">
                <a:latin typeface="Arial"/>
                <a:cs typeface="Arial"/>
              </a:rPr>
              <a:t>How </a:t>
            </a:r>
            <a:r>
              <a:rPr sz="3600" spc="-5" dirty="0">
                <a:latin typeface="Arial"/>
                <a:cs typeface="Arial"/>
              </a:rPr>
              <a:t>about your</a:t>
            </a:r>
            <a:r>
              <a:rPr sz="3600" spc="-80" dirty="0">
                <a:latin typeface="Arial"/>
                <a:cs typeface="Arial"/>
              </a:rPr>
              <a:t> </a:t>
            </a:r>
            <a:r>
              <a:rPr sz="3600" dirty="0">
                <a:latin typeface="Arial"/>
                <a:cs typeface="Arial"/>
              </a:rPr>
              <a:t>OIA?</a:t>
            </a:r>
          </a:p>
        </p:txBody>
      </p:sp>
      <p:sp>
        <p:nvSpPr>
          <p:cNvPr id="9" name="Rectangle 6"/>
          <p:cNvSpPr>
            <a:spLocks noGrp="1" noChangeArrowheads="1"/>
          </p:cNvSpPr>
          <p:nvPr>
            <p:ph type="sldNum" sz="quarter" idx="4294967295"/>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F2F5B17A-07BB-4537-8047-728E2953B584}" type="slidenum">
              <a:rPr lang="en-US" altLang="en-US" sz="1400" b="1" smtClean="0">
                <a:solidFill>
                  <a:srgbClr val="000099"/>
                </a:solidFill>
              </a:rPr>
              <a:pPr/>
              <a:t>44</a:t>
            </a:fld>
            <a:endParaRPr lang="en-US" altLang="en-US" sz="1400" b="1" dirty="0">
              <a:solidFill>
                <a:srgbClr val="000099"/>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295400"/>
            <a:ext cx="82296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a:p>
        </p:txBody>
      </p:sp>
      <p:sp>
        <p:nvSpPr>
          <p:cNvPr id="3" name="object 3"/>
          <p:cNvSpPr/>
          <p:nvPr/>
        </p:nvSpPr>
        <p:spPr>
          <a:xfrm>
            <a:off x="457200" y="6248398"/>
            <a:ext cx="1628775" cy="488950"/>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443544" y="304800"/>
            <a:ext cx="8164830" cy="2031325"/>
          </a:xfrm>
          <a:prstGeom prst="rect">
            <a:avLst/>
          </a:prstGeom>
        </p:spPr>
        <p:txBody>
          <a:bodyPr vert="horz" wrap="square" lIns="0" tIns="0" rIns="0" bIns="0" rtlCol="0">
            <a:spAutoFit/>
          </a:bodyPr>
          <a:lstStyle/>
          <a:p>
            <a:pPr marL="12700">
              <a:lnSpc>
                <a:spcPct val="100000"/>
              </a:lnSpc>
              <a:tabLst>
                <a:tab pos="5043805" algn="l"/>
              </a:tabLst>
            </a:pPr>
            <a:r>
              <a:rPr u="heavy" dirty="0"/>
              <a:t> 	Bravo</a:t>
            </a:r>
            <a:r>
              <a:rPr u="heavy" spc="-85" dirty="0"/>
              <a:t> </a:t>
            </a:r>
            <a:r>
              <a:rPr u="heavy" dirty="0"/>
              <a:t>Zulu</a:t>
            </a:r>
            <a:r>
              <a:rPr u="heavy" dirty="0" smtClean="0"/>
              <a:t>!</a:t>
            </a:r>
            <a:r>
              <a:rPr lang="en-US" u="heavy" dirty="0" smtClean="0"/>
              <a:t/>
            </a:r>
            <a:br>
              <a:rPr lang="en-US" u="heavy" dirty="0" smtClean="0"/>
            </a:br>
            <a:r>
              <a:rPr lang="en-US" u="heavy" dirty="0"/>
              <a:t/>
            </a:r>
            <a:br>
              <a:rPr lang="en-US" u="heavy" dirty="0"/>
            </a:br>
            <a:endParaRPr u="heavy" dirty="0"/>
          </a:p>
        </p:txBody>
      </p:sp>
      <p:sp>
        <p:nvSpPr>
          <p:cNvPr id="7" name="object 7"/>
          <p:cNvSpPr/>
          <p:nvPr/>
        </p:nvSpPr>
        <p:spPr>
          <a:xfrm>
            <a:off x="469249" y="1625312"/>
            <a:ext cx="3213789" cy="4574251"/>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3683038" y="1357212"/>
            <a:ext cx="4906645" cy="4842351"/>
          </a:xfrm>
          <a:prstGeom prst="rect">
            <a:avLst/>
          </a:prstGeom>
        </p:spPr>
        <p:txBody>
          <a:bodyPr vert="horz" wrap="square" lIns="0" tIns="0" rIns="0" bIns="0" rtlCol="0">
            <a:spAutoFit/>
          </a:bodyPr>
          <a:lstStyle/>
          <a:p>
            <a:pPr marL="39370" algn="ctr">
              <a:lnSpc>
                <a:spcPct val="100000"/>
              </a:lnSpc>
            </a:pPr>
            <a:r>
              <a:rPr sz="3600" dirty="0">
                <a:latin typeface="Arial"/>
                <a:cs typeface="Arial"/>
              </a:rPr>
              <a:t>Great</a:t>
            </a:r>
            <a:r>
              <a:rPr sz="3600" spc="-100" dirty="0">
                <a:latin typeface="Arial"/>
                <a:cs typeface="Arial"/>
              </a:rPr>
              <a:t> </a:t>
            </a:r>
            <a:r>
              <a:rPr sz="3600" dirty="0">
                <a:latin typeface="Arial"/>
                <a:cs typeface="Arial"/>
              </a:rPr>
              <a:t>Job!</a:t>
            </a:r>
          </a:p>
          <a:p>
            <a:pPr marL="12700">
              <a:lnSpc>
                <a:spcPts val="2160"/>
              </a:lnSpc>
              <a:spcBef>
                <a:spcPts val="1240"/>
              </a:spcBef>
            </a:pPr>
            <a:r>
              <a:rPr sz="2000" dirty="0">
                <a:latin typeface="Arial"/>
                <a:cs typeface="Arial"/>
              </a:rPr>
              <a:t>Thank </a:t>
            </a:r>
            <a:r>
              <a:rPr sz="2000" spc="-5" dirty="0">
                <a:latin typeface="Arial"/>
                <a:cs typeface="Arial"/>
              </a:rPr>
              <a:t>you for </a:t>
            </a:r>
            <a:r>
              <a:rPr sz="2000" dirty="0">
                <a:latin typeface="Arial"/>
                <a:cs typeface="Arial"/>
              </a:rPr>
              <a:t>your participation in the</a:t>
            </a:r>
            <a:r>
              <a:rPr sz="2000" spc="-114" dirty="0">
                <a:latin typeface="Arial"/>
                <a:cs typeface="Arial"/>
              </a:rPr>
              <a:t> </a:t>
            </a:r>
            <a:r>
              <a:rPr sz="2000" dirty="0">
                <a:latin typeface="Arial"/>
                <a:cs typeface="Arial"/>
              </a:rPr>
              <a:t>201</a:t>
            </a:r>
            <a:r>
              <a:rPr lang="en-US" sz="2000" dirty="0">
                <a:latin typeface="Arial"/>
                <a:cs typeface="Arial"/>
              </a:rPr>
              <a:t>9</a:t>
            </a:r>
            <a:endParaRPr sz="2000" dirty="0">
              <a:latin typeface="Arial"/>
              <a:cs typeface="Arial"/>
            </a:endParaRPr>
          </a:p>
          <a:p>
            <a:pPr marL="12700">
              <a:lnSpc>
                <a:spcPts val="2160"/>
              </a:lnSpc>
            </a:pPr>
            <a:r>
              <a:rPr sz="2000" dirty="0">
                <a:latin typeface="Arial"/>
                <a:cs typeface="Arial"/>
              </a:rPr>
              <a:t>Surface Operations</a:t>
            </a:r>
            <a:r>
              <a:rPr sz="2000" spc="-114" dirty="0">
                <a:latin typeface="Arial"/>
                <a:cs typeface="Arial"/>
              </a:rPr>
              <a:t> </a:t>
            </a:r>
            <a:r>
              <a:rPr sz="2000" dirty="0">
                <a:latin typeface="Arial"/>
                <a:cs typeface="Arial"/>
              </a:rPr>
              <a:t>Workshop.</a:t>
            </a:r>
          </a:p>
          <a:p>
            <a:pPr marL="12700" marR="627380">
              <a:lnSpc>
                <a:spcPct val="80000"/>
              </a:lnSpc>
              <a:spcBef>
                <a:spcPts val="1680"/>
              </a:spcBef>
            </a:pPr>
            <a:r>
              <a:rPr sz="2000" dirty="0">
                <a:latin typeface="Arial"/>
                <a:cs typeface="Arial"/>
              </a:rPr>
              <a:t>Please share your thoughts about</a:t>
            </a:r>
            <a:r>
              <a:rPr sz="2000" spc="-165" dirty="0">
                <a:latin typeface="Arial"/>
                <a:cs typeface="Arial"/>
              </a:rPr>
              <a:t> </a:t>
            </a:r>
            <a:r>
              <a:rPr sz="2000" dirty="0">
                <a:latin typeface="Arial"/>
                <a:cs typeface="Arial"/>
              </a:rPr>
              <a:t>this  workshop with</a:t>
            </a:r>
            <a:r>
              <a:rPr sz="2000" spc="-114" dirty="0">
                <a:latin typeface="Arial"/>
                <a:cs typeface="Arial"/>
              </a:rPr>
              <a:t> </a:t>
            </a:r>
            <a:r>
              <a:rPr sz="2000" dirty="0">
                <a:latin typeface="Arial"/>
                <a:cs typeface="Arial"/>
              </a:rPr>
              <a:t>us.</a:t>
            </a:r>
          </a:p>
          <a:p>
            <a:pPr marL="12700">
              <a:lnSpc>
                <a:spcPct val="100000"/>
              </a:lnSpc>
              <a:spcBef>
                <a:spcPts val="1200"/>
              </a:spcBef>
            </a:pPr>
            <a:r>
              <a:rPr sz="2000" dirty="0">
                <a:latin typeface="Arial"/>
                <a:cs typeface="Arial"/>
              </a:rPr>
              <a:t>Send your comments</a:t>
            </a:r>
            <a:r>
              <a:rPr sz="2000" spc="-130" dirty="0">
                <a:latin typeface="Arial"/>
                <a:cs typeface="Arial"/>
              </a:rPr>
              <a:t> </a:t>
            </a:r>
            <a:r>
              <a:rPr sz="2000" dirty="0">
                <a:latin typeface="Arial"/>
                <a:cs typeface="Arial"/>
              </a:rPr>
              <a:t>to:</a:t>
            </a:r>
          </a:p>
          <a:p>
            <a:pPr marL="12700" marR="115570">
              <a:lnSpc>
                <a:spcPts val="1939"/>
              </a:lnSpc>
              <a:spcBef>
                <a:spcPts val="470"/>
              </a:spcBef>
              <a:tabLst>
                <a:tab pos="1943735" algn="l"/>
              </a:tabLst>
            </a:pPr>
            <a:r>
              <a:rPr sz="1800" spc="-5" dirty="0">
                <a:latin typeface="Arial"/>
                <a:cs typeface="Arial"/>
              </a:rPr>
              <a:t>Chief, Operations Projects and Educational  Outreach</a:t>
            </a:r>
            <a:r>
              <a:rPr sz="1800" spc="15" dirty="0">
                <a:latin typeface="Arial"/>
                <a:cs typeface="Arial"/>
              </a:rPr>
              <a:t> </a:t>
            </a:r>
            <a:r>
              <a:rPr sz="1800" spc="-5" dirty="0">
                <a:latin typeface="Arial"/>
                <a:cs typeface="Arial"/>
              </a:rPr>
              <a:t>Division	</a:t>
            </a:r>
            <a:r>
              <a:rPr sz="1800" b="1" u="sng" spc="-5" dirty="0">
                <a:solidFill>
                  <a:srgbClr val="009999"/>
                </a:solidFill>
                <a:latin typeface="Arial"/>
                <a:cs typeface="Arial"/>
                <a:hlinkClick r:id="rId5"/>
              </a:rPr>
              <a:t>Bruce.Pugh@cgauxnet.us</a:t>
            </a:r>
            <a:endParaRPr sz="1800" dirty="0">
              <a:latin typeface="Arial"/>
              <a:cs typeface="Arial"/>
            </a:endParaRPr>
          </a:p>
          <a:p>
            <a:pPr marL="12700" marR="2115185">
              <a:spcBef>
                <a:spcPts val="1160"/>
              </a:spcBef>
            </a:pPr>
            <a:r>
              <a:rPr sz="2000" dirty="0">
                <a:latin typeface="Arial" charset="0"/>
                <a:cs typeface="Arial"/>
              </a:rPr>
              <a:t>Davida Kellogg BC-REI  Bruce Pugh, </a:t>
            </a:r>
            <a:r>
              <a:rPr sz="2000" spc="5" dirty="0">
                <a:latin typeface="Arial" charset="0"/>
                <a:cs typeface="Arial"/>
              </a:rPr>
              <a:t>DVC-RE  </a:t>
            </a:r>
            <a:r>
              <a:rPr lang="en-US" sz="2000" dirty="0" smtClean="0">
                <a:latin typeface="Arial" charset="0"/>
                <a:cs typeface="Arial"/>
              </a:rPr>
              <a:t>David Larkin</a:t>
            </a:r>
            <a:r>
              <a:rPr sz="2000" dirty="0" smtClean="0">
                <a:latin typeface="Arial" charset="0"/>
                <a:cs typeface="Arial"/>
              </a:rPr>
              <a:t>,</a:t>
            </a:r>
            <a:r>
              <a:rPr sz="2000" spc="-114" dirty="0" smtClean="0">
                <a:latin typeface="Arial" charset="0"/>
                <a:cs typeface="Arial"/>
              </a:rPr>
              <a:t> </a:t>
            </a:r>
            <a:r>
              <a:rPr sz="2000" spc="5" dirty="0">
                <a:latin typeface="Arial" charset="0"/>
                <a:cs typeface="Arial"/>
              </a:rPr>
              <a:t>DVC-RS  </a:t>
            </a:r>
            <a:r>
              <a:rPr lang="en-US" sz="2000" dirty="0" smtClean="0">
                <a:latin typeface="Arial" charset="0"/>
                <a:cs typeface="Arial"/>
              </a:rPr>
              <a:t>Rick Saunders</a:t>
            </a:r>
            <a:r>
              <a:rPr sz="2000" dirty="0" smtClean="0">
                <a:latin typeface="Arial" charset="0"/>
                <a:cs typeface="Arial"/>
              </a:rPr>
              <a:t>, </a:t>
            </a:r>
            <a:r>
              <a:rPr sz="2000" dirty="0">
                <a:latin typeface="Arial" charset="0"/>
                <a:cs typeface="Arial"/>
              </a:rPr>
              <a:t>DIR-R </a:t>
            </a:r>
            <a:r>
              <a:rPr lang="en-US" sz="2000" dirty="0" smtClean="0">
                <a:latin typeface="Arial" charset="0"/>
              </a:rPr>
              <a:t>Roy Savoca, </a:t>
            </a:r>
            <a:r>
              <a:rPr sz="2000" dirty="0" smtClean="0">
                <a:latin typeface="Arial" charset="0"/>
                <a:cs typeface="Arial"/>
              </a:rPr>
              <a:t>DIR-Rd</a:t>
            </a:r>
            <a:endParaRPr sz="2000" dirty="0">
              <a:latin typeface="Arial" charset="0"/>
              <a:cs typeface="Arial"/>
            </a:endParaRPr>
          </a:p>
        </p:txBody>
      </p:sp>
      <p:sp>
        <p:nvSpPr>
          <p:cNvPr id="9" name="object 9"/>
          <p:cNvSpPr/>
          <p:nvPr/>
        </p:nvSpPr>
        <p:spPr>
          <a:xfrm>
            <a:off x="457200" y="266700"/>
            <a:ext cx="2428875" cy="923925"/>
          </a:xfrm>
          <a:prstGeom prst="rect">
            <a:avLst/>
          </a:prstGeom>
          <a:blipFill>
            <a:blip r:embed="rId6" cstate="print"/>
            <a:stretch>
              <a:fillRect/>
            </a:stretch>
          </a:blipFill>
        </p:spPr>
        <p:txBody>
          <a:bodyPr wrap="square" lIns="0" tIns="0" rIns="0" bIns="0" rtlCol="0"/>
          <a:lstStyle/>
          <a:p>
            <a:endParaRPr/>
          </a:p>
        </p:txBody>
      </p:sp>
      <p:sp>
        <p:nvSpPr>
          <p:cNvPr id="11" name="object 11"/>
          <p:cNvSpPr txBox="1">
            <a:spLocks noGrp="1"/>
          </p:cNvSpPr>
          <p:nvPr>
            <p:ph type="ftr" sz="quarter" idx="5"/>
          </p:nvPr>
        </p:nvSpPr>
        <p:spPr>
          <a:prstGeom prst="rect">
            <a:avLst/>
          </a:prstGeom>
        </p:spPr>
        <p:txBody>
          <a:bodyPr vert="horz" wrap="square" lIns="0" tIns="3175" rIns="0" bIns="0" rtlCol="0">
            <a:spAutoFit/>
          </a:bodyPr>
          <a:lstStyle/>
          <a:p>
            <a:pPr marL="562610" marR="5080" indent="-550545">
              <a:lnSpc>
                <a:spcPts val="1680"/>
              </a:lnSpc>
              <a:spcBef>
                <a:spcPts val="25"/>
              </a:spcBef>
            </a:pPr>
            <a:r>
              <a:rPr lang="en-US" spc="-5" dirty="0"/>
              <a:t>2019 </a:t>
            </a:r>
            <a:r>
              <a:rPr lang="en-US" spc="-5" dirty="0" smtClean="0"/>
              <a:t>Surface </a:t>
            </a:r>
            <a:r>
              <a:rPr lang="en-US" spc="-5" dirty="0"/>
              <a:t>Operations Workshop  </a:t>
            </a:r>
            <a:r>
              <a:rPr lang="en-US" spc="-5"/>
              <a:t>Response </a:t>
            </a:r>
            <a:r>
              <a:rPr lang="en-US" spc="-5" smtClean="0"/>
              <a:t>Directorate 1.5</a:t>
            </a:r>
            <a:endParaRPr spc="-5" dirty="0"/>
          </a:p>
        </p:txBody>
      </p:sp>
      <p:sp>
        <p:nvSpPr>
          <p:cNvPr id="10" name="Rectangle 6"/>
          <p:cNvSpPr>
            <a:spLocks noGrp="1" noChangeArrowheads="1"/>
          </p:cNvSpPr>
          <p:nvPr>
            <p:ph type="sldNum" sz="quarter" idx="4294967295"/>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F2F5B17A-07BB-4537-8047-728E2953B584}" type="slidenum">
              <a:rPr lang="en-US" altLang="en-US" sz="1400" b="1" smtClean="0">
                <a:solidFill>
                  <a:srgbClr val="000099"/>
                </a:solidFill>
              </a:rPr>
              <a:pPr/>
              <a:t>45</a:t>
            </a:fld>
            <a:endParaRPr lang="en-US" altLang="en-US" sz="1400" b="1" dirty="0">
              <a:solidFill>
                <a:srgbClr val="000099"/>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219200"/>
            <a:ext cx="82296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endParaRPr/>
          </a:p>
        </p:txBody>
      </p:sp>
      <p:sp>
        <p:nvSpPr>
          <p:cNvPr id="3" name="object 3"/>
          <p:cNvSpPr/>
          <p:nvPr/>
        </p:nvSpPr>
        <p:spPr>
          <a:xfrm>
            <a:off x="457200" y="1295400"/>
            <a:ext cx="82296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a:p>
        </p:txBody>
      </p:sp>
      <p:sp>
        <p:nvSpPr>
          <p:cNvPr id="4" name="object 4"/>
          <p:cNvSpPr/>
          <p:nvPr/>
        </p:nvSpPr>
        <p:spPr>
          <a:xfrm>
            <a:off x="457200" y="6248398"/>
            <a:ext cx="1628775" cy="488950"/>
          </a:xfrm>
          <a:prstGeom prst="rect">
            <a:avLst/>
          </a:prstGeom>
          <a:blipFill>
            <a:blip r:embed="rId2"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613664" y="304800"/>
            <a:ext cx="8073136" cy="690244"/>
          </a:xfrm>
          <a:prstGeom prst="rect">
            <a:avLst/>
          </a:prstGeom>
        </p:spPr>
        <p:txBody>
          <a:bodyPr vert="horz" wrap="square" lIns="0" tIns="0" rIns="0" bIns="0" rtlCol="0">
            <a:spAutoFit/>
          </a:bodyPr>
          <a:lstStyle/>
          <a:p>
            <a:pPr marL="4363085">
              <a:lnSpc>
                <a:spcPct val="100000"/>
              </a:lnSpc>
            </a:pPr>
            <a:r>
              <a:rPr dirty="0"/>
              <a:t>Ground</a:t>
            </a:r>
            <a:r>
              <a:rPr spc="-70" dirty="0"/>
              <a:t> </a:t>
            </a:r>
            <a:r>
              <a:rPr spc="-5" dirty="0"/>
              <a:t>Rules</a:t>
            </a:r>
          </a:p>
        </p:txBody>
      </p:sp>
      <p:sp>
        <p:nvSpPr>
          <p:cNvPr id="9" name="object 9"/>
          <p:cNvSpPr txBox="1"/>
          <p:nvPr/>
        </p:nvSpPr>
        <p:spPr>
          <a:xfrm>
            <a:off x="8470645" y="6290385"/>
            <a:ext cx="150495" cy="224790"/>
          </a:xfrm>
          <a:prstGeom prst="rect">
            <a:avLst/>
          </a:prstGeom>
        </p:spPr>
        <p:txBody>
          <a:bodyPr vert="horz" wrap="square" lIns="0" tIns="0" rIns="0" bIns="0" rtlCol="0">
            <a:spAutoFit/>
          </a:bodyPr>
          <a:lstStyle/>
          <a:p>
            <a:pPr marL="25400">
              <a:lnSpc>
                <a:spcPts val="1650"/>
              </a:lnSpc>
            </a:pPr>
            <a:fld id="{81D60167-4931-47E6-BA6A-407CBD079E47}" type="slidenum">
              <a:rPr sz="1400" dirty="0">
                <a:solidFill>
                  <a:srgbClr val="000099"/>
                </a:solidFill>
                <a:latin typeface="Arial"/>
                <a:cs typeface="Arial"/>
              </a:rPr>
              <a:t>5</a:t>
            </a:fld>
            <a:endParaRPr sz="1400">
              <a:latin typeface="Arial"/>
              <a:cs typeface="Arial"/>
            </a:endParaRPr>
          </a:p>
        </p:txBody>
      </p:sp>
      <p:sp>
        <p:nvSpPr>
          <p:cNvPr id="10" name="object 10"/>
          <p:cNvSpPr txBox="1">
            <a:spLocks noGrp="1"/>
          </p:cNvSpPr>
          <p:nvPr>
            <p:ph type="ftr" sz="quarter" idx="5"/>
          </p:nvPr>
        </p:nvSpPr>
        <p:spPr>
          <a:prstGeom prst="rect">
            <a:avLst/>
          </a:prstGeom>
        </p:spPr>
        <p:txBody>
          <a:bodyPr vert="horz" wrap="square" lIns="0" tIns="3175" rIns="0" bIns="0" rtlCol="0">
            <a:spAutoFit/>
          </a:bodyPr>
          <a:lstStyle/>
          <a:p>
            <a:pPr marL="562610" marR="5080" indent="-550545">
              <a:lnSpc>
                <a:spcPts val="1680"/>
              </a:lnSpc>
              <a:spcBef>
                <a:spcPts val="25"/>
              </a:spcBef>
            </a:pPr>
            <a:r>
              <a:rPr lang="en-US"/>
              <a:t>2019 Surface Operations Workshop  Response Directorate</a:t>
            </a:r>
            <a:endParaRPr spc="-5" dirty="0"/>
          </a:p>
        </p:txBody>
      </p:sp>
      <p:sp>
        <p:nvSpPr>
          <p:cNvPr id="8" name="object 8"/>
          <p:cNvSpPr txBox="1"/>
          <p:nvPr/>
        </p:nvSpPr>
        <p:spPr>
          <a:xfrm>
            <a:off x="535940" y="1509521"/>
            <a:ext cx="8016240" cy="4432300"/>
          </a:xfrm>
          <a:prstGeom prst="rect">
            <a:avLst/>
          </a:prstGeom>
        </p:spPr>
        <p:txBody>
          <a:bodyPr vert="horz" wrap="square" lIns="0" tIns="0" rIns="0" bIns="0" rtlCol="0">
            <a:spAutoFit/>
          </a:bodyPr>
          <a:lstStyle/>
          <a:p>
            <a:pPr marL="355600" indent="-342900">
              <a:lnSpc>
                <a:spcPts val="3650"/>
              </a:lnSpc>
              <a:buChar char="•"/>
              <a:tabLst>
                <a:tab pos="354965" algn="l"/>
                <a:tab pos="355600" algn="l"/>
              </a:tabLst>
            </a:pPr>
            <a:r>
              <a:rPr sz="3200" spc="-5" dirty="0">
                <a:latin typeface="Arial"/>
                <a:cs typeface="Arial"/>
              </a:rPr>
              <a:t>This Workshop should </a:t>
            </a:r>
            <a:r>
              <a:rPr sz="3200" dirty="0">
                <a:latin typeface="Arial"/>
                <a:cs typeface="Arial"/>
              </a:rPr>
              <a:t>be </a:t>
            </a:r>
            <a:r>
              <a:rPr sz="3200" spc="-5" dirty="0">
                <a:latin typeface="Arial"/>
                <a:cs typeface="Arial"/>
              </a:rPr>
              <a:t>Interactive,</a:t>
            </a:r>
            <a:r>
              <a:rPr sz="3200" spc="-35" dirty="0">
                <a:latin typeface="Arial"/>
                <a:cs typeface="Arial"/>
              </a:rPr>
              <a:t> </a:t>
            </a:r>
            <a:r>
              <a:rPr sz="3200" dirty="0">
                <a:latin typeface="Arial"/>
                <a:cs typeface="Arial"/>
              </a:rPr>
              <a:t>NOT</a:t>
            </a:r>
          </a:p>
          <a:p>
            <a:pPr marL="355600">
              <a:lnSpc>
                <a:spcPts val="3650"/>
              </a:lnSpc>
            </a:pPr>
            <a:r>
              <a:rPr sz="3200" spc="-5" dirty="0">
                <a:latin typeface="Arial"/>
                <a:cs typeface="Arial"/>
              </a:rPr>
              <a:t>all</a:t>
            </a:r>
            <a:r>
              <a:rPr sz="3200" spc="-85" dirty="0">
                <a:latin typeface="Arial"/>
                <a:cs typeface="Arial"/>
              </a:rPr>
              <a:t> </a:t>
            </a:r>
            <a:r>
              <a:rPr sz="3200" dirty="0">
                <a:latin typeface="Arial"/>
                <a:cs typeface="Arial"/>
              </a:rPr>
              <a:t>Lecture</a:t>
            </a:r>
          </a:p>
          <a:p>
            <a:pPr marL="756285" lvl="1" indent="-286385">
              <a:lnSpc>
                <a:spcPct val="100000"/>
              </a:lnSpc>
              <a:spcBef>
                <a:spcPts val="350"/>
              </a:spcBef>
              <a:buChar char="–"/>
              <a:tabLst>
                <a:tab pos="756920" algn="l"/>
              </a:tabLst>
            </a:pPr>
            <a:r>
              <a:rPr sz="2800" spc="-5" dirty="0">
                <a:latin typeface="Arial"/>
                <a:cs typeface="Arial"/>
              </a:rPr>
              <a:t>Ask</a:t>
            </a:r>
            <a:r>
              <a:rPr sz="2800" spc="-65" dirty="0">
                <a:latin typeface="Arial"/>
                <a:cs typeface="Arial"/>
              </a:rPr>
              <a:t> </a:t>
            </a:r>
            <a:r>
              <a:rPr sz="2800" spc="-5" dirty="0">
                <a:latin typeface="Arial"/>
                <a:cs typeface="Arial"/>
              </a:rPr>
              <a:t>Questions</a:t>
            </a:r>
            <a:endParaRPr sz="2800" dirty="0">
              <a:latin typeface="Arial"/>
              <a:cs typeface="Arial"/>
            </a:endParaRPr>
          </a:p>
          <a:p>
            <a:pPr marL="756285" lvl="1" indent="-286385">
              <a:lnSpc>
                <a:spcPct val="100000"/>
              </a:lnSpc>
              <a:spcBef>
                <a:spcPts val="334"/>
              </a:spcBef>
              <a:buChar char="–"/>
              <a:tabLst>
                <a:tab pos="756920" algn="l"/>
              </a:tabLst>
            </a:pPr>
            <a:r>
              <a:rPr sz="2800" spc="-5" dirty="0">
                <a:latin typeface="Arial"/>
                <a:cs typeface="Arial"/>
              </a:rPr>
              <a:t>Answer</a:t>
            </a:r>
            <a:r>
              <a:rPr sz="2800" spc="-25" dirty="0">
                <a:latin typeface="Arial"/>
                <a:cs typeface="Arial"/>
              </a:rPr>
              <a:t> </a:t>
            </a:r>
            <a:r>
              <a:rPr sz="2800" spc="-5" dirty="0">
                <a:latin typeface="Arial"/>
                <a:cs typeface="Arial"/>
              </a:rPr>
              <a:t>questions</a:t>
            </a:r>
            <a:endParaRPr sz="2800" dirty="0">
              <a:latin typeface="Arial"/>
              <a:cs typeface="Arial"/>
            </a:endParaRPr>
          </a:p>
          <a:p>
            <a:pPr marL="756285" lvl="1" indent="-286385">
              <a:lnSpc>
                <a:spcPct val="100000"/>
              </a:lnSpc>
              <a:spcBef>
                <a:spcPts val="340"/>
              </a:spcBef>
              <a:buChar char="–"/>
              <a:tabLst>
                <a:tab pos="756920" algn="l"/>
              </a:tabLst>
            </a:pPr>
            <a:r>
              <a:rPr sz="2800" spc="-5" dirty="0">
                <a:latin typeface="Arial"/>
                <a:cs typeface="Arial"/>
              </a:rPr>
              <a:t>Share</a:t>
            </a:r>
            <a:r>
              <a:rPr sz="2800" spc="-60" dirty="0">
                <a:latin typeface="Arial"/>
                <a:cs typeface="Arial"/>
              </a:rPr>
              <a:t> </a:t>
            </a:r>
            <a:r>
              <a:rPr sz="2800" dirty="0">
                <a:latin typeface="Arial"/>
                <a:cs typeface="Arial"/>
              </a:rPr>
              <a:t>experiences</a:t>
            </a:r>
          </a:p>
          <a:p>
            <a:pPr marL="756285" lvl="1" indent="-286385">
              <a:lnSpc>
                <a:spcPct val="100000"/>
              </a:lnSpc>
              <a:spcBef>
                <a:spcPts val="335"/>
              </a:spcBef>
              <a:buChar char="–"/>
              <a:tabLst>
                <a:tab pos="756920" algn="l"/>
              </a:tabLst>
            </a:pPr>
            <a:r>
              <a:rPr sz="2800" spc="-5" dirty="0">
                <a:latin typeface="Arial"/>
                <a:cs typeface="Arial"/>
              </a:rPr>
              <a:t>Share</a:t>
            </a:r>
            <a:r>
              <a:rPr sz="2800" spc="-70" dirty="0">
                <a:latin typeface="Arial"/>
                <a:cs typeface="Arial"/>
              </a:rPr>
              <a:t> </a:t>
            </a:r>
            <a:r>
              <a:rPr sz="2800" dirty="0">
                <a:latin typeface="Arial"/>
                <a:cs typeface="Arial"/>
              </a:rPr>
              <a:t>Insights</a:t>
            </a:r>
          </a:p>
          <a:p>
            <a:pPr marL="355600" indent="-342900">
              <a:lnSpc>
                <a:spcPct val="100000"/>
              </a:lnSpc>
              <a:spcBef>
                <a:spcPts val="365"/>
              </a:spcBef>
              <a:buChar char="•"/>
              <a:tabLst>
                <a:tab pos="354965" algn="l"/>
                <a:tab pos="355600" algn="l"/>
              </a:tabLst>
            </a:pPr>
            <a:r>
              <a:rPr sz="3200" spc="-5" dirty="0">
                <a:latin typeface="Arial"/>
                <a:cs typeface="Arial"/>
              </a:rPr>
              <a:t>Participate</a:t>
            </a:r>
            <a:endParaRPr sz="3200" dirty="0">
              <a:latin typeface="Arial"/>
              <a:cs typeface="Arial"/>
            </a:endParaRPr>
          </a:p>
          <a:p>
            <a:pPr marL="355600" indent="-342900">
              <a:lnSpc>
                <a:spcPct val="100000"/>
              </a:lnSpc>
              <a:spcBef>
                <a:spcPts val="385"/>
              </a:spcBef>
              <a:buChar char="•"/>
              <a:tabLst>
                <a:tab pos="354965" algn="l"/>
                <a:tab pos="355600" algn="l"/>
              </a:tabLst>
            </a:pPr>
            <a:r>
              <a:rPr sz="3200" spc="-5" dirty="0">
                <a:latin typeface="Arial"/>
                <a:cs typeface="Arial"/>
              </a:rPr>
              <a:t>Participate</a:t>
            </a:r>
            <a:endParaRPr sz="3200" dirty="0">
              <a:latin typeface="Arial"/>
              <a:cs typeface="Arial"/>
            </a:endParaRPr>
          </a:p>
          <a:p>
            <a:pPr marL="355600" indent="-342900">
              <a:lnSpc>
                <a:spcPct val="100000"/>
              </a:lnSpc>
              <a:spcBef>
                <a:spcPts val="380"/>
              </a:spcBef>
              <a:buChar char="•"/>
              <a:tabLst>
                <a:tab pos="354965" algn="l"/>
                <a:tab pos="355600" algn="l"/>
              </a:tabLst>
            </a:pPr>
            <a:r>
              <a:rPr sz="3200" spc="-5" dirty="0">
                <a:latin typeface="Arial"/>
                <a:cs typeface="Arial"/>
              </a:rPr>
              <a:t>Participate</a:t>
            </a:r>
            <a:endParaRPr sz="3200" dirty="0">
              <a:latin typeface="Arial"/>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09818B-7112-42C7-9499-5309E2859A69}"/>
              </a:ext>
            </a:extLst>
          </p:cNvPr>
          <p:cNvSpPr>
            <a:spLocks noGrp="1"/>
          </p:cNvSpPr>
          <p:nvPr>
            <p:ph type="title"/>
          </p:nvPr>
        </p:nvSpPr>
        <p:spPr/>
        <p:txBody>
          <a:bodyPr/>
          <a:lstStyle/>
          <a:p>
            <a:pPr algn="r"/>
            <a:r>
              <a:rPr lang="en-US" dirty="0"/>
              <a:t>Risk Management</a:t>
            </a:r>
          </a:p>
        </p:txBody>
      </p:sp>
      <p:sp>
        <p:nvSpPr>
          <p:cNvPr id="3" name="Text Placeholder 2">
            <a:extLst>
              <a:ext uri="{FF2B5EF4-FFF2-40B4-BE49-F238E27FC236}">
                <a16:creationId xmlns="" xmlns:a16="http://schemas.microsoft.com/office/drawing/2014/main" id="{942B1C8C-E5ED-45A0-832D-F2FE43184652}"/>
              </a:ext>
            </a:extLst>
          </p:cNvPr>
          <p:cNvSpPr>
            <a:spLocks noGrp="1"/>
          </p:cNvSpPr>
          <p:nvPr>
            <p:ph type="body" idx="1"/>
          </p:nvPr>
        </p:nvSpPr>
        <p:spPr>
          <a:xfrm>
            <a:off x="445769" y="1634490"/>
            <a:ext cx="8252460" cy="3447098"/>
          </a:xfrm>
        </p:spPr>
        <p:txBody>
          <a:bodyPr/>
          <a:lstStyle/>
          <a:p>
            <a:r>
              <a:rPr lang="en-US" dirty="0"/>
              <a:t>COMDTINST 3500.3A, Risk Management</a:t>
            </a:r>
          </a:p>
          <a:p>
            <a:r>
              <a:rPr lang="en-US" dirty="0"/>
              <a:t>was published on 5 Mar 2018 and cancelled the following;</a:t>
            </a:r>
          </a:p>
          <a:p>
            <a:pPr marL="457200" indent="-457200">
              <a:buFont typeface="Arial" panose="020B0604020202020204" pitchFamily="34" charset="0"/>
              <a:buChar char="•"/>
            </a:pPr>
            <a:r>
              <a:rPr lang="en-US" dirty="0"/>
              <a:t>3500.3 Operational Risk Management</a:t>
            </a:r>
          </a:p>
          <a:p>
            <a:pPr marL="457200" indent="-457200">
              <a:buFont typeface="Arial" panose="020B0604020202020204" pitchFamily="34" charset="0"/>
              <a:buChar char="•"/>
            </a:pPr>
            <a:r>
              <a:rPr lang="en-US" dirty="0"/>
              <a:t>1541.1 Team Coordination Training</a:t>
            </a:r>
          </a:p>
          <a:p>
            <a:pPr marL="457200" indent="-457200">
              <a:buFont typeface="Arial" panose="020B0604020202020204" pitchFamily="34" charset="0"/>
              <a:buChar char="•"/>
            </a:pPr>
            <a:r>
              <a:rPr lang="en-US" dirty="0"/>
              <a:t>3500.2 Crew Endurance Management</a:t>
            </a:r>
          </a:p>
          <a:p>
            <a:r>
              <a:rPr lang="en-US" dirty="0"/>
              <a:t>	</a:t>
            </a:r>
          </a:p>
        </p:txBody>
      </p:sp>
      <p:sp>
        <p:nvSpPr>
          <p:cNvPr id="4" name="Footer Placeholder 3">
            <a:extLst>
              <a:ext uri="{FF2B5EF4-FFF2-40B4-BE49-F238E27FC236}">
                <a16:creationId xmlns="" xmlns:a16="http://schemas.microsoft.com/office/drawing/2014/main" id="{0D44EE38-08A7-4050-8275-1EF7C8305619}"/>
              </a:ext>
            </a:extLst>
          </p:cNvPr>
          <p:cNvSpPr>
            <a:spLocks noGrp="1"/>
          </p:cNvSpPr>
          <p:nvPr>
            <p:ph type="ftr" sz="quarter" idx="5"/>
          </p:nvPr>
        </p:nvSpPr>
        <p:spPr/>
        <p:txBody>
          <a:bodyPr/>
          <a:lstStyle/>
          <a:p>
            <a:pPr marL="562610" marR="5080" indent="-550545">
              <a:lnSpc>
                <a:spcPts val="1680"/>
              </a:lnSpc>
              <a:spcBef>
                <a:spcPts val="25"/>
              </a:spcBef>
            </a:pPr>
            <a:r>
              <a:rPr lang="en-US"/>
              <a:t>2019 Surface Operations Workshop  Response Directorate</a:t>
            </a:r>
            <a:endParaRPr lang="en-US" spc="-5" dirty="0"/>
          </a:p>
        </p:txBody>
      </p:sp>
      <p:sp>
        <p:nvSpPr>
          <p:cNvPr id="5" name="object 2"/>
          <p:cNvSpPr/>
          <p:nvPr/>
        </p:nvSpPr>
        <p:spPr>
          <a:xfrm>
            <a:off x="457200" y="1219200"/>
            <a:ext cx="82296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endParaRPr/>
          </a:p>
        </p:txBody>
      </p:sp>
      <p:sp>
        <p:nvSpPr>
          <p:cNvPr id="6" name="object 3"/>
          <p:cNvSpPr/>
          <p:nvPr/>
        </p:nvSpPr>
        <p:spPr>
          <a:xfrm>
            <a:off x="457200" y="1295400"/>
            <a:ext cx="82296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a:p>
        </p:txBody>
      </p:sp>
      <p:sp>
        <p:nvSpPr>
          <p:cNvPr id="7" name="object 4"/>
          <p:cNvSpPr/>
          <p:nvPr/>
        </p:nvSpPr>
        <p:spPr>
          <a:xfrm>
            <a:off x="457200" y="6248398"/>
            <a:ext cx="1628775" cy="488950"/>
          </a:xfrm>
          <a:prstGeom prst="rect">
            <a:avLst/>
          </a:prstGeom>
          <a:blipFill>
            <a:blip r:embed="rId2" cstate="print"/>
            <a:stretch>
              <a:fillRect/>
            </a:stretch>
          </a:blipFill>
        </p:spPr>
        <p:txBody>
          <a:bodyPr wrap="square" lIns="0" tIns="0" rIns="0" bIns="0" rtlCol="0"/>
          <a:lstStyle/>
          <a:p>
            <a:endParaRPr/>
          </a:p>
        </p:txBody>
      </p:sp>
      <p:sp>
        <p:nvSpPr>
          <p:cNvPr id="8" name="Rectangle 6"/>
          <p:cNvSpPr>
            <a:spLocks noGrp="1" noChangeArrowheads="1"/>
          </p:cNvSpPr>
          <p:nvPr>
            <p:ph type="sldNum" sz="quarter" idx="4294967295"/>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F2F5B17A-07BB-4537-8047-728E2953B584}" type="slidenum">
              <a:rPr lang="en-US" altLang="en-US" sz="1400" b="1" smtClean="0">
                <a:solidFill>
                  <a:srgbClr val="000099"/>
                </a:solidFill>
              </a:rPr>
              <a:pPr/>
              <a:t>6</a:t>
            </a:fld>
            <a:endParaRPr lang="en-US" altLang="en-US" sz="1400" b="1" dirty="0">
              <a:solidFill>
                <a:srgbClr val="000099"/>
              </a:solidFill>
            </a:endParaRPr>
          </a:p>
        </p:txBody>
      </p:sp>
    </p:spTree>
    <p:extLst>
      <p:ext uri="{BB962C8B-B14F-4D97-AF65-F5344CB8AC3E}">
        <p14:creationId xmlns:p14="http://schemas.microsoft.com/office/powerpoint/2010/main" val="29147657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1"/>
          <p:cNvSpPr txBox="1">
            <a:spLocks noGrp="1"/>
          </p:cNvSpPr>
          <p:nvPr>
            <p:ph type="title"/>
          </p:nvPr>
        </p:nvSpPr>
        <p:spPr>
          <a:xfrm>
            <a:off x="3200400" y="152400"/>
            <a:ext cx="5486400" cy="677108"/>
          </a:xfrm>
          <a:prstGeom prst="rect">
            <a:avLst/>
          </a:prstGeom>
        </p:spPr>
        <p:txBody>
          <a:bodyPr/>
          <a:lstStyle/>
          <a:p>
            <a:r>
              <a:rPr lang="en-US" dirty="0" smtClean="0"/>
              <a:t>Definition of Risk</a:t>
            </a:r>
            <a:endParaRPr lang="en-US" dirty="0"/>
          </a:p>
        </p:txBody>
      </p:sp>
      <p:sp>
        <p:nvSpPr>
          <p:cNvPr id="68" name="Content Placeholder 2"/>
          <p:cNvSpPr txBox="1">
            <a:spLocks noGrp="1"/>
          </p:cNvSpPr>
          <p:nvPr>
            <p:ph type="body" idx="1"/>
          </p:nvPr>
        </p:nvSpPr>
        <p:spPr>
          <a:xfrm>
            <a:off x="457200" y="2438399"/>
            <a:ext cx="8229600" cy="2646219"/>
          </a:xfrm>
          <a:prstGeom prst="rect">
            <a:avLst/>
          </a:prstGeom>
        </p:spPr>
        <p:txBody>
          <a:bodyPr>
            <a:noAutofit/>
          </a:bodyPr>
          <a:lstStyle/>
          <a:p>
            <a:pPr marL="0" indent="0" algn="ctr">
              <a:spcBef>
                <a:spcPts val="575"/>
              </a:spcBef>
              <a:buNone/>
              <a:tabLst>
                <a:tab pos="756920" algn="l"/>
              </a:tabLst>
            </a:pPr>
            <a:r>
              <a:rPr lang="en-US" sz="3400" b="1" dirty="0"/>
              <a:t>A Coast Guard mishap is defined as any unplanned, unexpected or undesirable event that causes injury, occupational illness, death, material loss or damage. </a:t>
            </a:r>
          </a:p>
        </p:txBody>
      </p:sp>
      <p:sp>
        <p:nvSpPr>
          <p:cNvPr id="5" name="object 17"/>
          <p:cNvSpPr txBox="1">
            <a:spLocks noGrp="1"/>
          </p:cNvSpPr>
          <p:nvPr>
            <p:ph type="ftr" sz="quarter" idx="5"/>
          </p:nvPr>
        </p:nvSpPr>
        <p:spPr>
          <a:xfrm>
            <a:off x="2996945" y="6293433"/>
            <a:ext cx="2844165" cy="438784"/>
          </a:xfrm>
          <a:prstGeom prst="rect">
            <a:avLst/>
          </a:prstGeom>
        </p:spPr>
        <p:txBody>
          <a:bodyPr vert="horz" wrap="square" lIns="0" tIns="3175" rIns="0" bIns="0" rtlCol="0">
            <a:spAutoFit/>
          </a:bodyPr>
          <a:lstStyle/>
          <a:p>
            <a:pPr marL="562610" marR="5080" indent="-550545">
              <a:lnSpc>
                <a:spcPts val="1680"/>
              </a:lnSpc>
              <a:spcBef>
                <a:spcPts val="25"/>
              </a:spcBef>
            </a:pPr>
            <a:r>
              <a:rPr lang="en-US" dirty="0"/>
              <a:t>2019 Surface Operations Workshop  Response Directorate</a:t>
            </a:r>
            <a:endParaRPr spc="-5" dirty="0"/>
          </a:p>
        </p:txBody>
      </p:sp>
      <p:sp>
        <p:nvSpPr>
          <p:cNvPr id="6" name="object 2"/>
          <p:cNvSpPr/>
          <p:nvPr/>
        </p:nvSpPr>
        <p:spPr>
          <a:xfrm>
            <a:off x="457200" y="1219200"/>
            <a:ext cx="82296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endParaRPr/>
          </a:p>
        </p:txBody>
      </p:sp>
      <p:sp>
        <p:nvSpPr>
          <p:cNvPr id="7" name="object 3"/>
          <p:cNvSpPr/>
          <p:nvPr/>
        </p:nvSpPr>
        <p:spPr>
          <a:xfrm>
            <a:off x="457200" y="1295400"/>
            <a:ext cx="82296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a:p>
        </p:txBody>
      </p:sp>
      <p:sp>
        <p:nvSpPr>
          <p:cNvPr id="8" name="Rectangle 6"/>
          <p:cNvSpPr>
            <a:spLocks noGrp="1" noChangeArrowheads="1"/>
          </p:cNvSpPr>
          <p:nvPr>
            <p:ph type="sldNum" sz="quarter" idx="4294967295"/>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F2F5B17A-07BB-4537-8047-728E2953B584}" type="slidenum">
              <a:rPr lang="en-US" altLang="en-US" sz="1400" b="1" smtClean="0">
                <a:solidFill>
                  <a:srgbClr val="000099"/>
                </a:solidFill>
              </a:rPr>
              <a:pPr/>
              <a:t>7</a:t>
            </a:fld>
            <a:endParaRPr lang="en-US" altLang="en-US" sz="1400" b="1" dirty="0">
              <a:solidFill>
                <a:srgbClr val="000099"/>
              </a:solidFill>
            </a:endParaRPr>
          </a:p>
        </p:txBody>
      </p:sp>
      <p:sp>
        <p:nvSpPr>
          <p:cNvPr id="9" name="object 4"/>
          <p:cNvSpPr/>
          <p:nvPr/>
        </p:nvSpPr>
        <p:spPr>
          <a:xfrm>
            <a:off x="457200" y="6248398"/>
            <a:ext cx="1628775" cy="48895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78050741"/>
      </p:ext>
    </p:extLst>
  </p:cSld>
  <p:clrMapOvr>
    <a:masterClrMapping/>
  </p:clrMapOvr>
  <mc:AlternateContent xmlns:mc="http://schemas.openxmlformats.org/markup-compatibility/2006" xmlns:p14="http://schemas.microsoft.com/office/powerpoint/2010/main">
    <mc:Choice Requires="p14">
      <p:transition spd="slow">
        <p:cover dir="u"/>
      </p:transition>
    </mc:Choice>
    <mc:Fallback xmlns="" xmlns:m="http://schemas.openxmlformats.org/officeDocument/2006/math" xmlns:a14="http://schemas.microsoft.com/office/drawing/2010/main">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1"/>
          <p:cNvSpPr txBox="1">
            <a:spLocks noGrp="1"/>
          </p:cNvSpPr>
          <p:nvPr>
            <p:ph type="title"/>
          </p:nvPr>
        </p:nvSpPr>
        <p:spPr>
          <a:xfrm>
            <a:off x="1752600" y="152400"/>
            <a:ext cx="6934200" cy="677108"/>
          </a:xfrm>
          <a:prstGeom prst="rect">
            <a:avLst/>
          </a:prstGeom>
        </p:spPr>
        <p:txBody>
          <a:bodyPr/>
          <a:lstStyle/>
          <a:p>
            <a:r>
              <a:rPr lang="en-US" dirty="0"/>
              <a:t>What is Risk Management</a:t>
            </a:r>
          </a:p>
        </p:txBody>
      </p:sp>
      <p:sp>
        <p:nvSpPr>
          <p:cNvPr id="68" name="Content Placeholder 2"/>
          <p:cNvSpPr txBox="1">
            <a:spLocks noGrp="1"/>
          </p:cNvSpPr>
          <p:nvPr>
            <p:ph type="body" idx="1"/>
          </p:nvPr>
        </p:nvSpPr>
        <p:spPr>
          <a:xfrm>
            <a:off x="487392" y="1524000"/>
            <a:ext cx="8229600" cy="3082348"/>
          </a:xfrm>
          <a:prstGeom prst="rect">
            <a:avLst/>
          </a:prstGeom>
        </p:spPr>
        <p:txBody>
          <a:bodyPr>
            <a:noAutofit/>
          </a:bodyPr>
          <a:lstStyle/>
          <a:p>
            <a:pPr marL="0" indent="0" algn="ctr">
              <a:buNone/>
            </a:pPr>
            <a:r>
              <a:rPr lang="en-US" dirty="0"/>
              <a:t>A continuous, systematic process of identifying and controlling risk in all activities according to a set of pre-conceived parameters by applying appropriate management policies and procedures.  This process includes detecting hazards, assessing risk, and implementing and monitoring risk controls to support effective, risk-based decision-making. </a:t>
            </a:r>
            <a:endParaRPr dirty="0"/>
          </a:p>
        </p:txBody>
      </p:sp>
      <p:sp>
        <p:nvSpPr>
          <p:cNvPr id="5" name="object 17"/>
          <p:cNvSpPr txBox="1">
            <a:spLocks noGrp="1"/>
          </p:cNvSpPr>
          <p:nvPr>
            <p:ph type="ftr" sz="quarter" idx="5"/>
          </p:nvPr>
        </p:nvSpPr>
        <p:spPr>
          <a:xfrm>
            <a:off x="2996945" y="6293433"/>
            <a:ext cx="2844165" cy="438784"/>
          </a:xfrm>
          <a:prstGeom prst="rect">
            <a:avLst/>
          </a:prstGeom>
        </p:spPr>
        <p:txBody>
          <a:bodyPr vert="horz" wrap="square" lIns="0" tIns="3175" rIns="0" bIns="0" rtlCol="0">
            <a:spAutoFit/>
          </a:bodyPr>
          <a:lstStyle/>
          <a:p>
            <a:pPr marL="562610" marR="5080" indent="-550545">
              <a:lnSpc>
                <a:spcPts val="1680"/>
              </a:lnSpc>
              <a:spcBef>
                <a:spcPts val="25"/>
              </a:spcBef>
            </a:pPr>
            <a:r>
              <a:rPr lang="en-US" dirty="0"/>
              <a:t>2019 Surface Operations Workshop  Response Directorate</a:t>
            </a:r>
            <a:endParaRPr spc="-5" dirty="0"/>
          </a:p>
        </p:txBody>
      </p:sp>
      <p:sp>
        <p:nvSpPr>
          <p:cNvPr id="6" name="object 2"/>
          <p:cNvSpPr/>
          <p:nvPr/>
        </p:nvSpPr>
        <p:spPr>
          <a:xfrm>
            <a:off x="457200" y="1219200"/>
            <a:ext cx="82296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endParaRPr/>
          </a:p>
        </p:txBody>
      </p:sp>
      <p:sp>
        <p:nvSpPr>
          <p:cNvPr id="7" name="object 3"/>
          <p:cNvSpPr/>
          <p:nvPr/>
        </p:nvSpPr>
        <p:spPr>
          <a:xfrm>
            <a:off x="457200" y="1295400"/>
            <a:ext cx="82296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a:p>
        </p:txBody>
      </p:sp>
      <p:sp>
        <p:nvSpPr>
          <p:cNvPr id="8" name="Rectangle 6"/>
          <p:cNvSpPr>
            <a:spLocks noGrp="1" noChangeArrowheads="1"/>
          </p:cNvSpPr>
          <p:nvPr>
            <p:ph type="sldNum" sz="quarter" idx="4294967295"/>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F2F5B17A-07BB-4537-8047-728E2953B584}" type="slidenum">
              <a:rPr lang="en-US" altLang="en-US" sz="1400" b="1" smtClean="0">
                <a:solidFill>
                  <a:srgbClr val="000099"/>
                </a:solidFill>
              </a:rPr>
              <a:pPr/>
              <a:t>8</a:t>
            </a:fld>
            <a:endParaRPr lang="en-US" altLang="en-US" sz="1400" b="1" dirty="0">
              <a:solidFill>
                <a:srgbClr val="000099"/>
              </a:solidFill>
            </a:endParaRPr>
          </a:p>
        </p:txBody>
      </p:sp>
      <p:sp>
        <p:nvSpPr>
          <p:cNvPr id="9" name="object 4"/>
          <p:cNvSpPr/>
          <p:nvPr/>
        </p:nvSpPr>
        <p:spPr>
          <a:xfrm>
            <a:off x="457200" y="6248398"/>
            <a:ext cx="1628775" cy="48895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42176161"/>
      </p:ext>
    </p:extLst>
  </p:cSld>
  <p:clrMapOvr>
    <a:masterClrMapping/>
  </p:clrMapOvr>
  <mc:AlternateContent xmlns:mc="http://schemas.openxmlformats.org/markup-compatibility/2006" xmlns:p14="http://schemas.microsoft.com/office/powerpoint/2010/main">
    <mc:Choice Requires="p14">
      <p:transition spd="slow">
        <p:cover dir="u"/>
      </p:transition>
    </mc:Choice>
    <mc:Fallback xmlns="" xmlns:m="http://schemas.openxmlformats.org/officeDocument/2006/math" xmlns:a14="http://schemas.microsoft.com/office/drawing/2010/main">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5769" y="1634490"/>
            <a:ext cx="8252460" cy="3139321"/>
          </a:xfrm>
        </p:spPr>
        <p:txBody>
          <a:bodyPr/>
          <a:lstStyle/>
          <a:p>
            <a:pPr marL="0" indent="0" algn="ctr">
              <a:buNone/>
            </a:pPr>
            <a:r>
              <a:rPr lang="en-US" sz="3400" dirty="0" smtClean="0"/>
              <a:t>Risk Management is </a:t>
            </a:r>
            <a:r>
              <a:rPr lang="en-US" sz="3400" smtClean="0"/>
              <a:t>more than </a:t>
            </a:r>
            <a:r>
              <a:rPr lang="en-US" sz="3400" dirty="0" smtClean="0"/>
              <a:t>a form or a process.</a:t>
            </a:r>
          </a:p>
          <a:p>
            <a:endParaRPr lang="en-US" sz="3400" dirty="0"/>
          </a:p>
          <a:p>
            <a:pPr marL="0" indent="0" algn="ctr">
              <a:buNone/>
            </a:pPr>
            <a:r>
              <a:rPr lang="en-US" sz="3400" dirty="0" smtClean="0"/>
              <a:t>It is a mindset and awareness of risk and reward that can be used not only in your Auxiliary life but in everything that we do. </a:t>
            </a:r>
            <a:endParaRPr lang="en-US" sz="3400" dirty="0"/>
          </a:p>
        </p:txBody>
      </p:sp>
      <p:sp>
        <p:nvSpPr>
          <p:cNvPr id="4" name="Title 1">
            <a:extLst>
              <a:ext uri="{FF2B5EF4-FFF2-40B4-BE49-F238E27FC236}">
                <a16:creationId xmlns="" xmlns:a16="http://schemas.microsoft.com/office/drawing/2014/main" id="{2E4E242B-C570-4C77-B336-C9923A56367B}"/>
              </a:ext>
            </a:extLst>
          </p:cNvPr>
          <p:cNvSpPr>
            <a:spLocks noGrp="1"/>
          </p:cNvSpPr>
          <p:nvPr>
            <p:ph type="title"/>
          </p:nvPr>
        </p:nvSpPr>
        <p:spPr/>
        <p:txBody>
          <a:bodyPr/>
          <a:lstStyle/>
          <a:p>
            <a:pPr algn="r"/>
            <a:r>
              <a:rPr lang="en-US" dirty="0" smtClean="0"/>
              <a:t>Risk Management</a:t>
            </a:r>
            <a:endParaRPr lang="en-US" dirty="0"/>
          </a:p>
        </p:txBody>
      </p:sp>
      <p:sp>
        <p:nvSpPr>
          <p:cNvPr id="5" name="object 17"/>
          <p:cNvSpPr txBox="1">
            <a:spLocks noGrp="1"/>
          </p:cNvSpPr>
          <p:nvPr>
            <p:ph type="ftr" sz="quarter" idx="5"/>
          </p:nvPr>
        </p:nvSpPr>
        <p:spPr>
          <a:xfrm>
            <a:off x="2996945" y="6293433"/>
            <a:ext cx="2844165" cy="438784"/>
          </a:xfrm>
          <a:prstGeom prst="rect">
            <a:avLst/>
          </a:prstGeom>
        </p:spPr>
        <p:txBody>
          <a:bodyPr vert="horz" wrap="square" lIns="0" tIns="3175" rIns="0" bIns="0" rtlCol="0">
            <a:spAutoFit/>
          </a:bodyPr>
          <a:lstStyle/>
          <a:p>
            <a:pPr marL="562610" marR="5080" indent="-550545">
              <a:lnSpc>
                <a:spcPts val="1680"/>
              </a:lnSpc>
              <a:spcBef>
                <a:spcPts val="25"/>
              </a:spcBef>
            </a:pPr>
            <a:r>
              <a:rPr lang="en-US" dirty="0"/>
              <a:t>2019 Surface Operations Workshop  Response Directorate</a:t>
            </a:r>
            <a:endParaRPr spc="-5" dirty="0"/>
          </a:p>
        </p:txBody>
      </p:sp>
      <p:sp>
        <p:nvSpPr>
          <p:cNvPr id="6" name="object 2"/>
          <p:cNvSpPr/>
          <p:nvPr/>
        </p:nvSpPr>
        <p:spPr>
          <a:xfrm>
            <a:off x="457200" y="1219200"/>
            <a:ext cx="82296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endParaRPr/>
          </a:p>
        </p:txBody>
      </p:sp>
      <p:sp>
        <p:nvSpPr>
          <p:cNvPr id="7" name="object 3"/>
          <p:cNvSpPr/>
          <p:nvPr/>
        </p:nvSpPr>
        <p:spPr>
          <a:xfrm>
            <a:off x="457200" y="1295400"/>
            <a:ext cx="82296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a:p>
        </p:txBody>
      </p:sp>
      <p:sp>
        <p:nvSpPr>
          <p:cNvPr id="8" name="Rectangle 6"/>
          <p:cNvSpPr>
            <a:spLocks noGrp="1" noChangeArrowheads="1"/>
          </p:cNvSpPr>
          <p:nvPr>
            <p:ph type="sldNum" sz="quarter" idx="4294967295"/>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F2F5B17A-07BB-4537-8047-728E2953B584}" type="slidenum">
              <a:rPr lang="en-US" altLang="en-US" sz="1400" b="1" smtClean="0">
                <a:solidFill>
                  <a:srgbClr val="000099"/>
                </a:solidFill>
              </a:rPr>
              <a:pPr/>
              <a:t>9</a:t>
            </a:fld>
            <a:endParaRPr lang="en-US" altLang="en-US" sz="1400" b="1" dirty="0">
              <a:solidFill>
                <a:srgbClr val="000099"/>
              </a:solidFill>
            </a:endParaRPr>
          </a:p>
        </p:txBody>
      </p:sp>
      <p:sp>
        <p:nvSpPr>
          <p:cNvPr id="9" name="object 4"/>
          <p:cNvSpPr/>
          <p:nvPr/>
        </p:nvSpPr>
        <p:spPr>
          <a:xfrm>
            <a:off x="457200" y="6248398"/>
            <a:ext cx="1628775" cy="48895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060244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999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1749</TotalTime>
  <Words>2662</Words>
  <Application>Microsoft Office PowerPoint</Application>
  <PresentationFormat>On-screen Show (4:3)</PresentationFormat>
  <Paragraphs>371</Paragraphs>
  <Slides>45</Slides>
  <Notes>22</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PowerPoint Presentation</vt:lpstr>
      <vt:lpstr>Facilitator Guide/instructions</vt:lpstr>
      <vt:lpstr>Welcome</vt:lpstr>
      <vt:lpstr>Welcome</vt:lpstr>
      <vt:lpstr>Ground Rules</vt:lpstr>
      <vt:lpstr>Risk Management</vt:lpstr>
      <vt:lpstr>Definition of Risk</vt:lpstr>
      <vt:lpstr>What is Risk Management</vt:lpstr>
      <vt:lpstr>Risk Management</vt:lpstr>
      <vt:lpstr>Risk Management As A Way Of Life</vt:lpstr>
      <vt:lpstr>Risk Management As A Way Of Life</vt:lpstr>
      <vt:lpstr>Risk Management</vt:lpstr>
      <vt:lpstr>Major Changes to RM</vt:lpstr>
      <vt:lpstr>PEACE Model </vt:lpstr>
      <vt:lpstr>STAAR Model</vt:lpstr>
      <vt:lpstr>GAR MATRIX</vt:lpstr>
      <vt:lpstr>What You Need to Do</vt:lpstr>
      <vt:lpstr>What You Need to Do</vt:lpstr>
      <vt:lpstr>Mission Risk</vt:lpstr>
      <vt:lpstr>I’M SAFE</vt:lpstr>
      <vt:lpstr>Training and Safety</vt:lpstr>
      <vt:lpstr>Mishap Reporting</vt:lpstr>
      <vt:lpstr>Why Mishap Reporting</vt:lpstr>
      <vt:lpstr>Mishap Reporting</vt:lpstr>
      <vt:lpstr>Mishap Reporting</vt:lpstr>
      <vt:lpstr>Coxswain Responsibilities</vt:lpstr>
      <vt:lpstr>Coxswain Responsibilities</vt:lpstr>
      <vt:lpstr>Coxswain Responsibilities</vt:lpstr>
      <vt:lpstr>Crew Responsibilities</vt:lpstr>
      <vt:lpstr>Important Reminders</vt:lpstr>
      <vt:lpstr>Important Reminders</vt:lpstr>
      <vt:lpstr>“Happen Upon Policy” Reminder</vt:lpstr>
      <vt:lpstr>Review Happen Upon Policy Reminder</vt:lpstr>
      <vt:lpstr>Assistance to Auxiliary Facilities</vt:lpstr>
      <vt:lpstr>Safety is Always Priority 1</vt:lpstr>
      <vt:lpstr>Provide SAR Response</vt:lpstr>
      <vt:lpstr>AOM Reminders</vt:lpstr>
      <vt:lpstr>AOM (continued)</vt:lpstr>
      <vt:lpstr>AOM (continued)</vt:lpstr>
      <vt:lpstr>AOM (continued)</vt:lpstr>
      <vt:lpstr>AOM (continued)</vt:lpstr>
      <vt:lpstr>AOM (continued)</vt:lpstr>
      <vt:lpstr>Subsistence Payment Reminders</vt:lpstr>
      <vt:lpstr>Additional Reminders</vt:lpstr>
      <vt:lpstr>  Bravo Zulu!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2010 Ops Workshop</dc:title>
  <dc:creator>CG AUX Response Department</dc:creator>
  <cp:lastModifiedBy>Bruce</cp:lastModifiedBy>
  <cp:revision>60</cp:revision>
  <dcterms:created xsi:type="dcterms:W3CDTF">2018-10-28T16:19:56Z</dcterms:created>
  <dcterms:modified xsi:type="dcterms:W3CDTF">2018-12-17T21:06:36Z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2018-01-08T00:00:00Z</vt:filetime>
  </property>
  <property fmtid="{D5CDD505-2E9C-101B-9397-08002B2CF9AE}" pid="3" name="Creator">
    <vt:lpwstr>Microsoft® PowerPoint® 2010</vt:lpwstr>
  </property>
  <property fmtid="{D5CDD505-2E9C-101B-9397-08002B2CF9AE}" pid="4" name="LastSaved">
    <vt:filetime>2018-10-28T00:00:00Z</vt:filetime>
  </property>
</Properties>
</file>