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59" r:id="rId2"/>
  </p:sldMasterIdLst>
  <p:notesMasterIdLst>
    <p:notesMasterId r:id="rId45"/>
  </p:notesMasterIdLst>
  <p:sldIdLst>
    <p:sldId id="298" r:id="rId3"/>
    <p:sldId id="286" r:id="rId4"/>
    <p:sldId id="287" r:id="rId5"/>
    <p:sldId id="322" r:id="rId6"/>
    <p:sldId id="288" r:id="rId7"/>
    <p:sldId id="277" r:id="rId8"/>
    <p:sldId id="326" r:id="rId9"/>
    <p:sldId id="291" r:id="rId10"/>
    <p:sldId id="292" r:id="rId11"/>
    <p:sldId id="320" r:id="rId12"/>
    <p:sldId id="259" r:id="rId13"/>
    <p:sldId id="304" r:id="rId14"/>
    <p:sldId id="284" r:id="rId15"/>
    <p:sldId id="260" r:id="rId16"/>
    <p:sldId id="289" r:id="rId17"/>
    <p:sldId id="278" r:id="rId18"/>
    <p:sldId id="262" r:id="rId19"/>
    <p:sldId id="323" r:id="rId20"/>
    <p:sldId id="280" r:id="rId21"/>
    <p:sldId id="303" r:id="rId22"/>
    <p:sldId id="261" r:id="rId23"/>
    <p:sldId id="318" r:id="rId24"/>
    <p:sldId id="324" r:id="rId25"/>
    <p:sldId id="290" r:id="rId26"/>
    <p:sldId id="257" r:id="rId27"/>
    <p:sldId id="271" r:id="rId28"/>
    <p:sldId id="275" r:id="rId29"/>
    <p:sldId id="331" r:id="rId30"/>
    <p:sldId id="332" r:id="rId31"/>
    <p:sldId id="308" r:id="rId32"/>
    <p:sldId id="309" r:id="rId33"/>
    <p:sldId id="329" r:id="rId34"/>
    <p:sldId id="312" r:id="rId35"/>
    <p:sldId id="310" r:id="rId36"/>
    <p:sldId id="333" r:id="rId37"/>
    <p:sldId id="330" r:id="rId38"/>
    <p:sldId id="313" r:id="rId39"/>
    <p:sldId id="314" r:id="rId40"/>
    <p:sldId id="316" r:id="rId41"/>
    <p:sldId id="317" r:id="rId42"/>
    <p:sldId id="273" r:id="rId43"/>
    <p:sldId id="297"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F3300"/>
    <a:srgbClr val="6D031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8" autoAdjust="0"/>
  </p:normalViewPr>
  <p:slideViewPr>
    <p:cSldViewPr>
      <p:cViewPr>
        <p:scale>
          <a:sx n="76" d="100"/>
          <a:sy n="76" d="100"/>
        </p:scale>
        <p:origin x="-1134" y="108"/>
      </p:cViewPr>
      <p:guideLst>
        <p:guide orient="horz" pos="2160"/>
        <p:guide pos="2880"/>
        <p:guide pos="29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4551A-6F7C-4898-B9FB-BD34B3A46C88}" type="doc">
      <dgm:prSet loTypeId="urn:microsoft.com/office/officeart/2005/8/layout/default#4" loCatId="list" qsTypeId="urn:microsoft.com/office/officeart/2005/8/quickstyle/simple3" qsCatId="simple" csTypeId="urn:microsoft.com/office/officeart/2005/8/colors/accent1_2#4" csCatId="accent1" phldr="1"/>
      <dgm:spPr/>
      <dgm:t>
        <a:bodyPr/>
        <a:lstStyle/>
        <a:p>
          <a:endParaRPr lang="en-US"/>
        </a:p>
      </dgm:t>
    </dgm:pt>
    <dgm:pt modelId="{96E61F08-994A-42E7-90A9-7AB8CF6109B0}">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smtClean="0"/>
            <a:t>VHF Communications</a:t>
          </a:r>
          <a:endParaRPr lang="en-US" dirty="0"/>
        </a:p>
      </dgm:t>
    </dgm:pt>
    <dgm:pt modelId="{D5A470F1-5221-4A1D-ABF3-4A8D9F3F6EE8}" type="parTrans" cxnId="{3789A6BB-E551-4C68-9135-E082A43F80A6}">
      <dgm:prSet/>
      <dgm:spPr/>
      <dgm:t>
        <a:bodyPr/>
        <a:lstStyle/>
        <a:p>
          <a:endParaRPr lang="en-US"/>
        </a:p>
      </dgm:t>
    </dgm:pt>
    <dgm:pt modelId="{7C4E6D9D-D38D-46A7-AA0A-5EFA89CFBEC8}" type="sibTrans" cxnId="{3789A6BB-E551-4C68-9135-E082A43F80A6}">
      <dgm:prSet/>
      <dgm:spPr/>
      <dgm:t>
        <a:bodyPr/>
        <a:lstStyle/>
        <a:p>
          <a:endParaRPr lang="en-US"/>
        </a:p>
      </dgm:t>
    </dgm:pt>
    <dgm:pt modelId="{3ABE7D00-2F68-422C-BA7C-EAA3A0C562D6}">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smtClean="0"/>
            <a:t>MF/HF Communications</a:t>
          </a:r>
          <a:endParaRPr lang="en-US" dirty="0"/>
        </a:p>
      </dgm:t>
    </dgm:pt>
    <dgm:pt modelId="{87039E8F-19EB-458C-BC01-F69C8E2E964D}" type="parTrans" cxnId="{17398571-2ED9-46D4-AC67-9705236906F8}">
      <dgm:prSet/>
      <dgm:spPr/>
      <dgm:t>
        <a:bodyPr/>
        <a:lstStyle/>
        <a:p>
          <a:endParaRPr lang="en-US"/>
        </a:p>
      </dgm:t>
    </dgm:pt>
    <dgm:pt modelId="{E95CDE91-EC96-4E79-AC38-646588DAC033}" type="sibTrans" cxnId="{17398571-2ED9-46D4-AC67-9705236906F8}">
      <dgm:prSet/>
      <dgm:spPr/>
      <dgm:t>
        <a:bodyPr/>
        <a:lstStyle/>
        <a:p>
          <a:endParaRPr lang="en-US"/>
        </a:p>
      </dgm:t>
    </dgm:pt>
    <dgm:pt modelId="{E37A19C7-F88D-4D8B-9BA7-A3B72A2D4F1B}">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smtClean="0"/>
            <a:t>Station Watch Standing</a:t>
          </a:r>
          <a:endParaRPr lang="en-US" dirty="0"/>
        </a:p>
      </dgm:t>
    </dgm:pt>
    <dgm:pt modelId="{308CC958-089C-464C-9178-C4E07DD0CBD7}" type="parTrans" cxnId="{A1728C06-622F-4466-8E45-5D84E2F1138C}">
      <dgm:prSet/>
      <dgm:spPr/>
      <dgm:t>
        <a:bodyPr/>
        <a:lstStyle/>
        <a:p>
          <a:endParaRPr lang="en-US"/>
        </a:p>
      </dgm:t>
    </dgm:pt>
    <dgm:pt modelId="{9736992F-D85E-47B0-8B6A-35C1DE9D1236}" type="sibTrans" cxnId="{A1728C06-622F-4466-8E45-5D84E2F1138C}">
      <dgm:prSet/>
      <dgm:spPr/>
      <dgm:t>
        <a:bodyPr/>
        <a:lstStyle/>
        <a:p>
          <a:endParaRPr lang="en-US"/>
        </a:p>
      </dgm:t>
    </dgm:pt>
    <dgm:pt modelId="{FF891BFD-5092-4B64-A6BE-0DD4224935A3}">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smtClean="0"/>
            <a:t>AUXMON</a:t>
          </a:r>
          <a:endParaRPr lang="en-US" dirty="0"/>
        </a:p>
      </dgm:t>
    </dgm:pt>
    <dgm:pt modelId="{4DFD76A7-5091-413A-9DB4-9E15F305FA8D}" type="parTrans" cxnId="{2432C687-1A3A-4D6B-914C-4C9B806CCF5A}">
      <dgm:prSet/>
      <dgm:spPr/>
      <dgm:t>
        <a:bodyPr/>
        <a:lstStyle/>
        <a:p>
          <a:endParaRPr lang="en-US"/>
        </a:p>
      </dgm:t>
    </dgm:pt>
    <dgm:pt modelId="{89593727-76CD-4112-8913-687DD9F46AD9}" type="sibTrans" cxnId="{2432C687-1A3A-4D6B-914C-4C9B806CCF5A}">
      <dgm:prSet/>
      <dgm:spPr/>
      <dgm:t>
        <a:bodyPr/>
        <a:lstStyle/>
        <a:p>
          <a:endParaRPr lang="en-US"/>
        </a:p>
      </dgm:t>
    </dgm:pt>
    <dgm:pt modelId="{A5737D73-3D65-4F35-94D0-F25113F99DCE}">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smtClean="0"/>
            <a:t>SHARES</a:t>
          </a:r>
          <a:endParaRPr lang="en-US" dirty="0"/>
        </a:p>
      </dgm:t>
    </dgm:pt>
    <dgm:pt modelId="{5319AC54-CC89-4A36-BED1-FA070C80DA2C}" type="parTrans" cxnId="{E465EA45-A4D7-4365-BACB-4571CB515C83}">
      <dgm:prSet/>
      <dgm:spPr/>
      <dgm:t>
        <a:bodyPr/>
        <a:lstStyle/>
        <a:p>
          <a:endParaRPr lang="en-US"/>
        </a:p>
      </dgm:t>
    </dgm:pt>
    <dgm:pt modelId="{E277D4AA-EECC-4BD4-B4B5-D5F8130D7457}" type="sibTrans" cxnId="{E465EA45-A4D7-4365-BACB-4571CB515C83}">
      <dgm:prSet/>
      <dgm:spPr/>
      <dgm:t>
        <a:bodyPr/>
        <a:lstStyle/>
        <a:p>
          <a:endParaRPr lang="en-US"/>
        </a:p>
      </dgm:t>
    </dgm:pt>
    <dgm:pt modelId="{2A777AB0-1589-4F64-906E-BEA5F88CBE2F}">
      <dgm:prSet phldrT="[Text]"/>
      <dgm:spPr>
        <a:gradFill rotWithShape="0">
          <a:gsLst>
            <a:gs pos="0">
              <a:srgbClr val="0070C0"/>
            </a:gs>
            <a:gs pos="74000">
              <a:schemeClr val="accent1">
                <a:hueOff val="0"/>
                <a:satOff val="0"/>
                <a:alphaOff val="0"/>
                <a:tint val="37000"/>
                <a:satMod val="300000"/>
                <a:lumMod val="47000"/>
              </a:schemeClr>
            </a:gs>
            <a:gs pos="100000">
              <a:schemeClr val="accent1">
                <a:hueOff val="0"/>
                <a:satOff val="0"/>
                <a:lumOff val="0"/>
                <a:alphaOff val="0"/>
                <a:tint val="15000"/>
                <a:satMod val="350000"/>
              </a:schemeClr>
            </a:gs>
          </a:gsLst>
        </a:gradFill>
      </dgm:spPr>
      <dgm:t>
        <a:bodyPr/>
        <a:lstStyle/>
        <a:p>
          <a:r>
            <a:rPr lang="en-US" dirty="0" smtClean="0"/>
            <a:t>AUGCOM</a:t>
          </a:r>
          <a:endParaRPr lang="en-US" dirty="0"/>
        </a:p>
      </dgm:t>
    </dgm:pt>
    <dgm:pt modelId="{58244F53-2DCA-41AB-B73E-32F4B9BB68E7}" type="parTrans" cxnId="{19936D34-1BCF-43A7-8095-30E4C761F6B3}">
      <dgm:prSet/>
      <dgm:spPr/>
      <dgm:t>
        <a:bodyPr/>
        <a:lstStyle/>
        <a:p>
          <a:endParaRPr lang="en-US"/>
        </a:p>
      </dgm:t>
    </dgm:pt>
    <dgm:pt modelId="{1CDE2CC0-5689-4CC3-A262-7EF3ABB8E8A6}" type="sibTrans" cxnId="{19936D34-1BCF-43A7-8095-30E4C761F6B3}">
      <dgm:prSet/>
      <dgm:spPr/>
      <dgm:t>
        <a:bodyPr/>
        <a:lstStyle/>
        <a:p>
          <a:endParaRPr lang="en-US"/>
        </a:p>
      </dgm:t>
    </dgm:pt>
    <dgm:pt modelId="{127A33A4-6C3A-49EA-AB78-C549579DDC1A}" type="pres">
      <dgm:prSet presAssocID="{F624551A-6F7C-4898-B9FB-BD34B3A46C88}" presName="diagram" presStyleCnt="0">
        <dgm:presLayoutVars>
          <dgm:dir/>
          <dgm:resizeHandles val="exact"/>
        </dgm:presLayoutVars>
      </dgm:prSet>
      <dgm:spPr/>
      <dgm:t>
        <a:bodyPr/>
        <a:lstStyle/>
        <a:p>
          <a:endParaRPr lang="en-US"/>
        </a:p>
      </dgm:t>
    </dgm:pt>
    <dgm:pt modelId="{EA21EC6B-76C2-46D6-9C14-F58F4C75C66D}" type="pres">
      <dgm:prSet presAssocID="{96E61F08-994A-42E7-90A9-7AB8CF6109B0}" presName="node" presStyleLbl="node1" presStyleIdx="0" presStyleCnt="6">
        <dgm:presLayoutVars>
          <dgm:bulletEnabled val="1"/>
        </dgm:presLayoutVars>
      </dgm:prSet>
      <dgm:spPr/>
      <dgm:t>
        <a:bodyPr/>
        <a:lstStyle/>
        <a:p>
          <a:endParaRPr lang="en-US"/>
        </a:p>
      </dgm:t>
    </dgm:pt>
    <dgm:pt modelId="{8F628136-DC1A-4565-9CEC-417E377EF751}" type="pres">
      <dgm:prSet presAssocID="{7C4E6D9D-D38D-46A7-AA0A-5EFA89CFBEC8}" presName="sibTrans" presStyleCnt="0"/>
      <dgm:spPr/>
    </dgm:pt>
    <dgm:pt modelId="{5C907094-2D7C-48A3-80C2-D8C826BE4E25}" type="pres">
      <dgm:prSet presAssocID="{3ABE7D00-2F68-422C-BA7C-EAA3A0C562D6}" presName="node" presStyleLbl="node1" presStyleIdx="1" presStyleCnt="6">
        <dgm:presLayoutVars>
          <dgm:bulletEnabled val="1"/>
        </dgm:presLayoutVars>
      </dgm:prSet>
      <dgm:spPr/>
      <dgm:t>
        <a:bodyPr/>
        <a:lstStyle/>
        <a:p>
          <a:endParaRPr lang="en-US"/>
        </a:p>
      </dgm:t>
    </dgm:pt>
    <dgm:pt modelId="{0450F336-D89B-4A27-AA7A-4EAFDE579686}" type="pres">
      <dgm:prSet presAssocID="{E95CDE91-EC96-4E79-AC38-646588DAC033}" presName="sibTrans" presStyleCnt="0"/>
      <dgm:spPr/>
    </dgm:pt>
    <dgm:pt modelId="{3C2AAC59-217F-40FF-AAB8-81352AAAB431}" type="pres">
      <dgm:prSet presAssocID="{E37A19C7-F88D-4D8B-9BA7-A3B72A2D4F1B}" presName="node" presStyleLbl="node1" presStyleIdx="2" presStyleCnt="6">
        <dgm:presLayoutVars>
          <dgm:bulletEnabled val="1"/>
        </dgm:presLayoutVars>
      </dgm:prSet>
      <dgm:spPr/>
      <dgm:t>
        <a:bodyPr/>
        <a:lstStyle/>
        <a:p>
          <a:endParaRPr lang="en-US"/>
        </a:p>
      </dgm:t>
    </dgm:pt>
    <dgm:pt modelId="{FD28C468-CC89-4F68-8D77-D453B453B6E3}" type="pres">
      <dgm:prSet presAssocID="{9736992F-D85E-47B0-8B6A-35C1DE9D1236}" presName="sibTrans" presStyleCnt="0"/>
      <dgm:spPr/>
    </dgm:pt>
    <dgm:pt modelId="{930F41D0-57B6-4BD8-9110-D1E766C9B89D}" type="pres">
      <dgm:prSet presAssocID="{FF891BFD-5092-4B64-A6BE-0DD4224935A3}" presName="node" presStyleLbl="node1" presStyleIdx="3" presStyleCnt="6">
        <dgm:presLayoutVars>
          <dgm:bulletEnabled val="1"/>
        </dgm:presLayoutVars>
      </dgm:prSet>
      <dgm:spPr/>
      <dgm:t>
        <a:bodyPr/>
        <a:lstStyle/>
        <a:p>
          <a:endParaRPr lang="en-US"/>
        </a:p>
      </dgm:t>
    </dgm:pt>
    <dgm:pt modelId="{CA6FCD39-8FBE-454C-80BF-B8EFD859832B}" type="pres">
      <dgm:prSet presAssocID="{89593727-76CD-4112-8913-687DD9F46AD9}" presName="sibTrans" presStyleCnt="0"/>
      <dgm:spPr/>
    </dgm:pt>
    <dgm:pt modelId="{F428C8F6-6F59-4F51-969C-49618A119EA6}" type="pres">
      <dgm:prSet presAssocID="{A5737D73-3D65-4F35-94D0-F25113F99DCE}" presName="node" presStyleLbl="node1" presStyleIdx="4" presStyleCnt="6" custLinFactNeighborX="2593" custLinFactNeighborY="-1903">
        <dgm:presLayoutVars>
          <dgm:bulletEnabled val="1"/>
        </dgm:presLayoutVars>
      </dgm:prSet>
      <dgm:spPr/>
      <dgm:t>
        <a:bodyPr/>
        <a:lstStyle/>
        <a:p>
          <a:endParaRPr lang="en-US"/>
        </a:p>
      </dgm:t>
    </dgm:pt>
    <dgm:pt modelId="{46C939FA-C5BB-4771-A10A-91D9F590FBB1}" type="pres">
      <dgm:prSet presAssocID="{E277D4AA-EECC-4BD4-B4B5-D5F8130D7457}" presName="sibTrans" presStyleCnt="0"/>
      <dgm:spPr/>
    </dgm:pt>
    <dgm:pt modelId="{5A3B9F3F-2633-460E-A028-667BA7B3568D}" type="pres">
      <dgm:prSet presAssocID="{2A777AB0-1589-4F64-906E-BEA5F88CBE2F}" presName="node" presStyleLbl="node1" presStyleIdx="5" presStyleCnt="6">
        <dgm:presLayoutVars>
          <dgm:bulletEnabled val="1"/>
        </dgm:presLayoutVars>
      </dgm:prSet>
      <dgm:spPr/>
      <dgm:t>
        <a:bodyPr/>
        <a:lstStyle/>
        <a:p>
          <a:endParaRPr lang="en-US"/>
        </a:p>
      </dgm:t>
    </dgm:pt>
  </dgm:ptLst>
  <dgm:cxnLst>
    <dgm:cxn modelId="{265CDA20-B07E-4C85-80A7-3A3859E72A18}" type="presOf" srcId="{2A777AB0-1589-4F64-906E-BEA5F88CBE2F}" destId="{5A3B9F3F-2633-460E-A028-667BA7B3568D}" srcOrd="0" destOrd="0" presId="urn:microsoft.com/office/officeart/2005/8/layout/default#4"/>
    <dgm:cxn modelId="{C335E88B-1C3A-4F28-A77D-BC84F21CD753}" type="presOf" srcId="{FF891BFD-5092-4B64-A6BE-0DD4224935A3}" destId="{930F41D0-57B6-4BD8-9110-D1E766C9B89D}" srcOrd="0" destOrd="0" presId="urn:microsoft.com/office/officeart/2005/8/layout/default#4"/>
    <dgm:cxn modelId="{3789A6BB-E551-4C68-9135-E082A43F80A6}" srcId="{F624551A-6F7C-4898-B9FB-BD34B3A46C88}" destId="{96E61F08-994A-42E7-90A9-7AB8CF6109B0}" srcOrd="0" destOrd="0" parTransId="{D5A470F1-5221-4A1D-ABF3-4A8D9F3F6EE8}" sibTransId="{7C4E6D9D-D38D-46A7-AA0A-5EFA89CFBEC8}"/>
    <dgm:cxn modelId="{19936D34-1BCF-43A7-8095-30E4C761F6B3}" srcId="{F624551A-6F7C-4898-B9FB-BD34B3A46C88}" destId="{2A777AB0-1589-4F64-906E-BEA5F88CBE2F}" srcOrd="5" destOrd="0" parTransId="{58244F53-2DCA-41AB-B73E-32F4B9BB68E7}" sibTransId="{1CDE2CC0-5689-4CC3-A262-7EF3ABB8E8A6}"/>
    <dgm:cxn modelId="{FB7ADEFD-1CEB-42F8-93FF-4F0D2C2E61B1}" type="presOf" srcId="{A5737D73-3D65-4F35-94D0-F25113F99DCE}" destId="{F428C8F6-6F59-4F51-969C-49618A119EA6}" srcOrd="0" destOrd="0" presId="urn:microsoft.com/office/officeart/2005/8/layout/default#4"/>
    <dgm:cxn modelId="{A1728C06-622F-4466-8E45-5D84E2F1138C}" srcId="{F624551A-6F7C-4898-B9FB-BD34B3A46C88}" destId="{E37A19C7-F88D-4D8B-9BA7-A3B72A2D4F1B}" srcOrd="2" destOrd="0" parTransId="{308CC958-089C-464C-9178-C4E07DD0CBD7}" sibTransId="{9736992F-D85E-47B0-8B6A-35C1DE9D1236}"/>
    <dgm:cxn modelId="{5CBCD551-FDEA-448F-AF0C-4AB067BA0167}" type="presOf" srcId="{3ABE7D00-2F68-422C-BA7C-EAA3A0C562D6}" destId="{5C907094-2D7C-48A3-80C2-D8C826BE4E25}" srcOrd="0" destOrd="0" presId="urn:microsoft.com/office/officeart/2005/8/layout/default#4"/>
    <dgm:cxn modelId="{17398571-2ED9-46D4-AC67-9705236906F8}" srcId="{F624551A-6F7C-4898-B9FB-BD34B3A46C88}" destId="{3ABE7D00-2F68-422C-BA7C-EAA3A0C562D6}" srcOrd="1" destOrd="0" parTransId="{87039E8F-19EB-458C-BC01-F69C8E2E964D}" sibTransId="{E95CDE91-EC96-4E79-AC38-646588DAC033}"/>
    <dgm:cxn modelId="{953A2E30-7E86-407E-B2F1-23E5004FF8A4}" type="presOf" srcId="{F624551A-6F7C-4898-B9FB-BD34B3A46C88}" destId="{127A33A4-6C3A-49EA-AB78-C549579DDC1A}" srcOrd="0" destOrd="0" presId="urn:microsoft.com/office/officeart/2005/8/layout/default#4"/>
    <dgm:cxn modelId="{E465EA45-A4D7-4365-BACB-4571CB515C83}" srcId="{F624551A-6F7C-4898-B9FB-BD34B3A46C88}" destId="{A5737D73-3D65-4F35-94D0-F25113F99DCE}" srcOrd="4" destOrd="0" parTransId="{5319AC54-CC89-4A36-BED1-FA070C80DA2C}" sibTransId="{E277D4AA-EECC-4BD4-B4B5-D5F8130D7457}"/>
    <dgm:cxn modelId="{CA3290EB-8F93-4BCF-BEE2-C81A3E06763E}" type="presOf" srcId="{96E61F08-994A-42E7-90A9-7AB8CF6109B0}" destId="{EA21EC6B-76C2-46D6-9C14-F58F4C75C66D}" srcOrd="0" destOrd="0" presId="urn:microsoft.com/office/officeart/2005/8/layout/default#4"/>
    <dgm:cxn modelId="{2432C687-1A3A-4D6B-914C-4C9B806CCF5A}" srcId="{F624551A-6F7C-4898-B9FB-BD34B3A46C88}" destId="{FF891BFD-5092-4B64-A6BE-0DD4224935A3}" srcOrd="3" destOrd="0" parTransId="{4DFD76A7-5091-413A-9DB4-9E15F305FA8D}" sibTransId="{89593727-76CD-4112-8913-687DD9F46AD9}"/>
    <dgm:cxn modelId="{F095A3E6-A68A-4C6E-BBAC-6535387CC8E2}" type="presOf" srcId="{E37A19C7-F88D-4D8B-9BA7-A3B72A2D4F1B}" destId="{3C2AAC59-217F-40FF-AAB8-81352AAAB431}" srcOrd="0" destOrd="0" presId="urn:microsoft.com/office/officeart/2005/8/layout/default#4"/>
    <dgm:cxn modelId="{33383443-39FD-4556-B6A1-12BAA84E5227}" type="presParOf" srcId="{127A33A4-6C3A-49EA-AB78-C549579DDC1A}" destId="{EA21EC6B-76C2-46D6-9C14-F58F4C75C66D}" srcOrd="0" destOrd="0" presId="urn:microsoft.com/office/officeart/2005/8/layout/default#4"/>
    <dgm:cxn modelId="{1F2F009F-2D35-4565-B099-FE0E75EA2D1A}" type="presParOf" srcId="{127A33A4-6C3A-49EA-AB78-C549579DDC1A}" destId="{8F628136-DC1A-4565-9CEC-417E377EF751}" srcOrd="1" destOrd="0" presId="urn:microsoft.com/office/officeart/2005/8/layout/default#4"/>
    <dgm:cxn modelId="{19914FE7-8A37-4C26-BBE6-5A1D08E7D2FC}" type="presParOf" srcId="{127A33A4-6C3A-49EA-AB78-C549579DDC1A}" destId="{5C907094-2D7C-48A3-80C2-D8C826BE4E25}" srcOrd="2" destOrd="0" presId="urn:microsoft.com/office/officeart/2005/8/layout/default#4"/>
    <dgm:cxn modelId="{7E385FAA-7C12-4B80-8AF7-F7FC5EC1A638}" type="presParOf" srcId="{127A33A4-6C3A-49EA-AB78-C549579DDC1A}" destId="{0450F336-D89B-4A27-AA7A-4EAFDE579686}" srcOrd="3" destOrd="0" presId="urn:microsoft.com/office/officeart/2005/8/layout/default#4"/>
    <dgm:cxn modelId="{ACC42DA4-437E-41BF-9F28-106F7CA02133}" type="presParOf" srcId="{127A33A4-6C3A-49EA-AB78-C549579DDC1A}" destId="{3C2AAC59-217F-40FF-AAB8-81352AAAB431}" srcOrd="4" destOrd="0" presId="urn:microsoft.com/office/officeart/2005/8/layout/default#4"/>
    <dgm:cxn modelId="{15630E93-39BF-4404-BBFE-790EECBA3D8D}" type="presParOf" srcId="{127A33A4-6C3A-49EA-AB78-C549579DDC1A}" destId="{FD28C468-CC89-4F68-8D77-D453B453B6E3}" srcOrd="5" destOrd="0" presId="urn:microsoft.com/office/officeart/2005/8/layout/default#4"/>
    <dgm:cxn modelId="{FD7E0BD1-5AE8-46D4-96C0-B668DD772700}" type="presParOf" srcId="{127A33A4-6C3A-49EA-AB78-C549579DDC1A}" destId="{930F41D0-57B6-4BD8-9110-D1E766C9B89D}" srcOrd="6" destOrd="0" presId="urn:microsoft.com/office/officeart/2005/8/layout/default#4"/>
    <dgm:cxn modelId="{33710A73-DF3D-42BA-BE76-DA8C8B472D9B}" type="presParOf" srcId="{127A33A4-6C3A-49EA-AB78-C549579DDC1A}" destId="{CA6FCD39-8FBE-454C-80BF-B8EFD859832B}" srcOrd="7" destOrd="0" presId="urn:microsoft.com/office/officeart/2005/8/layout/default#4"/>
    <dgm:cxn modelId="{4F64745D-FC06-4719-B779-3A4EFC2D0878}" type="presParOf" srcId="{127A33A4-6C3A-49EA-AB78-C549579DDC1A}" destId="{F428C8F6-6F59-4F51-969C-49618A119EA6}" srcOrd="8" destOrd="0" presId="urn:microsoft.com/office/officeart/2005/8/layout/default#4"/>
    <dgm:cxn modelId="{C0051504-0764-42E3-B361-DEB26E685E07}" type="presParOf" srcId="{127A33A4-6C3A-49EA-AB78-C549579DDC1A}" destId="{46C939FA-C5BB-4771-A10A-91D9F590FBB1}" srcOrd="9" destOrd="0" presId="urn:microsoft.com/office/officeart/2005/8/layout/default#4"/>
    <dgm:cxn modelId="{D36FF9EC-ABC5-4941-AE0B-49D9A90B33FE}" type="presParOf" srcId="{127A33A4-6C3A-49EA-AB78-C549579DDC1A}" destId="{5A3B9F3F-2633-460E-A028-667BA7B3568D}" srcOrd="10"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EC6B-76C2-46D6-9C14-F58F4C75C66D}">
      <dsp:nvSpPr>
        <dsp:cNvPr id="0" name=""/>
        <dsp:cNvSpPr/>
      </dsp:nvSpPr>
      <dsp:spPr>
        <a:xfrm>
          <a:off x="0" y="591343"/>
          <a:ext cx="2571749" cy="154305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VHF Communications</a:t>
          </a:r>
          <a:endParaRPr lang="en-US" sz="2500" kern="1200" dirty="0"/>
        </a:p>
      </dsp:txBody>
      <dsp:txXfrm>
        <a:off x="0" y="591343"/>
        <a:ext cx="2571749" cy="1543050"/>
      </dsp:txXfrm>
    </dsp:sp>
    <dsp:sp modelId="{5C907094-2D7C-48A3-80C2-D8C826BE4E25}">
      <dsp:nvSpPr>
        <dsp:cNvPr id="0" name=""/>
        <dsp:cNvSpPr/>
      </dsp:nvSpPr>
      <dsp:spPr>
        <a:xfrm>
          <a:off x="2828925" y="591343"/>
          <a:ext cx="2571749" cy="154305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MF/HF Communications</a:t>
          </a:r>
          <a:endParaRPr lang="en-US" sz="2500" kern="1200" dirty="0"/>
        </a:p>
      </dsp:txBody>
      <dsp:txXfrm>
        <a:off x="2828925" y="591343"/>
        <a:ext cx="2571749" cy="1543050"/>
      </dsp:txXfrm>
    </dsp:sp>
    <dsp:sp modelId="{3C2AAC59-217F-40FF-AAB8-81352AAAB431}">
      <dsp:nvSpPr>
        <dsp:cNvPr id="0" name=""/>
        <dsp:cNvSpPr/>
      </dsp:nvSpPr>
      <dsp:spPr>
        <a:xfrm>
          <a:off x="5657849" y="591343"/>
          <a:ext cx="2571749" cy="154305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Station Watch Standing</a:t>
          </a:r>
          <a:endParaRPr lang="en-US" sz="2500" kern="1200" dirty="0"/>
        </a:p>
      </dsp:txBody>
      <dsp:txXfrm>
        <a:off x="5657849" y="591343"/>
        <a:ext cx="2571749" cy="1543050"/>
      </dsp:txXfrm>
    </dsp:sp>
    <dsp:sp modelId="{930F41D0-57B6-4BD8-9110-D1E766C9B89D}">
      <dsp:nvSpPr>
        <dsp:cNvPr id="0" name=""/>
        <dsp:cNvSpPr/>
      </dsp:nvSpPr>
      <dsp:spPr>
        <a:xfrm>
          <a:off x="0" y="2391569"/>
          <a:ext cx="2571749" cy="154305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AUXMON</a:t>
          </a:r>
          <a:endParaRPr lang="en-US" sz="2500" kern="1200" dirty="0"/>
        </a:p>
      </dsp:txBody>
      <dsp:txXfrm>
        <a:off x="0" y="2391569"/>
        <a:ext cx="2571749" cy="1543050"/>
      </dsp:txXfrm>
    </dsp:sp>
    <dsp:sp modelId="{F428C8F6-6F59-4F51-969C-49618A119EA6}">
      <dsp:nvSpPr>
        <dsp:cNvPr id="0" name=""/>
        <dsp:cNvSpPr/>
      </dsp:nvSpPr>
      <dsp:spPr>
        <a:xfrm>
          <a:off x="2895610" y="2362204"/>
          <a:ext cx="2571749" cy="154305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SHARES</a:t>
          </a:r>
          <a:endParaRPr lang="en-US" sz="2500" kern="1200" dirty="0"/>
        </a:p>
      </dsp:txBody>
      <dsp:txXfrm>
        <a:off x="2895610" y="2362204"/>
        <a:ext cx="2571749" cy="1543050"/>
      </dsp:txXfrm>
    </dsp:sp>
    <dsp:sp modelId="{5A3B9F3F-2633-460E-A028-667BA7B3568D}">
      <dsp:nvSpPr>
        <dsp:cNvPr id="0" name=""/>
        <dsp:cNvSpPr/>
      </dsp:nvSpPr>
      <dsp:spPr>
        <a:xfrm>
          <a:off x="5657849" y="2391569"/>
          <a:ext cx="2571749" cy="1543050"/>
        </a:xfrm>
        <a:prstGeom prst="rect">
          <a:avLst/>
        </a:prstGeom>
        <a:gradFill rotWithShape="0">
          <a:gsLst>
            <a:gs pos="0">
              <a:srgbClr val="0070C0"/>
            </a:gs>
            <a:gs pos="74000">
              <a:schemeClr val="accent1">
                <a:hueOff val="0"/>
                <a:satOff val="0"/>
                <a:alphaOff val="0"/>
                <a:tint val="37000"/>
                <a:satMod val="300000"/>
                <a:lumMod val="47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AUGCOM</a:t>
          </a:r>
          <a:endParaRPr lang="en-US" sz="2500" kern="1200" dirty="0"/>
        </a:p>
      </dsp:txBody>
      <dsp:txXfrm>
        <a:off x="5657849"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cs typeface="+mn-cs"/>
              </a:defRPr>
            </a:lvl1pPr>
          </a:lstStyle>
          <a:p>
            <a:pPr>
              <a:defRPr/>
            </a:pPr>
            <a:endParaRPr lang="en-US" alt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cs typeface="+mn-cs"/>
              </a:defRPr>
            </a:lvl1pPr>
          </a:lstStyle>
          <a:p>
            <a:pPr>
              <a:defRPr/>
            </a:pPr>
            <a:endParaRPr lang="en-US" alt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49FAFD2-3379-4D9B-854E-DA0A51026981}" type="slidenum">
              <a:rPr lang="en-US" altLang="en-US"/>
              <a:pPr>
                <a:defRPr/>
              </a:pPr>
              <a:t>‹#›</a:t>
            </a:fld>
            <a:endParaRPr lang="en-US" altLang="en-US" dirty="0"/>
          </a:p>
        </p:txBody>
      </p:sp>
    </p:spTree>
    <p:extLst>
      <p:ext uri="{BB962C8B-B14F-4D97-AF65-F5344CB8AC3E}">
        <p14:creationId xmlns:p14="http://schemas.microsoft.com/office/powerpoint/2010/main" val="4029033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63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8DD588CC-A2E0-40B1-B139-9FB381153E4E}" type="slidenum">
              <a:rPr lang="en-US" altLang="en-US" sz="1200" smtClean="0">
                <a:latin typeface="Arial" charset="0"/>
                <a:ea typeface="ＭＳ Ｐゴシック" pitchFamily="34" charset="-128"/>
              </a:rPr>
              <a:pPr/>
              <a:t>1</a:t>
            </a:fld>
            <a:endParaRPr lang="en-US" altLang="en-US" sz="1200" smtClean="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6656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08B52375-C820-41FE-BE4D-AAF119DFB8B0}" type="slidenum">
              <a:rPr lang="en-US" altLang="en-US" sz="1200" smtClean="0">
                <a:latin typeface="Arial" charset="0"/>
                <a:ea typeface="ＭＳ Ｐゴシック" pitchFamily="34" charset="-128"/>
              </a:rPr>
              <a:pPr/>
              <a:t>42</a:t>
            </a:fld>
            <a:endParaRPr lang="en-US" altLang="en-US" sz="1200"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BCC62BF4-DEBD-4F1C-BEB2-51C7F1B15CB6}" type="slidenum">
              <a:rPr lang="en-US" altLang="en-US" sz="1200" smtClean="0"/>
              <a:pPr/>
              <a:t>2</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There are 37 other LMR frequencies allotted to the Coast Guard by NTIA, but not the Auxiliary.</a:t>
            </a:r>
          </a:p>
          <a:p>
            <a:pPr eaLnBrk="1" hangingPunct="1"/>
            <a:r>
              <a:rPr lang="en-US" altLang="en-US" smtClean="0"/>
              <a:t>For our purposes 136-174 MHz frequency range., excluding the 2 Mtr. Amateur band, 144-148 MHz.</a:t>
            </a:r>
          </a:p>
          <a:p>
            <a:pPr eaLnBrk="1" hangingPunct="1"/>
            <a:r>
              <a:rPr lang="en-US" altLang="en-US" smtClean="0"/>
              <a:t>Encrypted radios are loaned on an as needed basis and returned after the event ends.</a:t>
            </a:r>
          </a:p>
        </p:txBody>
      </p:sp>
      <p:sp>
        <p:nvSpPr>
          <p:cNvPr id="286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B949F494-BA97-43F7-A1C4-07355951FB2A}" type="slidenum">
              <a:rPr lang="en-US" altLang="en-US" sz="1200" smtClean="0"/>
              <a:pPr/>
              <a:t>11</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7E082438-94EA-484D-AE2E-4C29D5BE7EDD}" type="slidenum">
              <a:rPr lang="en-US" altLang="en-US" sz="1200" smtClean="0"/>
              <a:pPr/>
              <a:t>12</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E99EF5F2-FB8E-4AD0-A3EE-1F1461451D18}" type="slidenum">
              <a:rPr lang="en-US" altLang="en-US" sz="1200" smtClean="0"/>
              <a:pPr/>
              <a:t>13</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HF Net Managers located in OR, Southern CA, NM, Wisconsin, TN, North FLA, Central FLA, PA.</a:t>
            </a:r>
          </a:p>
        </p:txBody>
      </p:sp>
      <p:sp>
        <p:nvSpPr>
          <p:cNvPr id="368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73C92182-B487-42E5-9221-8376F6A23E3F}" type="slidenum">
              <a:rPr lang="en-US" altLang="en-US" sz="1200" smtClean="0"/>
              <a:pPr/>
              <a:t>16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4A357FC2-FE1F-4A1C-BCD4-02266045B421}" type="slidenum">
              <a:rPr lang="en-US" altLang="en-US" sz="1200" smtClean="0"/>
              <a:pPr/>
              <a:t>25</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01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942ED738-85FF-4794-825E-31DF6F9A5666}" type="slidenum">
              <a:rPr lang="en-US" altLang="en-US" sz="1200" smtClean="0"/>
              <a:pPr/>
              <a:t>27</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689C4231-7396-468A-B011-38EDC3A58656}" type="slidenum">
              <a:rPr lang="en-US" altLang="en-US" sz="1200" smtClean="0"/>
              <a:pPr/>
              <a:t>36</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 name="Line 1032"/>
          <p:cNvSpPr>
            <a:spLocks noChangeShapeType="1"/>
          </p:cNvSpPr>
          <p:nvPr/>
        </p:nvSpPr>
        <p:spPr bwMode="auto">
          <a:xfrm>
            <a:off x="457200" y="13716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4" name="Line 1033"/>
          <p:cNvSpPr>
            <a:spLocks noChangeShapeType="1"/>
          </p:cNvSpPr>
          <p:nvPr/>
        </p:nvSpPr>
        <p:spPr bwMode="auto">
          <a:xfrm>
            <a:off x="457200" y="14478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sp>
        <p:nvSpPr>
          <p:cNvPr id="5" name="Line 1035"/>
          <p:cNvSpPr>
            <a:spLocks noChangeShapeType="1"/>
          </p:cNvSpPr>
          <p:nvPr/>
        </p:nvSpPr>
        <p:spPr bwMode="auto">
          <a:xfrm>
            <a:off x="381000" y="57150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6" name="Line 1036"/>
          <p:cNvSpPr>
            <a:spLocks noChangeShapeType="1"/>
          </p:cNvSpPr>
          <p:nvPr/>
        </p:nvSpPr>
        <p:spPr bwMode="auto">
          <a:xfrm>
            <a:off x="381000" y="56388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pic>
        <p:nvPicPr>
          <p:cNvPr id="7" name="Picture 1038" descr="L:\Shafer Documents\Not My Pictures\AUX_M_V_sig_900x27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81200"/>
            <a:ext cx="4286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027"/>
          <p:cNvSpPr>
            <a:spLocks noGrp="1" noChangeArrowheads="1"/>
          </p:cNvSpPr>
          <p:nvPr>
            <p:ph type="ctrTitle"/>
          </p:nvPr>
        </p:nvSpPr>
        <p:spPr>
          <a:xfrm>
            <a:off x="533400" y="3505200"/>
            <a:ext cx="7772400" cy="1470025"/>
          </a:xfrm>
        </p:spPr>
        <p:txBody>
          <a:bodyPr/>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0026566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ppt_w</p:attrName>
                                        </p:attrNameLst>
                                      </p:cBhvr>
                                      <p:tavLst>
                                        <p:tav tm="0">
                                          <p:val>
                                            <p:strVal val="2/3*#ppt_w"/>
                                          </p:val>
                                        </p:tav>
                                        <p:tav tm="100000">
                                          <p:val>
                                            <p:strVal val="#ppt_w"/>
                                          </p:val>
                                        </p:tav>
                                      </p:tavLst>
                                    </p:anim>
                                    <p:anim calcmode="lin" valueType="num">
                                      <p:cBhvr>
                                        <p:cTn id="8" dur="500" fill="hold"/>
                                        <p:tgtEl>
                                          <p:spTgt spid="614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defRPr smtClean="0"/>
            </a:lvl1pPr>
          </a:lstStyle>
          <a:p>
            <a:pPr>
              <a:defRPr/>
            </a:pPr>
            <a:r>
              <a:rPr lang="en-US" altLang="en-US"/>
              <a:t>2017 Telecommunications Workshop Response Directorate</a:t>
            </a:r>
          </a:p>
        </p:txBody>
      </p:sp>
      <p:sp>
        <p:nvSpPr>
          <p:cNvPr id="4" name="Rectangle 6"/>
          <p:cNvSpPr>
            <a:spLocks noGrp="1" noChangeArrowheads="1"/>
          </p:cNvSpPr>
          <p:nvPr>
            <p:ph type="sldNum" sz="quarter" idx="11"/>
          </p:nvPr>
        </p:nvSpPr>
        <p:spPr/>
        <p:txBody>
          <a:bodyPr/>
          <a:lstStyle>
            <a:lvl1pPr>
              <a:defRPr/>
            </a:lvl1pPr>
          </a:lstStyle>
          <a:p>
            <a:pPr>
              <a:defRPr/>
            </a:pPr>
            <a:fld id="{B7122D38-F705-41AC-B2D8-87A2432556E3}" type="slidenum">
              <a:rPr lang="en-US" altLang="en-US"/>
              <a:pPr>
                <a:defRPr/>
              </a:pPr>
              <a:t>‹#›</a:t>
            </a:fld>
            <a:endParaRPr lang="en-US" altLang="en-US" dirty="0"/>
          </a:p>
        </p:txBody>
      </p:sp>
    </p:spTree>
    <p:extLst>
      <p:ext uri="{BB962C8B-B14F-4D97-AF65-F5344CB8AC3E}">
        <p14:creationId xmlns:p14="http://schemas.microsoft.com/office/powerpoint/2010/main" val="192212510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smtClean="0"/>
            </a:lvl1pPr>
          </a:lstStyle>
          <a:p>
            <a:pPr>
              <a:defRPr/>
            </a:pPr>
            <a:r>
              <a:rPr lang="en-US" altLang="en-US"/>
              <a:t>2017 Telecommunications Workshop Response Directorate</a:t>
            </a:r>
          </a:p>
        </p:txBody>
      </p:sp>
      <p:sp>
        <p:nvSpPr>
          <p:cNvPr id="6" name="Rectangle 6"/>
          <p:cNvSpPr>
            <a:spLocks noGrp="1" noChangeArrowheads="1"/>
          </p:cNvSpPr>
          <p:nvPr>
            <p:ph type="sldNum" sz="quarter" idx="11"/>
          </p:nvPr>
        </p:nvSpPr>
        <p:spPr/>
        <p:txBody>
          <a:bodyPr/>
          <a:lstStyle>
            <a:lvl1pPr>
              <a:defRPr/>
            </a:lvl1pPr>
          </a:lstStyle>
          <a:p>
            <a:pPr>
              <a:defRPr/>
            </a:pPr>
            <a:fld id="{72CC768B-78CB-43C4-840E-2D96BBD3A9A1}" type="slidenum">
              <a:rPr lang="en-US" altLang="en-US"/>
              <a:pPr>
                <a:defRPr/>
              </a:pPr>
              <a:t>‹#›</a:t>
            </a:fld>
            <a:endParaRPr lang="en-US" altLang="en-US" dirty="0"/>
          </a:p>
        </p:txBody>
      </p:sp>
    </p:spTree>
    <p:extLst>
      <p:ext uri="{BB962C8B-B14F-4D97-AF65-F5344CB8AC3E}">
        <p14:creationId xmlns:p14="http://schemas.microsoft.com/office/powerpoint/2010/main" val="288069350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2017 Telecommunications Workshop Response Directorate</a:t>
            </a:r>
          </a:p>
        </p:txBody>
      </p:sp>
      <p:sp>
        <p:nvSpPr>
          <p:cNvPr id="5" name="Rectangle 6"/>
          <p:cNvSpPr>
            <a:spLocks noGrp="1" noChangeArrowheads="1"/>
          </p:cNvSpPr>
          <p:nvPr>
            <p:ph type="sldNum" sz="quarter" idx="11"/>
          </p:nvPr>
        </p:nvSpPr>
        <p:spPr>
          <a:ln/>
        </p:spPr>
        <p:txBody>
          <a:bodyPr/>
          <a:lstStyle>
            <a:lvl1pPr>
              <a:defRPr/>
            </a:lvl1pPr>
          </a:lstStyle>
          <a:p>
            <a:pPr>
              <a:defRPr/>
            </a:pPr>
            <a:fld id="{E223BC2C-5912-4C54-93C9-E7494929A3C6}" type="slidenum">
              <a:rPr lang="en-US" altLang="en-US"/>
              <a:pPr>
                <a:defRPr/>
              </a:pPr>
              <a:t>‹#›</a:t>
            </a:fld>
            <a:endParaRPr lang="en-US" altLang="en-US" dirty="0"/>
          </a:p>
        </p:txBody>
      </p:sp>
    </p:spTree>
    <p:extLst>
      <p:ext uri="{BB962C8B-B14F-4D97-AF65-F5344CB8AC3E}">
        <p14:creationId xmlns:p14="http://schemas.microsoft.com/office/powerpoint/2010/main" val="158671673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2017 Telecommunications Workshop Response Directorate</a:t>
            </a:r>
          </a:p>
        </p:txBody>
      </p:sp>
      <p:sp>
        <p:nvSpPr>
          <p:cNvPr id="6" name="Rectangle 6"/>
          <p:cNvSpPr>
            <a:spLocks noGrp="1" noChangeArrowheads="1"/>
          </p:cNvSpPr>
          <p:nvPr>
            <p:ph type="sldNum" sz="quarter" idx="11"/>
          </p:nvPr>
        </p:nvSpPr>
        <p:spPr>
          <a:ln/>
        </p:spPr>
        <p:txBody>
          <a:bodyPr/>
          <a:lstStyle>
            <a:lvl1pPr>
              <a:defRPr/>
            </a:lvl1pPr>
          </a:lstStyle>
          <a:p>
            <a:pPr>
              <a:defRPr/>
            </a:pPr>
            <a:fld id="{7170F07F-E03A-49B2-94B1-344A644A980B}" type="slidenum">
              <a:rPr lang="en-US" altLang="en-US"/>
              <a:pPr>
                <a:defRPr/>
              </a:pPr>
              <a:t>‹#›</a:t>
            </a:fld>
            <a:endParaRPr lang="en-US" altLang="en-US" dirty="0"/>
          </a:p>
        </p:txBody>
      </p:sp>
    </p:spTree>
    <p:extLst>
      <p:ext uri="{BB962C8B-B14F-4D97-AF65-F5344CB8AC3E}">
        <p14:creationId xmlns:p14="http://schemas.microsoft.com/office/powerpoint/2010/main" val="166330968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t>2017 Telecommunications Workshop Response Directorate</a:t>
            </a:r>
          </a:p>
        </p:txBody>
      </p:sp>
      <p:sp>
        <p:nvSpPr>
          <p:cNvPr id="4" name="Rectangle 6"/>
          <p:cNvSpPr>
            <a:spLocks noGrp="1" noChangeArrowheads="1"/>
          </p:cNvSpPr>
          <p:nvPr>
            <p:ph type="sldNum" sz="quarter" idx="11"/>
          </p:nvPr>
        </p:nvSpPr>
        <p:spPr>
          <a:ln/>
        </p:spPr>
        <p:txBody>
          <a:bodyPr/>
          <a:lstStyle>
            <a:lvl1pPr>
              <a:defRPr/>
            </a:lvl1pPr>
          </a:lstStyle>
          <a:p>
            <a:pPr>
              <a:defRPr/>
            </a:pPr>
            <a:fld id="{32EE8DAC-9519-489E-99BD-05A705B28BC3}" type="slidenum">
              <a:rPr lang="en-US" altLang="en-US"/>
              <a:pPr>
                <a:defRPr/>
              </a:pPr>
              <a:t>‹#›</a:t>
            </a:fld>
            <a:endParaRPr lang="en-US" altLang="en-US" dirty="0"/>
          </a:p>
        </p:txBody>
      </p:sp>
    </p:spTree>
    <p:extLst>
      <p:ext uri="{BB962C8B-B14F-4D97-AF65-F5344CB8AC3E}">
        <p14:creationId xmlns:p14="http://schemas.microsoft.com/office/powerpoint/2010/main" val="282978849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1032"/>
          <p:cNvSpPr>
            <a:spLocks noChangeShapeType="1"/>
          </p:cNvSpPr>
          <p:nvPr/>
        </p:nvSpPr>
        <p:spPr bwMode="auto">
          <a:xfrm>
            <a:off x="457200" y="10668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4" name="Line 1033"/>
          <p:cNvSpPr>
            <a:spLocks noChangeShapeType="1"/>
          </p:cNvSpPr>
          <p:nvPr/>
        </p:nvSpPr>
        <p:spPr bwMode="auto">
          <a:xfrm>
            <a:off x="457200" y="12192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sp>
        <p:nvSpPr>
          <p:cNvPr id="5" name="Line 1035"/>
          <p:cNvSpPr>
            <a:spLocks noChangeShapeType="1"/>
          </p:cNvSpPr>
          <p:nvPr/>
        </p:nvSpPr>
        <p:spPr bwMode="auto">
          <a:xfrm>
            <a:off x="381000" y="57150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6" name="Line 1036"/>
          <p:cNvSpPr>
            <a:spLocks noChangeShapeType="1"/>
          </p:cNvSpPr>
          <p:nvPr/>
        </p:nvSpPr>
        <p:spPr bwMode="auto">
          <a:xfrm>
            <a:off x="381000" y="56388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pic>
        <p:nvPicPr>
          <p:cNvPr id="7" name="Picture 1038" descr="L:\Shafer Documents\Not My Pictures\AUX_M_V_sig_900x27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81200"/>
            <a:ext cx="4286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027"/>
          <p:cNvSpPr>
            <a:spLocks noGrp="1" noChangeArrowheads="1"/>
          </p:cNvSpPr>
          <p:nvPr>
            <p:ph type="ctrTitle"/>
          </p:nvPr>
        </p:nvSpPr>
        <p:spPr>
          <a:xfrm>
            <a:off x="533400" y="3505200"/>
            <a:ext cx="7772400" cy="1470025"/>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8923479"/>
      </p:ext>
    </p:extLst>
  </p:cSld>
  <p:clrMapOvr>
    <a:masterClrMapping/>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2017 Telecommunications Workshop Response Directorate</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99E9059-337A-44F1-9B54-638ABC922BFD}" type="slidenum">
              <a:rPr lang="en-US" altLang="en-US"/>
              <a:pPr>
                <a:defRPr/>
              </a:pPr>
              <a:t>‹#›</a:t>
            </a:fld>
            <a:endParaRPr lang="en-US" altLang="en-US" dirty="0"/>
          </a:p>
        </p:txBody>
      </p:sp>
    </p:spTree>
    <p:extLst>
      <p:ext uri="{BB962C8B-B14F-4D97-AF65-F5344CB8AC3E}">
        <p14:creationId xmlns:p14="http://schemas.microsoft.com/office/powerpoint/2010/main" val="393115719"/>
      </p:ext>
    </p:extLst>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2017 Telecommunications Workshop Response Directorate</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69A075A-AB6B-4E9E-955E-93C7F1DBEEDD}" type="slidenum">
              <a:rPr lang="en-US" altLang="en-US"/>
              <a:pPr>
                <a:defRPr/>
              </a:pPr>
              <a:t>‹#›</a:t>
            </a:fld>
            <a:endParaRPr lang="en-US" altLang="en-US" dirty="0"/>
          </a:p>
        </p:txBody>
      </p:sp>
    </p:spTree>
    <p:extLst>
      <p:ext uri="{BB962C8B-B14F-4D97-AF65-F5344CB8AC3E}">
        <p14:creationId xmlns:p14="http://schemas.microsoft.com/office/powerpoint/2010/main" val="64968650"/>
      </p:ext>
    </p:extLst>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2017 Telecommunications Workshop Response Directorate</a:t>
            </a:r>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FF4EB95-588C-42B1-B9E9-26657C3B1883}" type="slidenum">
              <a:rPr lang="en-US" altLang="en-US"/>
              <a:pPr>
                <a:defRPr/>
              </a:pPr>
              <a:t>‹#›</a:t>
            </a:fld>
            <a:endParaRPr lang="en-US" altLang="en-US" dirty="0"/>
          </a:p>
        </p:txBody>
      </p:sp>
    </p:spTree>
    <p:extLst>
      <p:ext uri="{BB962C8B-B14F-4D97-AF65-F5344CB8AC3E}">
        <p14:creationId xmlns:p14="http://schemas.microsoft.com/office/powerpoint/2010/main" val="1787940477"/>
      </p:ext>
    </p:extLst>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ltLang="en-US"/>
              <a:t>2017 Telecommunications Workshop Response Directorate</a:t>
            </a: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DA35D320-6372-4A89-87D0-56606A1FC5BF}" type="slidenum">
              <a:rPr lang="en-US" altLang="en-US"/>
              <a:pPr>
                <a:defRPr/>
              </a:pPr>
              <a:t>‹#›</a:t>
            </a:fld>
            <a:endParaRPr lang="en-US" altLang="en-US" dirty="0"/>
          </a:p>
        </p:txBody>
      </p:sp>
    </p:spTree>
    <p:extLst>
      <p:ext uri="{BB962C8B-B14F-4D97-AF65-F5344CB8AC3E}">
        <p14:creationId xmlns:p14="http://schemas.microsoft.com/office/powerpoint/2010/main" val="28933878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png"/><Relationship Id="rId5" Type="http://schemas.openxmlformats.org/officeDocument/2006/relationships/slideLayout" Target="../slideLayouts/slideLayout9.xml"/><Relationship Id="rId10" Type="http://schemas.openxmlformats.org/officeDocument/2006/relationships/image" Target="../media/image2.jpeg"/><Relationship Id="rId4" Type="http://schemas.openxmlformats.org/officeDocument/2006/relationships/slideLayout" Target="../slideLayouts/slideLayout8.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Compass2"/>
          <p:cNvPicPr>
            <a:picLocks noChangeAspect="1" noChangeArrowheads="1"/>
          </p:cNvPicPr>
          <p:nvPr/>
        </p:nvPicPr>
        <p:blipFill>
          <a:blip r:embed="rId6">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209800" y="2133600"/>
            <a:ext cx="43434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457200" y="304800"/>
            <a:ext cx="8229600" cy="1143000"/>
          </a:xfrm>
          <a:prstGeom prst="rect">
            <a:avLst/>
          </a:prstGeom>
          <a:noFill/>
          <a:ln>
            <a:noFill/>
          </a:ln>
          <a:effectLst>
            <a:outerShdw dist="35921" dir="2700000" algn="ctr" rotWithShape="0">
              <a:schemeClr val="bg2"/>
            </a:outerShdw>
          </a:effectLs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2743200" y="6248400"/>
            <a:ext cx="335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smtClean="0">
                <a:solidFill>
                  <a:srgbClr val="000099"/>
                </a:solidFill>
                <a:latin typeface="Arial" panose="020B0604020202020204" pitchFamily="34" charset="0"/>
                <a:cs typeface="Arial" panose="020B0604020202020204" pitchFamily="34" charset="0"/>
              </a:defRPr>
            </a:lvl1pPr>
          </a:lstStyle>
          <a:p>
            <a:pPr>
              <a:defRPr/>
            </a:pPr>
            <a:r>
              <a:rPr lang="en-US" altLang="en-US"/>
              <a:t>2017 Telecommunications Workshop Response Directorate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000099"/>
                </a:solidFill>
              </a:defRPr>
            </a:lvl1pPr>
          </a:lstStyle>
          <a:p>
            <a:pPr>
              <a:defRPr/>
            </a:pPr>
            <a:fld id="{92B4EB91-853B-4128-B4A0-01A22A657373}" type="slidenum">
              <a:rPr lang="en-US" altLang="en-US"/>
              <a:pPr>
                <a:defRPr/>
              </a:pPr>
              <a:t>‹#›</a:t>
            </a:fld>
            <a:endParaRPr lang="en-US" altLang="en-US" dirty="0"/>
          </a:p>
        </p:txBody>
      </p:sp>
      <p:pic>
        <p:nvPicPr>
          <p:cNvPr id="1031" name="Picture 10" descr="Compass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81000"/>
            <a:ext cx="914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Line 11"/>
          <p:cNvSpPr>
            <a:spLocks noChangeShapeType="1"/>
          </p:cNvSpPr>
          <p:nvPr/>
        </p:nvSpPr>
        <p:spPr bwMode="auto">
          <a:xfrm>
            <a:off x="457200" y="13716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2057" name="Line 12"/>
          <p:cNvSpPr>
            <a:spLocks noChangeShapeType="1"/>
          </p:cNvSpPr>
          <p:nvPr/>
        </p:nvSpPr>
        <p:spPr bwMode="auto">
          <a:xfrm>
            <a:off x="457200" y="14478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pic>
        <p:nvPicPr>
          <p:cNvPr id="1034" name="Picture 14" descr="L:\Shafer Documents\Not My Pictures\AUX_M_V_sig_900x27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6248400"/>
            <a:ext cx="1628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1" r:id="rId1"/>
    <p:sldLayoutId id="2147483765" r:id="rId2"/>
    <p:sldLayoutId id="2147483766" r:id="rId3"/>
    <p:sldLayoutId id="2147483767" r:id="rId4"/>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8">
                                            <p:txEl>
                                              <p:pRg st="0" end="0"/>
                                            </p:txEl>
                                          </p:spTgt>
                                        </p:tgtEl>
                                        <p:attrNameLst>
                                          <p:attrName>style.visibility</p:attrName>
                                        </p:attrNameLst>
                                      </p:cBhvr>
                                      <p:to>
                                        <p:strVal val="visible"/>
                                      </p:to>
                                    </p:set>
                                    <p:anim calcmode="lin" valueType="num">
                                      <p:cBhvr additive="base">
                                        <p:cTn id="13" dur="500" fill="hold"/>
                                        <p:tgtEl>
                                          <p:spTgt spid="102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8">
                                            <p:txEl>
                                              <p:pRg st="1" end="1"/>
                                            </p:txEl>
                                          </p:spTgt>
                                        </p:tgtEl>
                                        <p:attrNameLst>
                                          <p:attrName>style.visibility</p:attrName>
                                        </p:attrNameLst>
                                      </p:cBhvr>
                                      <p:to>
                                        <p:strVal val="visible"/>
                                      </p:to>
                                    </p:set>
                                    <p:anim calcmode="lin" valueType="num">
                                      <p:cBhvr additive="base">
                                        <p:cTn id="19" dur="500" fill="hold"/>
                                        <p:tgtEl>
                                          <p:spTgt spid="102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28">
                                            <p:txEl>
                                              <p:pRg st="2" end="2"/>
                                            </p:txEl>
                                          </p:spTgt>
                                        </p:tgtEl>
                                        <p:attrNameLst>
                                          <p:attrName>style.visibility</p:attrName>
                                        </p:attrNameLst>
                                      </p:cBhvr>
                                      <p:to>
                                        <p:strVal val="visible"/>
                                      </p:to>
                                    </p:set>
                                    <p:anim calcmode="lin" valueType="num">
                                      <p:cBhvr additive="base">
                                        <p:cTn id="23" dur="500" fill="hold"/>
                                        <p:tgtEl>
                                          <p:spTgt spid="1028">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28">
                                            <p:txEl>
                                              <p:pRg st="3" end="3"/>
                                            </p:txEl>
                                          </p:spTgt>
                                        </p:tgtEl>
                                        <p:attrNameLst>
                                          <p:attrName>style.visibility</p:attrName>
                                        </p:attrNameLst>
                                      </p:cBhvr>
                                      <p:to>
                                        <p:strVal val="visible"/>
                                      </p:to>
                                    </p:set>
                                    <p:anim calcmode="lin" valueType="num">
                                      <p:cBhvr additive="base">
                                        <p:cTn id="27" dur="500" fill="hold"/>
                                        <p:tgtEl>
                                          <p:spTgt spid="1028">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8">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28">
                                            <p:txEl>
                                              <p:pRg st="4" end="4"/>
                                            </p:txEl>
                                          </p:spTgt>
                                        </p:tgtEl>
                                        <p:attrNameLst>
                                          <p:attrName>style.visibility</p:attrName>
                                        </p:attrNameLst>
                                      </p:cBhvr>
                                      <p:to>
                                        <p:strVal val="visible"/>
                                      </p:to>
                                    </p:set>
                                    <p:anim calcmode="lin" valueType="num">
                                      <p:cBhvr additive="base">
                                        <p:cTn id="31" dur="500" fill="hold"/>
                                        <p:tgtEl>
                                          <p:spTgt spid="102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028" grpId="0" build="p" autoUpdateAnimBg="0">
        <p:tmplLst>
          <p:tmpl lvl="1">
            <p:tnLst>
              <p:par>
                <p:cTn presetID="2" presetClass="entr" presetSubtype="8"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r" rtl="0" eaLnBrk="0" fontAlgn="base" hangingPunct="0">
        <a:spcBef>
          <a:spcPct val="0"/>
        </a:spcBef>
        <a:spcAft>
          <a:spcPct val="0"/>
        </a:spcAft>
        <a:defRPr sz="4400" b="1">
          <a:solidFill>
            <a:srgbClr val="FF0000"/>
          </a:solidFill>
          <a:latin typeface="+mj-lt"/>
          <a:ea typeface="+mj-ea"/>
          <a:cs typeface="+mj-cs"/>
        </a:defRPr>
      </a:lvl1pPr>
      <a:lvl2pPr algn="r" rtl="0" eaLnBrk="0" fontAlgn="base" hangingPunct="0">
        <a:spcBef>
          <a:spcPct val="0"/>
        </a:spcBef>
        <a:spcAft>
          <a:spcPct val="0"/>
        </a:spcAft>
        <a:defRPr sz="4400" b="1">
          <a:solidFill>
            <a:srgbClr val="FF0000"/>
          </a:solidFill>
          <a:latin typeface="Arial" charset="0"/>
        </a:defRPr>
      </a:lvl2pPr>
      <a:lvl3pPr algn="r" rtl="0" eaLnBrk="0" fontAlgn="base" hangingPunct="0">
        <a:spcBef>
          <a:spcPct val="0"/>
        </a:spcBef>
        <a:spcAft>
          <a:spcPct val="0"/>
        </a:spcAft>
        <a:defRPr sz="4400" b="1">
          <a:solidFill>
            <a:srgbClr val="FF0000"/>
          </a:solidFill>
          <a:latin typeface="Arial" charset="0"/>
        </a:defRPr>
      </a:lvl3pPr>
      <a:lvl4pPr algn="r" rtl="0" eaLnBrk="0" fontAlgn="base" hangingPunct="0">
        <a:spcBef>
          <a:spcPct val="0"/>
        </a:spcBef>
        <a:spcAft>
          <a:spcPct val="0"/>
        </a:spcAft>
        <a:defRPr sz="4400" b="1">
          <a:solidFill>
            <a:srgbClr val="FF0000"/>
          </a:solidFill>
          <a:latin typeface="Arial" charset="0"/>
        </a:defRPr>
      </a:lvl4pPr>
      <a:lvl5pPr algn="r" rtl="0" eaLnBrk="0" fontAlgn="base" hangingPunct="0">
        <a:spcBef>
          <a:spcPct val="0"/>
        </a:spcBef>
        <a:spcAft>
          <a:spcPct val="0"/>
        </a:spcAft>
        <a:defRPr sz="4400" b="1">
          <a:solidFill>
            <a:srgbClr val="FF0000"/>
          </a:solidFill>
          <a:latin typeface="Arial" charset="0"/>
        </a:defRPr>
      </a:lvl5pPr>
      <a:lvl6pPr marL="457200" algn="r" rtl="0" eaLnBrk="1" fontAlgn="base" hangingPunct="1">
        <a:spcBef>
          <a:spcPct val="0"/>
        </a:spcBef>
        <a:spcAft>
          <a:spcPct val="0"/>
        </a:spcAft>
        <a:defRPr sz="4400" b="1">
          <a:solidFill>
            <a:srgbClr val="FF0000"/>
          </a:solidFill>
          <a:latin typeface="Arial" charset="0"/>
        </a:defRPr>
      </a:lvl6pPr>
      <a:lvl7pPr marL="914400" algn="r" rtl="0" eaLnBrk="1" fontAlgn="base" hangingPunct="1">
        <a:spcBef>
          <a:spcPct val="0"/>
        </a:spcBef>
        <a:spcAft>
          <a:spcPct val="0"/>
        </a:spcAft>
        <a:defRPr sz="4400" b="1">
          <a:solidFill>
            <a:srgbClr val="FF0000"/>
          </a:solidFill>
          <a:latin typeface="Arial" charset="0"/>
        </a:defRPr>
      </a:lvl7pPr>
      <a:lvl8pPr marL="1371600" algn="r" rtl="0" eaLnBrk="1" fontAlgn="base" hangingPunct="1">
        <a:spcBef>
          <a:spcPct val="0"/>
        </a:spcBef>
        <a:spcAft>
          <a:spcPct val="0"/>
        </a:spcAft>
        <a:defRPr sz="4400" b="1">
          <a:solidFill>
            <a:srgbClr val="FF0000"/>
          </a:solidFill>
          <a:latin typeface="Arial" charset="0"/>
        </a:defRPr>
      </a:lvl8pPr>
      <a:lvl9pPr marL="1828800" algn="r" rtl="0" eaLnBrk="1" fontAlgn="base" hangingPunct="1">
        <a:spcBef>
          <a:spcPct val="0"/>
        </a:spcBef>
        <a:spcAft>
          <a:spcPct val="0"/>
        </a:spcAft>
        <a:defRPr sz="44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9" descr="Compass2"/>
          <p:cNvPicPr>
            <a:picLocks noChangeAspect="1" noChangeArrowheads="1"/>
          </p:cNvPicPr>
          <p:nvPr/>
        </p:nvPicPr>
        <p:blipFill>
          <a:blip r:embed="rId9">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209800" y="2133600"/>
            <a:ext cx="43434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63513"/>
            <a:ext cx="8229600" cy="1143000"/>
          </a:xfrm>
          <a:prstGeom prst="rect">
            <a:avLst/>
          </a:prstGeom>
          <a:noFill/>
          <a:ln>
            <a:noFill/>
          </a:ln>
          <a:effectLst>
            <a:outerShdw blurRad="63500" dist="38099" dir="2700000" algn="ctr" rotWithShape="0">
              <a:schemeClr val="bg2">
                <a:alpha val="74997"/>
              </a:schemeClr>
            </a:outerShdw>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614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2743200" y="6248400"/>
            <a:ext cx="335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solidFill>
                  <a:srgbClr val="000099"/>
                </a:solidFill>
                <a:latin typeface="Arial" charset="0"/>
                <a:ea typeface="+mn-ea"/>
                <a:cs typeface="+mn-cs"/>
              </a:defRPr>
            </a:lvl1pPr>
          </a:lstStyle>
          <a:p>
            <a:pPr>
              <a:defRPr/>
            </a:pPr>
            <a:r>
              <a:rPr lang="en-US" altLang="en-US"/>
              <a:t>2017 Telecommunications Workshop Response Directorate</a:t>
            </a: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99"/>
                </a:solidFill>
                <a:latin typeface="Arial" pitchFamily="34" charset="0"/>
              </a:defRPr>
            </a:lvl1pPr>
          </a:lstStyle>
          <a:p>
            <a:pPr>
              <a:defRPr/>
            </a:pPr>
            <a:fld id="{034D0D2A-F56C-4511-A2CB-5BF45EE5AB70}" type="slidenum">
              <a:rPr lang="en-US" altLang="en-US"/>
              <a:pPr>
                <a:defRPr/>
              </a:pPr>
              <a:t>‹#›</a:t>
            </a:fld>
            <a:endParaRPr lang="en-US" altLang="en-US" dirty="0"/>
          </a:p>
        </p:txBody>
      </p:sp>
      <p:pic>
        <p:nvPicPr>
          <p:cNvPr id="6151" name="Picture 10" descr="Compass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41313"/>
            <a:ext cx="9144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1"/>
          <p:cNvSpPr>
            <a:spLocks noChangeShapeType="1"/>
          </p:cNvSpPr>
          <p:nvPr/>
        </p:nvSpPr>
        <p:spPr bwMode="auto">
          <a:xfrm>
            <a:off x="457200" y="12192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1033" name="Line 12"/>
          <p:cNvSpPr>
            <a:spLocks noChangeShapeType="1"/>
          </p:cNvSpPr>
          <p:nvPr/>
        </p:nvSpPr>
        <p:spPr bwMode="auto">
          <a:xfrm>
            <a:off x="457200" y="12954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pic>
        <p:nvPicPr>
          <p:cNvPr id="6154" name="Picture 14" descr="L:\Shafer Documents\Not My Pictures\AUX_M_V_sig_900x27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 y="6248400"/>
            <a:ext cx="1628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2" r:id="rId1"/>
    <p:sldLayoutId id="2147483768" r:id="rId2"/>
    <p:sldLayoutId id="2147483769" r:id="rId3"/>
    <p:sldLayoutId id="2147483770" r:id="rId4"/>
    <p:sldLayoutId id="2147483773" r:id="rId5"/>
    <p:sldLayoutId id="2147483774" r:id="rId6"/>
    <p:sldLayoutId id="2147483775" r:id="rId7"/>
  </p:sldLayoutIdLst>
  <p:transition>
    <p:cover dir="u"/>
  </p:transition>
  <p:timing>
    <p:tnLst>
      <p:par>
        <p:cTn id="1" dur="indefinite" restart="never" nodeType="tmRoot"/>
      </p:par>
    </p:tnLst>
  </p:timing>
  <p:hf hdr="0" dt="0"/>
  <p:txStyles>
    <p:titleStyle>
      <a:lvl1pPr algn="r" rtl="0" eaLnBrk="0" fontAlgn="base" hangingPunct="0">
        <a:spcBef>
          <a:spcPct val="0"/>
        </a:spcBef>
        <a:spcAft>
          <a:spcPct val="0"/>
        </a:spcAft>
        <a:defRPr sz="4400" b="1">
          <a:solidFill>
            <a:srgbClr val="FF0000"/>
          </a:solidFill>
          <a:latin typeface="+mj-lt"/>
          <a:ea typeface="ＭＳ Ｐゴシック" charset="0"/>
          <a:cs typeface="ＭＳ Ｐゴシック" charset="0"/>
        </a:defRPr>
      </a:lvl1pPr>
      <a:lvl2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2pPr>
      <a:lvl3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3pPr>
      <a:lvl4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4pPr>
      <a:lvl5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5pPr>
      <a:lvl6pPr marL="457200" algn="r" rtl="0" eaLnBrk="1" fontAlgn="base" hangingPunct="1">
        <a:spcBef>
          <a:spcPct val="0"/>
        </a:spcBef>
        <a:spcAft>
          <a:spcPct val="0"/>
        </a:spcAft>
        <a:defRPr sz="4400" b="1">
          <a:solidFill>
            <a:srgbClr val="FF0000"/>
          </a:solidFill>
          <a:latin typeface="Arial" charset="0"/>
        </a:defRPr>
      </a:lvl6pPr>
      <a:lvl7pPr marL="914400" algn="r" rtl="0" eaLnBrk="1" fontAlgn="base" hangingPunct="1">
        <a:spcBef>
          <a:spcPct val="0"/>
        </a:spcBef>
        <a:spcAft>
          <a:spcPct val="0"/>
        </a:spcAft>
        <a:defRPr sz="4400" b="1">
          <a:solidFill>
            <a:srgbClr val="FF0000"/>
          </a:solidFill>
          <a:latin typeface="Arial" charset="0"/>
        </a:defRPr>
      </a:lvl7pPr>
      <a:lvl8pPr marL="1371600" algn="r" rtl="0" eaLnBrk="1" fontAlgn="base" hangingPunct="1">
        <a:spcBef>
          <a:spcPct val="0"/>
        </a:spcBef>
        <a:spcAft>
          <a:spcPct val="0"/>
        </a:spcAft>
        <a:defRPr sz="4400" b="1">
          <a:solidFill>
            <a:srgbClr val="FF0000"/>
          </a:solidFill>
          <a:latin typeface="Arial" charset="0"/>
        </a:defRPr>
      </a:lvl8pPr>
      <a:lvl9pPr marL="1828800" algn="r" rtl="0" eaLnBrk="1" fontAlgn="base" hangingPunct="1">
        <a:spcBef>
          <a:spcPct val="0"/>
        </a:spcBef>
        <a:spcAft>
          <a:spcPct val="0"/>
        </a:spcAft>
        <a:defRPr sz="44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rdept.cgaux.org/documents/Comms/AUGCOM/AUGCO"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rdept.cgaux.org/documents/BeQualified/BecomingQualifiedAuxiliaryHighFrequencyProgram.pdf"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dhs.gov/shares"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rdept.cgaux.org/documents/Comms/AUXMONApplicationrs.pdf"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ow.uscgaux.info/Uploads_wowII/R-DEPT/COMMCOM_MEMO_SMLL_SIZE.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hyperlink" Target="http://rdept.cgaux.org/documents/Comms/AuxiliaryCommunicationsProgramSOP.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rdept.cgaux.org/documents/Comms/AUGCOM/AUGCOM%20Recruiting%20Statement%20rev926.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rdept.cgaux.org/documents/Comms/AuxiliaryCommunicationsProgramSOP.pdf"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33400" y="3505200"/>
            <a:ext cx="7772400" cy="1752600"/>
          </a:xfrm>
        </p:spPr>
        <p:txBody>
          <a:bodyPr/>
          <a:lstStyle/>
          <a:p>
            <a:pPr eaLnBrk="1" hangingPunct="1">
              <a:defRPr/>
            </a:pPr>
            <a:r>
              <a:rPr lang="en-US" sz="3600" dirty="0" smtClean="0"/>
              <a:t/>
            </a:r>
            <a:br>
              <a:rPr lang="en-US" sz="3600" dirty="0" smtClean="0"/>
            </a:br>
            <a:r>
              <a:rPr lang="en-US" sz="3600" dirty="0" smtClean="0"/>
              <a:t>2017</a:t>
            </a:r>
            <a:br>
              <a:rPr lang="en-US" sz="3600" dirty="0" smtClean="0"/>
            </a:br>
            <a:r>
              <a:rPr lang="en-US" sz="3600" dirty="0" smtClean="0"/>
              <a:t>Telecommunications Workshop</a:t>
            </a:r>
          </a:p>
        </p:txBody>
      </p:sp>
    </p:spTree>
  </p:cSld>
  <p:clrMapOvr>
    <a:masterClrMapping/>
  </p:clrMapOvr>
  <p:transition>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Radio Basics (Cont.)</a:t>
            </a:r>
            <a:endParaRPr lang="en-US" dirty="0"/>
          </a:p>
        </p:txBody>
      </p:sp>
      <p:sp>
        <p:nvSpPr>
          <p:cNvPr id="26626" name="Content Placeholder 2"/>
          <p:cNvSpPr>
            <a:spLocks noGrp="1"/>
          </p:cNvSpPr>
          <p:nvPr>
            <p:ph idx="1"/>
          </p:nvPr>
        </p:nvSpPr>
        <p:spPr>
          <a:xfrm>
            <a:off x="533400" y="1600200"/>
            <a:ext cx="8153400" cy="4525963"/>
          </a:xfrm>
        </p:spPr>
        <p:txBody>
          <a:bodyPr/>
          <a:lstStyle/>
          <a:p>
            <a:pPr eaLnBrk="1" hangingPunct="1"/>
            <a:r>
              <a:rPr lang="en-US" altLang="en-US" smtClean="0">
                <a:ea typeface="ＭＳ Ｐゴシック" pitchFamily="34" charset="-128"/>
              </a:rPr>
              <a:t>REMEMBER:</a:t>
            </a:r>
          </a:p>
          <a:p>
            <a:pPr eaLnBrk="1" hangingPunct="1"/>
            <a:r>
              <a:rPr lang="en-US" altLang="en-US" smtClean="0">
                <a:ea typeface="ＭＳ Ｐゴシック" pitchFamily="34" charset="-128"/>
              </a:rPr>
              <a:t>When you key the microphone on your radio “The Whole World is Listening!”</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Always listen before transmitting and be sure you are on the correct channel (frequency)</a:t>
            </a:r>
          </a:p>
        </p:txBody>
      </p:sp>
      <p:sp>
        <p:nvSpPr>
          <p:cNvPr id="4" name="Footer Placeholder 3"/>
          <p:cNvSpPr>
            <a:spLocks noGrp="1"/>
          </p:cNvSpPr>
          <p:nvPr>
            <p:ph type="ftr" sz="quarter" idx="10"/>
          </p:nvPr>
        </p:nvSpPr>
        <p:spPr/>
        <p:txBody>
          <a:bodyPr/>
          <a:lstStyle/>
          <a:p>
            <a:pPr>
              <a:defRPr/>
            </a:pPr>
            <a:r>
              <a:rPr lang="en-US" altLang="en-US" b="1"/>
              <a:t>2017 Telecommunications Workshop Response Directorate</a:t>
            </a:r>
            <a:endParaRPr lang="en-US" altLang="en-US" b="1" dirty="0"/>
          </a:p>
        </p:txBody>
      </p:sp>
      <p:sp>
        <p:nvSpPr>
          <p:cNvPr id="2662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B86A5586-9E55-4624-9882-FE3B57A588D2}" type="slidenum">
              <a:rPr lang="en-US" altLang="en-US" sz="1400" smtClean="0">
                <a:solidFill>
                  <a:srgbClr val="000099"/>
                </a:solidFill>
                <a:latin typeface="Arial" charset="0"/>
              </a:rPr>
              <a:pPr/>
              <a:t>10</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p:txBody>
          <a:bodyPr/>
          <a:lstStyle/>
          <a:p>
            <a:pPr eaLnBrk="1" hangingPunct="1">
              <a:defRPr/>
            </a:pPr>
            <a:r>
              <a:rPr lang="en-US" altLang="en-US" dirty="0" smtClean="0"/>
              <a:t/>
            </a:r>
            <a:br>
              <a:rPr lang="en-US" altLang="en-US" dirty="0" smtClean="0"/>
            </a:br>
            <a:r>
              <a:rPr lang="en-US" altLang="en-US" dirty="0" smtClean="0"/>
              <a:t/>
            </a:r>
            <a:br>
              <a:rPr lang="en-US" altLang="en-US" dirty="0" smtClean="0"/>
            </a:br>
            <a:r>
              <a:rPr lang="en-US" altLang="en-US" sz="3600" dirty="0" smtClean="0"/>
              <a:t>VHF Communications</a:t>
            </a:r>
            <a:r>
              <a:rPr lang="en-US" altLang="en-US" dirty="0" smtClean="0"/>
              <a:t/>
            </a:r>
            <a:br>
              <a:rPr lang="en-US" altLang="en-US" dirty="0" smtClean="0"/>
            </a:br>
            <a:r>
              <a:rPr lang="en-US" altLang="en-US" dirty="0" smtClean="0">
                <a:solidFill>
                  <a:schemeClr val="tx2"/>
                </a:solidFill>
              </a:rPr>
              <a:t/>
            </a:r>
            <a:br>
              <a:rPr lang="en-US" altLang="en-US" dirty="0" smtClean="0">
                <a:solidFill>
                  <a:schemeClr val="tx2"/>
                </a:solidFill>
              </a:rPr>
            </a:br>
            <a:endParaRPr lang="en-US" altLang="en-US" dirty="0" smtClean="0"/>
          </a:p>
        </p:txBody>
      </p:sp>
      <p:sp>
        <p:nvSpPr>
          <p:cNvPr id="27650" name="Content Placeholder 6"/>
          <p:cNvSpPr>
            <a:spLocks noGrp="1"/>
          </p:cNvSpPr>
          <p:nvPr>
            <p:ph idx="1"/>
          </p:nvPr>
        </p:nvSpPr>
        <p:spPr>
          <a:xfrm>
            <a:off x="533400" y="1524000"/>
            <a:ext cx="8153400" cy="4419600"/>
          </a:xfrm>
        </p:spPr>
        <p:txBody>
          <a:bodyPr/>
          <a:lstStyle/>
          <a:p>
            <a:pPr eaLnBrk="1" hangingPunct="1"/>
            <a:r>
              <a:rPr lang="en-US" altLang="en-US" sz="2800" smtClean="0">
                <a:ea typeface="ＭＳ Ｐゴシック" pitchFamily="34" charset="-128"/>
              </a:rPr>
              <a:t>7  CG Auxiliary LMR narrow band VHF frequencies are available for our use on narrow band radios with maximum allowed output power of  50 watts</a:t>
            </a:r>
          </a:p>
          <a:p>
            <a:pPr eaLnBrk="1" hangingPunct="1"/>
            <a:r>
              <a:rPr lang="en-US" altLang="en-US" sz="2800" smtClean="0">
                <a:ea typeface="ＭＳ Ｐゴシック" pitchFamily="34" charset="-128"/>
              </a:rPr>
              <a:t>VHF repeaters are allowed an output power of 100 watts</a:t>
            </a:r>
          </a:p>
          <a:p>
            <a:pPr eaLnBrk="1" hangingPunct="1"/>
            <a:r>
              <a:rPr lang="en-US" altLang="en-US" sz="2800" smtClean="0">
                <a:ea typeface="ＭＳ Ｐゴシック" pitchFamily="34" charset="-128"/>
              </a:rPr>
              <a:t>Maximum output power on Marine channels,  25 watts</a:t>
            </a:r>
          </a:p>
          <a:p>
            <a:pPr eaLnBrk="1" hangingPunct="1"/>
            <a:r>
              <a:rPr lang="en-US" altLang="en-US" sz="2800" smtClean="0">
                <a:ea typeface="ＭＳ Ｐゴシック" pitchFamily="34" charset="-128"/>
              </a:rPr>
              <a:t>No power amplifiers allowed on VHF radios</a:t>
            </a:r>
          </a:p>
          <a:p>
            <a:pPr eaLnBrk="1" hangingPunct="1"/>
            <a:endParaRPr lang="en-US" altLang="en-US" sz="2800" smtClean="0">
              <a:ea typeface="ＭＳ Ｐゴシック" pitchFamily="34" charset="-128"/>
            </a:endParaRPr>
          </a:p>
          <a:p>
            <a:pPr algn="ctr" eaLnBrk="1" hangingPunct="1"/>
            <a:endParaRPr lang="en-US" altLang="en-US" sz="2800" smtClean="0">
              <a:ea typeface="ＭＳ Ｐゴシック" pitchFamily="34" charset="-128"/>
            </a:endParaRPr>
          </a:p>
        </p:txBody>
      </p:sp>
      <p:sp>
        <p:nvSpPr>
          <p:cNvPr id="2765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0241737B-AE07-4103-80F0-FD3C2AF91B68}" type="slidenum">
              <a:rPr lang="en-US" altLang="en-US" sz="1400" b="1" smtClean="0">
                <a:solidFill>
                  <a:srgbClr val="000099"/>
                </a:solidFill>
              </a:rPr>
              <a:pPr/>
              <a:t>11</a:t>
            </a:fld>
            <a:endParaRPr lang="en-US" altLang="en-US" sz="1400" b="1" smtClean="0">
              <a:solidFill>
                <a:srgbClr val="000099"/>
              </a:solidFill>
            </a:endParaRPr>
          </a:p>
        </p:txBody>
      </p:sp>
      <p:sp>
        <p:nvSpPr>
          <p:cNvPr id="27652" name="Slide Number Placeholder 3"/>
          <p:cNvSpPr txBox="1">
            <a:spLocks noGrp="1"/>
          </p:cNvSpPr>
          <p:nvPr/>
        </p:nvSpPr>
        <p:spPr bwMode="auto">
          <a:xfrm>
            <a:off x="5935663" y="6313488"/>
            <a:ext cx="228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algn="r" eaLnBrk="0" hangingPunct="0"/>
            <a:endParaRPr lang="en-US" altLang="en-US" sz="1200">
              <a:solidFill>
                <a:srgbClr val="000099"/>
              </a:solidFill>
            </a:endParaRPr>
          </a:p>
        </p:txBody>
      </p:sp>
      <p:sp>
        <p:nvSpPr>
          <p:cNvPr id="2765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055688"/>
          </a:xfrm>
        </p:spPr>
        <p:txBody>
          <a:bodyPr/>
          <a:lstStyle/>
          <a:p>
            <a:pPr eaLnBrk="1" hangingPunct="1">
              <a:defRPr/>
            </a:pPr>
            <a:r>
              <a:rPr lang="en-US" altLang="en-US" sz="3600" dirty="0"/>
              <a:t>VHF </a:t>
            </a:r>
            <a:r>
              <a:rPr lang="en-US" altLang="en-US" sz="3600" dirty="0" smtClean="0"/>
              <a:t>Communications </a:t>
            </a:r>
            <a:r>
              <a:rPr lang="en-US" altLang="en-US" sz="2800" dirty="0" smtClean="0"/>
              <a:t>(</a:t>
            </a:r>
            <a:r>
              <a:rPr lang="en-US" altLang="en-US" sz="2800" dirty="0" err="1" smtClean="0"/>
              <a:t>con’t</a:t>
            </a:r>
            <a:r>
              <a:rPr lang="en-US" altLang="en-US" sz="2800" dirty="0" smtClean="0"/>
              <a:t>)</a:t>
            </a:r>
            <a:endParaRPr lang="en-US" sz="2800" dirty="0"/>
          </a:p>
        </p:txBody>
      </p:sp>
      <p:sp>
        <p:nvSpPr>
          <p:cNvPr id="29698" name="Content Placeholder 2"/>
          <p:cNvSpPr>
            <a:spLocks noGrp="1"/>
          </p:cNvSpPr>
          <p:nvPr>
            <p:ph idx="1"/>
          </p:nvPr>
        </p:nvSpPr>
        <p:spPr>
          <a:xfrm>
            <a:off x="533400" y="1600200"/>
            <a:ext cx="8153400" cy="4525963"/>
          </a:xfrm>
        </p:spPr>
        <p:txBody>
          <a:bodyPr/>
          <a:lstStyle/>
          <a:p>
            <a:pPr eaLnBrk="1" hangingPunct="1"/>
            <a:r>
              <a:rPr lang="en-US" altLang="en-US" sz="2800" smtClean="0">
                <a:ea typeface="ＭＳ Ｐゴシック" pitchFamily="34" charset="-128"/>
              </a:rPr>
              <a:t>RDF (Radio Direction Finding) stations are authorized</a:t>
            </a:r>
          </a:p>
          <a:p>
            <a:pPr eaLnBrk="1" hangingPunct="1"/>
            <a:r>
              <a:rPr lang="en-US" altLang="en-US" sz="2800" smtClean="0">
                <a:ea typeface="ＭＳ Ｐゴシック" pitchFamily="34" charset="-128"/>
              </a:rPr>
              <a:t>No encryption allowed on AUX radios</a:t>
            </a:r>
          </a:p>
          <a:p>
            <a:pPr eaLnBrk="1" hangingPunct="1"/>
            <a:r>
              <a:rPr lang="en-US" altLang="en-US" sz="2800" smtClean="0">
                <a:solidFill>
                  <a:schemeClr val="tx2"/>
                </a:solidFill>
                <a:ea typeface="ＭＳ Ｐゴシック" pitchFamily="34" charset="-128"/>
              </a:rPr>
              <a:t>VHF hand held marine radios MAY be accepted as mobile facilities in special cases</a:t>
            </a:r>
          </a:p>
          <a:p>
            <a:pPr eaLnBrk="1" hangingPunct="1"/>
            <a:r>
              <a:rPr lang="en-US" altLang="en-US" sz="2800" smtClean="0">
                <a:solidFill>
                  <a:schemeClr val="tx2"/>
                </a:solidFill>
                <a:ea typeface="ＭＳ Ｐゴシック" pitchFamily="34" charset="-128"/>
              </a:rPr>
              <a:t>APRS is not authorized</a:t>
            </a:r>
          </a:p>
          <a:p>
            <a:pPr eaLnBrk="1" hangingPunct="1"/>
            <a:r>
              <a:rPr lang="en-US" altLang="en-US" sz="2800" smtClean="0">
                <a:solidFill>
                  <a:schemeClr val="tx2"/>
                </a:solidFill>
                <a:ea typeface="ＭＳ Ｐゴシック" pitchFamily="34" charset="-128"/>
              </a:rPr>
              <a:t>MMSI numbers are not authorized for Auxiliary aircraft</a:t>
            </a:r>
            <a:endParaRPr lang="en-US" altLang="en-US" sz="2800" smtClean="0">
              <a:ea typeface="ＭＳ Ｐゴシック" pitchFamily="34" charset="-128"/>
            </a:endParaRPr>
          </a:p>
          <a:p>
            <a:pPr eaLnBrk="1" hangingPunct="1"/>
            <a:endParaRPr lang="en-US" altLang="en-US" smtClean="0">
              <a:ea typeface="ＭＳ Ｐゴシック" pitchFamily="34" charset="-128"/>
            </a:endParaRPr>
          </a:p>
        </p:txBody>
      </p:sp>
      <p:sp>
        <p:nvSpPr>
          <p:cNvPr id="296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55E319C3-B746-4E45-A82C-4B3B1F9AFF1F}" type="slidenum">
              <a:rPr lang="en-US" altLang="en-US" sz="1400" b="1" smtClean="0">
                <a:solidFill>
                  <a:srgbClr val="000099"/>
                </a:solidFill>
                <a:latin typeface="Arial" charset="0"/>
              </a:rPr>
              <a:pPr/>
              <a:t>12</a:t>
            </a:fld>
            <a:endParaRPr lang="en-US" altLang="en-US" sz="1400" b="1" smtClean="0">
              <a:solidFill>
                <a:srgbClr val="000099"/>
              </a:solidFill>
              <a:latin typeface="Arial" charset="0"/>
            </a:endParaRPr>
          </a:p>
        </p:txBody>
      </p:sp>
      <p:sp>
        <p:nvSpPr>
          <p:cNvPr id="2970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ransition>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itle 1"/>
          <p:cNvSpPr>
            <a:spLocks noGrp="1"/>
          </p:cNvSpPr>
          <p:nvPr>
            <p:ph type="title"/>
          </p:nvPr>
        </p:nvSpPr>
        <p:spPr/>
        <p:txBody>
          <a:bodyPr/>
          <a:lstStyle/>
          <a:p>
            <a:pPr eaLnBrk="1" hangingPunct="1">
              <a:defRPr/>
            </a:pPr>
            <a:r>
              <a:rPr lang="en-US" altLang="en-US" sz="3600" dirty="0" smtClean="0"/>
              <a:t>VHF REPEATERS</a:t>
            </a:r>
          </a:p>
        </p:txBody>
      </p:sp>
      <p:sp>
        <p:nvSpPr>
          <p:cNvPr id="2" name="Content Placeholder 1"/>
          <p:cNvSpPr>
            <a:spLocks noGrp="1"/>
          </p:cNvSpPr>
          <p:nvPr>
            <p:ph idx="1"/>
          </p:nvPr>
        </p:nvSpPr>
        <p:spPr>
          <a:xfrm>
            <a:off x="533400" y="1600200"/>
            <a:ext cx="8153400" cy="4525963"/>
          </a:xfrm>
        </p:spPr>
        <p:txBody>
          <a:bodyPr/>
          <a:lstStyle/>
          <a:p>
            <a:pPr marL="0" indent="0" eaLnBrk="1" hangingPunct="1">
              <a:buFontTx/>
              <a:buNone/>
              <a:defRPr/>
            </a:pPr>
            <a:r>
              <a:rPr lang="en-US" sz="2800" dirty="0" smtClean="0"/>
              <a:t>There are 56 Auxiliary VHF repeaters throughout the United States, most of which share common input/output frequencies, with varied CTCSS tone access. Most are unit owned </a:t>
            </a:r>
            <a:endParaRPr lang="en-US" sz="2800" dirty="0"/>
          </a:p>
          <a:p>
            <a:pPr eaLnBrk="1" hangingPunct="1">
              <a:defRPr/>
            </a:pPr>
            <a:r>
              <a:rPr lang="en-US" sz="2700" dirty="0" smtClean="0"/>
              <a:t>Repeater requests (CG Form 6086) must be reviewed by CG Office of Spectrum Management before</a:t>
            </a:r>
          </a:p>
          <a:p>
            <a:pPr eaLnBrk="1" hangingPunct="1">
              <a:defRPr/>
            </a:pPr>
            <a:r>
              <a:rPr lang="en-US" sz="2700" dirty="0" smtClean="0"/>
              <a:t>Maximum output power of 100 watts</a:t>
            </a:r>
          </a:p>
          <a:p>
            <a:pPr eaLnBrk="1" hangingPunct="1">
              <a:defRPr/>
            </a:pPr>
            <a:r>
              <a:rPr lang="en-US" sz="2700" dirty="0"/>
              <a:t>N</a:t>
            </a:r>
            <a:r>
              <a:rPr lang="en-US" sz="2700" dirty="0" smtClean="0"/>
              <a:t>arrowband only</a:t>
            </a:r>
          </a:p>
          <a:p>
            <a:pPr eaLnBrk="1" hangingPunct="1">
              <a:defRPr/>
            </a:pPr>
            <a:r>
              <a:rPr lang="en-US" sz="2700" dirty="0" smtClean="0"/>
              <a:t>7 programmable frequencies</a:t>
            </a:r>
          </a:p>
          <a:p>
            <a:pPr eaLnBrk="1" hangingPunct="1">
              <a:defRPr/>
            </a:pPr>
            <a:endParaRPr lang="en-US" dirty="0" smtClean="0"/>
          </a:p>
          <a:p>
            <a:pPr eaLnBrk="1" hangingPunct="1">
              <a:defRPr/>
            </a:pPr>
            <a:endParaRPr lang="en-US" dirty="0"/>
          </a:p>
        </p:txBody>
      </p:sp>
      <p:sp>
        <p:nvSpPr>
          <p:cNvPr id="31747"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5B5E09BE-7BAC-49C2-A144-740E721B93A5}" type="slidenum">
              <a:rPr lang="en-US" altLang="en-US" sz="1200" smtClean="0">
                <a:solidFill>
                  <a:srgbClr val="000099"/>
                </a:solidFill>
              </a:rPr>
              <a:pPr/>
              <a:t>13</a:t>
            </a:fld>
            <a:endParaRPr lang="en-US" altLang="en-US" sz="1200" smtClean="0">
              <a:solidFill>
                <a:srgbClr val="000099"/>
              </a:solidFill>
            </a:endParaRPr>
          </a:p>
        </p:txBody>
      </p:sp>
      <p:sp>
        <p:nvSpPr>
          <p:cNvPr id="3" name="Footer Placeholder 2"/>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Tree>
  </p:cSld>
  <p:clrMapOvr>
    <a:masterClrMapping/>
  </p:clrMapOvr>
  <p:transition>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p:txBody>
          <a:bodyPr/>
          <a:lstStyle/>
          <a:p>
            <a:pPr eaLnBrk="1" hangingPunct="1">
              <a:defRPr/>
            </a:pPr>
            <a:r>
              <a:rPr lang="en-US" altLang="en-US" sz="3600" dirty="0" smtClean="0"/>
              <a:t>HF Communications</a:t>
            </a:r>
          </a:p>
        </p:txBody>
      </p:sp>
      <p:sp>
        <p:nvSpPr>
          <p:cNvPr id="27650" name="Content Placeholder 2"/>
          <p:cNvSpPr>
            <a:spLocks noGrp="1"/>
          </p:cNvSpPr>
          <p:nvPr>
            <p:ph idx="1"/>
          </p:nvPr>
        </p:nvSpPr>
        <p:spPr/>
        <p:txBody>
          <a:bodyPr/>
          <a:lstStyle/>
          <a:p>
            <a:pPr eaLnBrk="1" hangingPunct="1">
              <a:defRPr/>
            </a:pPr>
            <a:r>
              <a:rPr lang="en-US" altLang="en-US" sz="2400" dirty="0" smtClean="0">
                <a:ea typeface="ＭＳ Ｐゴシック" pitchFamily="34" charset="-128"/>
              </a:rPr>
              <a:t>HF serves as a platform for other missions: </a:t>
            </a:r>
          </a:p>
          <a:p>
            <a:pPr marL="0" indent="0" eaLnBrk="1" hangingPunct="1">
              <a:buFontTx/>
              <a:buNone/>
              <a:defRPr/>
            </a:pPr>
            <a:r>
              <a:rPr lang="en-US" altLang="en-US" sz="2400" dirty="0" smtClean="0">
                <a:ea typeface="ＭＳ Ｐゴシック" pitchFamily="34" charset="-128"/>
              </a:rPr>
              <a:t>         </a:t>
            </a:r>
            <a:r>
              <a:rPr lang="en-US" altLang="en-US" sz="2200" dirty="0" smtClean="0">
                <a:ea typeface="ＭＳ Ｐゴシック" pitchFamily="34" charset="-128"/>
              </a:rPr>
              <a:t>- </a:t>
            </a:r>
            <a:r>
              <a:rPr lang="en-US" altLang="en-US" sz="2200" b="1" dirty="0" smtClean="0">
                <a:ea typeface="ＭＳ Ｐゴシック" pitchFamily="34" charset="-128"/>
              </a:rPr>
              <a:t>AUXMON</a:t>
            </a:r>
            <a:r>
              <a:rPr lang="en-US" altLang="en-US" sz="2200" dirty="0" smtClean="0">
                <a:ea typeface="ＭＳ Ｐゴシック" pitchFamily="34" charset="-128"/>
              </a:rPr>
              <a:t> (Auxiliary </a:t>
            </a:r>
            <a:r>
              <a:rPr lang="en-US" altLang="en-US" sz="2200" b="1" i="1" dirty="0" smtClean="0">
                <a:ea typeface="ＭＳ Ｐゴシック" pitchFamily="34" charset="-128"/>
              </a:rPr>
              <a:t>Monitoring</a:t>
            </a:r>
            <a:r>
              <a:rPr lang="en-US" altLang="en-US" sz="2200" dirty="0" smtClean="0">
                <a:ea typeface="ＭＳ Ｐゴシック" pitchFamily="34" charset="-128"/>
              </a:rPr>
              <a:t> Mission) A quality 	control program for Coast Guard broadcasts</a:t>
            </a:r>
          </a:p>
          <a:p>
            <a:pPr marL="0" indent="0" eaLnBrk="1" hangingPunct="1">
              <a:buFontTx/>
              <a:buNone/>
              <a:defRPr/>
            </a:pPr>
            <a:r>
              <a:rPr lang="en-US" altLang="en-US" sz="1200" b="1" dirty="0" smtClean="0">
                <a:solidFill>
                  <a:srgbClr val="FF0000"/>
                </a:solidFill>
                <a:ea typeface="ＭＳ Ｐゴシック" pitchFamily="34" charset="-128"/>
              </a:rPr>
              <a:t>            </a:t>
            </a:r>
          </a:p>
          <a:p>
            <a:pPr marL="0" indent="0" eaLnBrk="1" hangingPunct="1">
              <a:buFontTx/>
              <a:buNone/>
              <a:defRPr/>
            </a:pPr>
            <a:r>
              <a:rPr lang="en-US" altLang="en-US" sz="2000" b="1" dirty="0" smtClean="0">
                <a:solidFill>
                  <a:srgbClr val="FF0000"/>
                </a:solidFill>
                <a:ea typeface="ＭＳ Ｐゴシック" pitchFamily="34" charset="-128"/>
              </a:rPr>
              <a:t>           - AUGCOM </a:t>
            </a:r>
            <a:r>
              <a:rPr lang="en-US" altLang="en-US" sz="2000" dirty="0" smtClean="0">
                <a:solidFill>
                  <a:srgbClr val="FF0000"/>
                </a:solidFill>
                <a:ea typeface="ＭＳ Ｐゴシック" pitchFamily="34" charset="-128"/>
              </a:rPr>
              <a:t>GMDSS </a:t>
            </a:r>
            <a:r>
              <a:rPr lang="en-US" altLang="en-US" sz="2000" i="1" dirty="0" smtClean="0">
                <a:ln w="0"/>
                <a:solidFill>
                  <a:srgbClr val="FF0000"/>
                </a:solidFill>
                <a:ea typeface="ＭＳ Ｐゴシック" pitchFamily="34" charset="-128"/>
              </a:rPr>
              <a:t>monitoring</a:t>
            </a:r>
            <a:r>
              <a:rPr lang="en-US" altLang="en-US" sz="2000" dirty="0" smtClean="0">
                <a:solidFill>
                  <a:srgbClr val="FF0000"/>
                </a:solidFill>
                <a:ea typeface="ＭＳ Ｐゴシック" pitchFamily="34" charset="-128"/>
              </a:rPr>
              <a:t> for digital and SSB voice 	distress calls (replaces the old SSB voice distress calls) 	</a:t>
            </a:r>
            <a:r>
              <a:rPr lang="en-US" altLang="en-US" sz="2000" dirty="0" smtClean="0">
                <a:solidFill>
                  <a:srgbClr val="FF0000"/>
                </a:solidFill>
                <a:ea typeface="ＭＳ Ｐゴシック" pitchFamily="34" charset="-128"/>
                <a:hlinkClick r:id="rId2"/>
              </a:rPr>
              <a:t>http://rdept.cgaux.org/documents/Comms/AUGCOM/AUGCO	M%20Mission%20Final%20to%20BSX%202016_PDF.pdf</a:t>
            </a:r>
            <a:endParaRPr lang="en-US" altLang="en-US" sz="2000" dirty="0" smtClean="0">
              <a:solidFill>
                <a:srgbClr val="FF0000"/>
              </a:solidFill>
              <a:ea typeface="ＭＳ Ｐゴシック" pitchFamily="34" charset="-128"/>
            </a:endParaRPr>
          </a:p>
          <a:p>
            <a:pPr marL="0" indent="0" eaLnBrk="1" hangingPunct="1">
              <a:buFontTx/>
              <a:buNone/>
              <a:defRPr/>
            </a:pPr>
            <a:endParaRPr lang="en-US" altLang="en-US" sz="1200" dirty="0">
              <a:solidFill>
                <a:srgbClr val="FF0000"/>
              </a:solidFill>
              <a:ea typeface="ＭＳ Ｐゴシック" pitchFamily="34" charset="-128"/>
            </a:endParaRPr>
          </a:p>
          <a:p>
            <a:pPr marL="0" indent="0" eaLnBrk="1" hangingPunct="1">
              <a:buFontTx/>
              <a:buNone/>
              <a:defRPr/>
            </a:pPr>
            <a:r>
              <a:rPr lang="en-US" altLang="en-US" sz="2000" dirty="0" smtClean="0">
                <a:solidFill>
                  <a:srgbClr val="FF0000"/>
                </a:solidFill>
                <a:ea typeface="ＭＳ Ｐゴシック" pitchFamily="34" charset="-128"/>
              </a:rPr>
              <a:t>           </a:t>
            </a:r>
            <a:r>
              <a:rPr lang="en-US" altLang="en-US" sz="2000" b="1" dirty="0" smtClean="0">
                <a:solidFill>
                  <a:srgbClr val="FF0000"/>
                </a:solidFill>
                <a:ea typeface="ＭＳ Ｐゴシック" pitchFamily="34" charset="-128"/>
              </a:rPr>
              <a:t>- </a:t>
            </a:r>
            <a:r>
              <a:rPr lang="en-US" altLang="en-US" sz="2000" b="1" dirty="0" smtClean="0">
                <a:ea typeface="ＭＳ Ｐゴシック" pitchFamily="34" charset="-128"/>
              </a:rPr>
              <a:t>SHARES</a:t>
            </a:r>
            <a:r>
              <a:rPr lang="en-US" altLang="en-US" sz="2000" dirty="0" smtClean="0">
                <a:ea typeface="ＭＳ Ｐゴシック" pitchFamily="34" charset="-128"/>
              </a:rPr>
              <a:t> – A  DHS administered radio program that 	coordinates a voluntary network of government, industry, and 	disaster response agency HF radio stations used for 	emergency communications</a:t>
            </a:r>
            <a:endParaRPr lang="en-US" altLang="en-US" sz="2400" dirty="0" smtClean="0">
              <a:ea typeface="ＭＳ Ｐゴシック" pitchFamily="34" charset="-128"/>
            </a:endParaRPr>
          </a:p>
          <a:p>
            <a:pPr eaLnBrk="1" hangingPunct="1">
              <a:buFontTx/>
              <a:buNone/>
              <a:defRPr/>
            </a:pPr>
            <a:endParaRPr lang="en-US" altLang="en-US" sz="1600" dirty="0" smtClean="0">
              <a:ea typeface="ＭＳ Ｐゴシック" pitchFamily="34" charset="-128"/>
            </a:endParaRPr>
          </a:p>
          <a:p>
            <a:pPr eaLnBrk="1" hangingPunct="1">
              <a:defRPr/>
            </a:pPr>
            <a:endParaRPr lang="en-US" altLang="en-US" sz="1600" dirty="0" smtClean="0">
              <a:ea typeface="ＭＳ Ｐゴシック" pitchFamily="34" charset="-128"/>
            </a:endParaRPr>
          </a:p>
        </p:txBody>
      </p:sp>
      <p:sp>
        <p:nvSpPr>
          <p:cNvPr id="3379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
        <p:nvSpPr>
          <p:cNvPr id="3379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7AC29013-7D3D-4260-8D7F-E5F07AFF5E31}" type="slidenum">
              <a:rPr lang="en-US" altLang="en-US" sz="1400" b="1" smtClean="0">
                <a:solidFill>
                  <a:srgbClr val="000099"/>
                </a:solidFill>
              </a:rPr>
              <a:pPr/>
              <a:t>14</a:t>
            </a:fld>
            <a:endParaRPr lang="en-US" altLang="en-US" sz="1400" b="1" smtClean="0">
              <a:solidFill>
                <a:srgbClr val="000099"/>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Title 1"/>
          <p:cNvSpPr>
            <a:spLocks noGrp="1"/>
          </p:cNvSpPr>
          <p:nvPr>
            <p:ph type="title"/>
          </p:nvPr>
        </p:nvSpPr>
        <p:spPr>
          <a:xfrm>
            <a:off x="457200" y="163513"/>
            <a:ext cx="8229600" cy="979487"/>
          </a:xfrm>
        </p:spPr>
        <p:txBody>
          <a:bodyPr/>
          <a:lstStyle/>
          <a:p>
            <a:pPr eaLnBrk="1" hangingPunct="1">
              <a:defRPr/>
            </a:pPr>
            <a:r>
              <a:rPr lang="en-US" altLang="en-US" sz="3600" dirty="0" smtClean="0"/>
              <a:t>HF Communications </a:t>
            </a:r>
            <a:r>
              <a:rPr lang="en-US" altLang="en-US" sz="3200" dirty="0" smtClean="0"/>
              <a:t>(</a:t>
            </a:r>
            <a:r>
              <a:rPr lang="en-US" altLang="en-US" sz="3200" dirty="0" err="1" smtClean="0"/>
              <a:t>con’t</a:t>
            </a:r>
            <a:r>
              <a:rPr lang="en-US" altLang="en-US" sz="3200" dirty="0" smtClean="0"/>
              <a:t>)</a:t>
            </a:r>
          </a:p>
        </p:txBody>
      </p:sp>
      <p:sp>
        <p:nvSpPr>
          <p:cNvPr id="34818" name="Content Placeholder 2"/>
          <p:cNvSpPr>
            <a:spLocks noGrp="1"/>
          </p:cNvSpPr>
          <p:nvPr>
            <p:ph idx="1"/>
          </p:nvPr>
        </p:nvSpPr>
        <p:spPr>
          <a:xfrm>
            <a:off x="457200" y="1447800"/>
            <a:ext cx="8229600" cy="4678363"/>
          </a:xfrm>
        </p:spPr>
        <p:txBody>
          <a:bodyPr/>
          <a:lstStyle/>
          <a:p>
            <a:pPr eaLnBrk="1" hangingPunct="1"/>
            <a:r>
              <a:rPr lang="en-US" altLang="en-US" sz="2800" smtClean="0">
                <a:ea typeface="ＭＳ Ｐゴシック" pitchFamily="34" charset="-128"/>
              </a:rPr>
              <a:t>Maximum power output 1000 watts on HF radios</a:t>
            </a:r>
          </a:p>
          <a:p>
            <a:pPr eaLnBrk="1" hangingPunct="1"/>
            <a:r>
              <a:rPr lang="en-US" altLang="en-US" sz="2800" smtClean="0">
                <a:ea typeface="ＭＳ Ｐゴシック" pitchFamily="34" charset="-128"/>
              </a:rPr>
              <a:t>Usable for Auxiliary HF radio Nets</a:t>
            </a:r>
          </a:p>
          <a:p>
            <a:pPr eaLnBrk="1" hangingPunct="1"/>
            <a:r>
              <a:rPr lang="en-US" altLang="en-US" sz="2800" smtClean="0">
                <a:ea typeface="ＭＳ Ｐゴシック" pitchFamily="34" charset="-128"/>
              </a:rPr>
              <a:t>41 frequencies 2-23 MHz are available</a:t>
            </a:r>
          </a:p>
          <a:p>
            <a:pPr eaLnBrk="1" hangingPunct="1"/>
            <a:r>
              <a:rPr lang="en-US" altLang="en-US" sz="2800" smtClean="0">
                <a:ea typeface="ＭＳ Ｐゴシック" pitchFamily="34" charset="-128"/>
              </a:rPr>
              <a:t>Radios must be able to transmit outside of Amateur bands</a:t>
            </a:r>
          </a:p>
          <a:p>
            <a:pPr eaLnBrk="1" hangingPunct="1"/>
            <a:r>
              <a:rPr lang="en-US" altLang="en-US" sz="2800" smtClean="0">
                <a:ea typeface="ＭＳ Ｐゴシック" pitchFamily="34" charset="-128"/>
              </a:rPr>
              <a:t>Accommodates digital modes</a:t>
            </a:r>
          </a:p>
          <a:p>
            <a:pPr eaLnBrk="1" hangingPunct="1"/>
            <a:r>
              <a:rPr lang="en-US" altLang="en-US" sz="2800" smtClean="0">
                <a:ea typeface="ＭＳ Ｐゴシック" pitchFamily="34" charset="-128"/>
              </a:rPr>
              <a:t>Supports CG contingencies and SHARES</a:t>
            </a:r>
            <a:endParaRPr lang="en-US" altLang="en-US" sz="2400" smtClean="0">
              <a:ea typeface="ＭＳ Ｐゴシック" pitchFamily="34" charset="-128"/>
            </a:endParaRPr>
          </a:p>
          <a:p>
            <a:pPr eaLnBrk="1" hangingPunct="1">
              <a:buFontTx/>
              <a:buNone/>
            </a:pPr>
            <a:r>
              <a:rPr lang="en-US" altLang="en-US" sz="2400" smtClean="0">
                <a:ea typeface="ＭＳ Ｐゴシック" pitchFamily="34" charset="-128"/>
              </a:rPr>
              <a:t>Reference:                              </a:t>
            </a:r>
            <a:r>
              <a:rPr lang="en-US" altLang="en-US" sz="2200" b="1" smtClean="0">
                <a:ea typeface="ＭＳ Ｐゴシック" pitchFamily="34" charset="-128"/>
                <a:hlinkClick r:id="rId2"/>
              </a:rPr>
              <a:t>http://rdept.cgaux.org/documents/BeQualified/BecomingQualifiedAuxiliaryHighFrequencyProgram.pdf</a:t>
            </a:r>
            <a:endParaRPr lang="en-US" altLang="en-US" sz="2200" b="1" smtClean="0">
              <a:ea typeface="ＭＳ Ｐゴシック" pitchFamily="34" charset="-128"/>
            </a:endParaRPr>
          </a:p>
          <a:p>
            <a:pPr eaLnBrk="1" hangingPunct="1">
              <a:buFontTx/>
              <a:buNone/>
            </a:pPr>
            <a:endParaRPr lang="en-US" altLang="en-US" smtClean="0">
              <a:ea typeface="ＭＳ Ｐゴシック" pitchFamily="34" charset="-128"/>
            </a:endParaRPr>
          </a:p>
          <a:p>
            <a:pPr eaLnBrk="1" hangingPunct="1"/>
            <a:endParaRPr lang="en-US" altLang="en-US" smtClean="0">
              <a:ea typeface="ＭＳ Ｐゴシック" pitchFamily="34" charset="-128"/>
            </a:endParaRPr>
          </a:p>
        </p:txBody>
      </p:sp>
      <p:sp>
        <p:nvSpPr>
          <p:cNvPr id="3481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762072D4-421F-414A-8945-880878BAE469}" type="slidenum">
              <a:rPr lang="en-US" altLang="en-US" sz="1400" b="1" smtClean="0">
                <a:solidFill>
                  <a:srgbClr val="000099"/>
                </a:solidFill>
              </a:rPr>
              <a:pPr/>
              <a:t>15</a:t>
            </a:fld>
            <a:endParaRPr lang="en-US" altLang="en-US" sz="1400" b="1" smtClean="0">
              <a:solidFill>
                <a:srgbClr val="000099"/>
              </a:solidFill>
            </a:endParaRPr>
          </a:p>
        </p:txBody>
      </p:sp>
      <p:sp>
        <p:nvSpPr>
          <p:cNvPr id="3482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endParaRPr lang="en-US"/>
          </a:p>
        </p:txBody>
      </p:sp>
      <p:sp>
        <p:nvSpPr>
          <p:cNvPr id="7" name="Rectangle 29"/>
          <p:cNvSpPr>
            <a:spLocks noGrp="1" noChangeArrowheads="1"/>
          </p:cNvSpPr>
          <p:nvPr>
            <p:ph type="ftr" sz="quarter" idx="10"/>
          </p:nvPr>
        </p:nvSpPr>
        <p:spPr/>
        <p:txBody>
          <a:bodyPr/>
          <a:lstStyle/>
          <a:p>
            <a:pPr>
              <a:defRPr/>
            </a:pPr>
            <a:r>
              <a:rPr lang="en-US" altLang="en-US"/>
              <a:t>2017 Telecommunications Workshop Response Directorate</a:t>
            </a:r>
            <a:endParaRPr lang="en-US" altLang="en-US" dirty="0"/>
          </a:p>
        </p:txBody>
      </p:sp>
      <p:sp>
        <p:nvSpPr>
          <p:cNvPr id="35843" name="Rectangle 28"/>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AD6AB016-1283-47D7-91C7-61FDFB3B7380}" type="slidenum">
              <a:rPr lang="en-US" altLang="en-US" smtClean="0"/>
              <a:pPr/>
              <a:t>16</a:t>
            </a:fld>
            <a:endParaRPr lang="en-US" altLang="en-US" smtClean="0"/>
          </a:p>
        </p:txBody>
      </p:sp>
      <p:pic>
        <p:nvPicPr>
          <p:cNvPr id="11" name="Content Placeholder 10"/>
          <p:cNvPicPr>
            <a:picLocks noGrp="1" noChangeAspect="1"/>
          </p:cNvPicPr>
          <p:nvPr>
            <p:ph idx="4294967295"/>
          </p:nvPr>
        </p:nvPicPr>
        <p:blipFill>
          <a:blip r:embed="rId3" cstate="print">
            <a:extLst/>
          </a:blip>
          <a:stretch>
            <a:fillRect/>
          </a:stretch>
        </p:blipFill>
        <p:spPr>
          <a:xfrm>
            <a:off x="500063" y="9525"/>
            <a:ext cx="8643937" cy="6818313"/>
          </a:xfrm>
          <a:effectLst>
            <a:glow rad="127000">
              <a:schemeClr val="tx1"/>
            </a:glow>
          </a:effectLst>
        </p:spPr>
      </p:pic>
      <p:sp>
        <p:nvSpPr>
          <p:cNvPr id="35845" name="Slide Number Placeholder 4"/>
          <p:cNvSpPr txBox="1">
            <a:spLocks noGrp="1"/>
          </p:cNvSpPr>
          <p:nvPr/>
        </p:nvSpPr>
        <p:spPr bwMode="auto">
          <a:xfrm>
            <a:off x="6629400" y="6324600"/>
            <a:ext cx="228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algn="r"/>
            <a:fld id="{D5F3277E-6FA7-4DC8-ABFF-68FA6DCCE620}" type="slidenum">
              <a:rPr lang="en-US" altLang="en-US" sz="1200">
                <a:latin typeface="Arial" charset="0"/>
              </a:rPr>
              <a:pPr algn="r"/>
              <a:t>16</a:t>
            </a:fld>
            <a:endParaRPr lang="en-US" altLang="en-US" sz="1200">
              <a:latin typeface="Arial" charset="0"/>
            </a:endParaRPr>
          </a:p>
        </p:txBody>
      </p:sp>
      <p:sp>
        <p:nvSpPr>
          <p:cNvPr id="4" name="Footer Placeholder 3"/>
          <p:cNvSpPr txBox="1">
            <a:spLocks noGrp="1"/>
          </p:cNvSpPr>
          <p:nvPr/>
        </p:nvSpPr>
        <p:spPr bwMode="auto">
          <a:xfrm>
            <a:off x="2514600" y="6324600"/>
            <a:ext cx="4114800" cy="533400"/>
          </a:xfrm>
          <a:prstGeom prst="rect">
            <a:avLst/>
          </a:prstGeom>
          <a:noFill/>
          <a:extLst/>
        </p:spPr>
        <p:txBody>
          <a:bodyPr anchor="b" anchorCtr="1"/>
          <a:lstStyle/>
          <a:p>
            <a:pPr algn="ctr">
              <a:defRPr/>
            </a:pPr>
            <a:r>
              <a:rPr lang="en-US" altLang="en-US" sz="1200" i="1" dirty="0">
                <a:effectLst>
                  <a:outerShdw blurRad="38100" dist="38100" dir="2700000" algn="tl">
                    <a:srgbClr val="000000"/>
                  </a:outerShdw>
                </a:effectLst>
                <a:latin typeface="+mn-lt"/>
                <a:cs typeface="+mn-cs"/>
              </a:rPr>
              <a:t/>
            </a:r>
            <a:br>
              <a:rPr lang="en-US" altLang="en-US" sz="1200" i="1" dirty="0">
                <a:effectLst>
                  <a:outerShdw blurRad="38100" dist="38100" dir="2700000" algn="tl">
                    <a:srgbClr val="000000"/>
                  </a:outerShdw>
                </a:effectLst>
                <a:latin typeface="+mn-lt"/>
                <a:cs typeface="+mn-cs"/>
              </a:rPr>
            </a:br>
            <a:r>
              <a:rPr lang="en-US" altLang="en-US" sz="1200" i="1" dirty="0">
                <a:effectLst>
                  <a:outerShdw blurRad="38100" dist="38100" dir="2700000" algn="tl">
                    <a:srgbClr val="000000"/>
                  </a:outerShdw>
                </a:effectLst>
                <a:latin typeface="+mn-lt"/>
                <a:cs typeface="+mn-cs"/>
              </a:rPr>
              <a:t>Copyright ©2004 Coast Guard Auxiliary Association, Inc.</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1"/>
          <p:cNvSpPr>
            <a:spLocks noGrp="1"/>
          </p:cNvSpPr>
          <p:nvPr>
            <p:ph type="title"/>
          </p:nvPr>
        </p:nvSpPr>
        <p:spPr>
          <a:xfrm>
            <a:off x="457200" y="163513"/>
            <a:ext cx="8305800" cy="1055687"/>
          </a:xfrm>
        </p:spPr>
        <p:txBody>
          <a:bodyPr/>
          <a:lstStyle/>
          <a:p>
            <a:pPr eaLnBrk="1" hangingPunct="1">
              <a:defRPr/>
            </a:pPr>
            <a:r>
              <a:rPr lang="en-US" altLang="en-US" sz="3600" dirty="0" smtClean="0"/>
              <a:t>CG Station Radio Watchstanding</a:t>
            </a:r>
          </a:p>
        </p:txBody>
      </p:sp>
      <p:sp>
        <p:nvSpPr>
          <p:cNvPr id="37890" name="Content Placeholder 2"/>
          <p:cNvSpPr>
            <a:spLocks noGrp="1"/>
          </p:cNvSpPr>
          <p:nvPr>
            <p:ph idx="1"/>
          </p:nvPr>
        </p:nvSpPr>
        <p:spPr>
          <a:xfrm>
            <a:off x="533400" y="1447800"/>
            <a:ext cx="8153400" cy="4678363"/>
          </a:xfrm>
        </p:spPr>
        <p:txBody>
          <a:bodyPr/>
          <a:lstStyle/>
          <a:p>
            <a:pPr eaLnBrk="1" hangingPunct="1"/>
            <a:r>
              <a:rPr lang="en-US" altLang="en-US" sz="2700" smtClean="0">
                <a:ea typeface="ＭＳ Ｐゴシック" pitchFamily="34" charset="-128"/>
              </a:rPr>
              <a:t>Auxiliary Watchstanders at a CG station must complete the same training as active duty CG watchstanders and stand a “board examination”</a:t>
            </a:r>
          </a:p>
          <a:p>
            <a:pPr eaLnBrk="1" hangingPunct="1"/>
            <a:r>
              <a:rPr lang="en-US" altLang="en-US" sz="2700" smtClean="0">
                <a:ea typeface="ＭＳ Ｐゴシック" pitchFamily="34" charset="-128"/>
              </a:rPr>
              <a:t>They must have received, or applied for, DO security clearance prior to being certified as a CG Watchstander</a:t>
            </a:r>
          </a:p>
          <a:p>
            <a:pPr eaLnBrk="1" hangingPunct="1"/>
            <a:r>
              <a:rPr lang="en-US" altLang="en-US" sz="2700" smtClean="0">
                <a:ea typeface="ＭＳ Ｐゴシック" pitchFamily="34" charset="-128"/>
              </a:rPr>
              <a:t>Watchstanders serve at the Station CO’s discretion</a:t>
            </a:r>
          </a:p>
          <a:p>
            <a:pPr eaLnBrk="1" hangingPunct="1"/>
            <a:r>
              <a:rPr lang="en-US" altLang="en-US" sz="2700" smtClean="0">
                <a:ea typeface="ＭＳ Ｐゴシック" pitchFamily="34" charset="-128"/>
              </a:rPr>
              <a:t>AUXCOM or TCO/PQS are helpful and </a:t>
            </a:r>
            <a:r>
              <a:rPr lang="en-US" altLang="en-US" sz="2700" u="sng" smtClean="0">
                <a:ea typeface="ＭＳ Ｐゴシック" pitchFamily="34" charset="-128"/>
              </a:rPr>
              <a:t>might</a:t>
            </a:r>
            <a:r>
              <a:rPr lang="en-US" altLang="en-US" sz="2700" smtClean="0">
                <a:ea typeface="ＭＳ Ｐゴシック" pitchFamily="34" charset="-128"/>
              </a:rPr>
              <a:t> be required at the discretion of the station OIC</a:t>
            </a:r>
          </a:p>
          <a:p>
            <a:pPr eaLnBrk="1" hangingPunct="1">
              <a:buFontTx/>
              <a:buNone/>
            </a:pPr>
            <a:endParaRPr lang="en-US" altLang="en-US" sz="2400" smtClean="0">
              <a:ea typeface="ＭＳ Ｐゴシック" pitchFamily="34" charset="-128"/>
            </a:endParaRPr>
          </a:p>
        </p:txBody>
      </p:sp>
      <p:sp>
        <p:nvSpPr>
          <p:cNvPr id="3789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43F03A8-ECED-4572-B317-3108D064A0C3}" type="slidenum">
              <a:rPr lang="en-US" altLang="en-US" sz="1400" b="1" smtClean="0">
                <a:solidFill>
                  <a:srgbClr val="000099"/>
                </a:solidFill>
              </a:rPr>
              <a:pPr/>
              <a:t>17</a:t>
            </a:fld>
            <a:endParaRPr lang="en-US" altLang="en-US" sz="1400" b="1" smtClean="0">
              <a:solidFill>
                <a:srgbClr val="000099"/>
              </a:solidFill>
            </a:endParaRPr>
          </a:p>
        </p:txBody>
      </p:sp>
      <p:sp>
        <p:nvSpPr>
          <p:cNvPr id="3789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1360487"/>
          </a:xfrm>
        </p:spPr>
        <p:txBody>
          <a:bodyPr/>
          <a:lstStyle/>
          <a:p>
            <a:pPr eaLnBrk="1" hangingPunct="1">
              <a:defRPr/>
            </a:pPr>
            <a:r>
              <a:rPr lang="en-US" sz="3600" dirty="0" smtClean="0"/>
              <a:t>Auxiliary  Station Watchstander</a:t>
            </a:r>
            <a:endParaRPr lang="en-US" sz="3600" dirty="0"/>
          </a:p>
        </p:txBody>
      </p:sp>
      <p:sp>
        <p:nvSpPr>
          <p:cNvPr id="38914" name="Content Placeholder 2"/>
          <p:cNvSpPr>
            <a:spLocks noGrp="1"/>
          </p:cNvSpPr>
          <p:nvPr>
            <p:ph idx="1"/>
          </p:nvPr>
        </p:nvSpPr>
        <p:spPr>
          <a:xfrm>
            <a:off x="533400" y="1600200"/>
            <a:ext cx="8153400" cy="4525963"/>
          </a:xfrm>
        </p:spPr>
        <p:txBody>
          <a:bodyPr/>
          <a:lstStyle/>
          <a:p>
            <a:pPr eaLnBrk="1" hangingPunct="1"/>
            <a:r>
              <a:rPr lang="en-US" altLang="en-US" sz="2800" smtClean="0">
                <a:ea typeface="ＭＳ Ｐゴシック" pitchFamily="34" charset="-128"/>
              </a:rPr>
              <a:t>Watchstanders at an Auxiliary Communications Unit (ACU) must be certified as TCO or completed Auxcom prior to  August 1, 2008 </a:t>
            </a:r>
          </a:p>
          <a:p>
            <a:pPr eaLnBrk="1" hangingPunct="1"/>
            <a:r>
              <a:rPr lang="en-US" altLang="en-US" sz="2800" smtClean="0">
                <a:ea typeface="ＭＳ Ｐゴシック" pitchFamily="34" charset="-128"/>
              </a:rPr>
              <a:t>Other requirements might be required, on a District to District basis</a:t>
            </a:r>
          </a:p>
          <a:p>
            <a:pPr eaLnBrk="1" hangingPunct="1"/>
            <a:r>
              <a:rPr lang="en-US" altLang="en-US" sz="2800" smtClean="0">
                <a:ea typeface="ＭＳ Ｐゴシック" pitchFamily="34" charset="-128"/>
              </a:rPr>
              <a:t>A radio watch requires that the station is actively manned and the operator is ready for intervention</a:t>
            </a:r>
          </a:p>
          <a:p>
            <a:pPr eaLnBrk="1" hangingPunct="1"/>
            <a:endParaRPr lang="en-US" altLang="en-US" smtClean="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3891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BCA489BE-9D35-4030-A952-46E2C3A54711}" type="slidenum">
              <a:rPr lang="en-US" altLang="en-US" sz="1400" smtClean="0">
                <a:solidFill>
                  <a:srgbClr val="000099"/>
                </a:solidFill>
                <a:latin typeface="Arial" charset="0"/>
              </a:rPr>
              <a:pPr/>
              <a:t>18</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a:spLocks noGrp="1"/>
          </p:cNvSpPr>
          <p:nvPr>
            <p:ph type="title"/>
          </p:nvPr>
        </p:nvSpPr>
        <p:spPr>
          <a:xfrm>
            <a:off x="457200" y="163513"/>
            <a:ext cx="8229600" cy="1055687"/>
          </a:xfrm>
        </p:spPr>
        <p:txBody>
          <a:bodyPr/>
          <a:lstStyle/>
          <a:p>
            <a:pPr eaLnBrk="1" hangingPunct="1">
              <a:defRPr/>
            </a:pPr>
            <a:r>
              <a:rPr lang="en-US" altLang="en-US" sz="3600" dirty="0" smtClean="0"/>
              <a:t>SHARES (Shared Resources)</a:t>
            </a:r>
          </a:p>
        </p:txBody>
      </p:sp>
      <p:sp>
        <p:nvSpPr>
          <p:cNvPr id="3" name="Content Placeholder 2"/>
          <p:cNvSpPr>
            <a:spLocks noGrp="1"/>
          </p:cNvSpPr>
          <p:nvPr>
            <p:ph idx="1"/>
          </p:nvPr>
        </p:nvSpPr>
        <p:spPr>
          <a:xfrm>
            <a:off x="457200" y="1447800"/>
            <a:ext cx="8382000" cy="4797425"/>
          </a:xfrm>
        </p:spPr>
        <p:txBody>
          <a:bodyPr/>
          <a:lstStyle/>
          <a:p>
            <a:pPr eaLnBrk="1" hangingPunct="1">
              <a:defRPr/>
            </a:pPr>
            <a:r>
              <a:rPr lang="en-US" sz="2800" dirty="0" smtClean="0"/>
              <a:t>Administered by DHS</a:t>
            </a:r>
            <a:endParaRPr lang="en-US" sz="2800" dirty="0"/>
          </a:p>
          <a:p>
            <a:pPr eaLnBrk="1" hangingPunct="1">
              <a:defRPr/>
            </a:pPr>
            <a:r>
              <a:rPr lang="en-US" sz="2800" dirty="0" smtClean="0"/>
              <a:t>This </a:t>
            </a:r>
            <a:r>
              <a:rPr lang="en-US" sz="2800" dirty="0"/>
              <a:t>program provides the Federal emergency response community with a single interagency emergency message handling and frequency spectrum management </a:t>
            </a:r>
            <a:r>
              <a:rPr lang="en-US" sz="2800" dirty="0" smtClean="0"/>
              <a:t>system </a:t>
            </a:r>
          </a:p>
          <a:p>
            <a:pPr eaLnBrk="1" hangingPunct="1">
              <a:defRPr/>
            </a:pPr>
            <a:r>
              <a:rPr lang="en-US" sz="2800" dirty="0" smtClean="0"/>
              <a:t>SHARES </a:t>
            </a:r>
            <a:r>
              <a:rPr lang="en-US" sz="2800" dirty="0"/>
              <a:t>promotes interoperability between </a:t>
            </a:r>
            <a:r>
              <a:rPr lang="en-US" sz="2800" u="sng" dirty="0"/>
              <a:t>HF</a:t>
            </a:r>
            <a:r>
              <a:rPr lang="en-US" sz="2800" dirty="0"/>
              <a:t> radio systems used by Federal departments and agencies and monitors applicable regulatory, procedural, and technical </a:t>
            </a:r>
            <a:r>
              <a:rPr lang="en-US" sz="2800" dirty="0" smtClean="0"/>
              <a:t>issues </a:t>
            </a:r>
          </a:p>
          <a:p>
            <a:pPr marL="0" indent="0" eaLnBrk="1" hangingPunct="1">
              <a:buFontTx/>
              <a:buNone/>
              <a:defRPr/>
            </a:pPr>
            <a:endParaRPr lang="en-US" sz="2000" dirty="0"/>
          </a:p>
        </p:txBody>
      </p:sp>
      <p:sp>
        <p:nvSpPr>
          <p:cNvPr id="39939"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08787801-D1A0-41B0-A709-741F8D27DE37}" type="slidenum">
              <a:rPr lang="en-US" altLang="en-US" sz="1400" b="1" smtClean="0">
                <a:solidFill>
                  <a:srgbClr val="000099"/>
                </a:solidFill>
              </a:rPr>
              <a:pPr/>
              <a:t>19</a:t>
            </a:fld>
            <a:endParaRPr lang="en-US" altLang="en-US" sz="1400" b="1" smtClean="0">
              <a:solidFill>
                <a:srgbClr val="000099"/>
              </a:solidFill>
            </a:endParaRPr>
          </a:p>
        </p:txBody>
      </p:sp>
      <p:sp>
        <p:nvSpPr>
          <p:cNvPr id="3994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ransition>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57200" y="163513"/>
            <a:ext cx="8305800" cy="1055687"/>
          </a:xfrm>
        </p:spPr>
        <p:txBody>
          <a:bodyPr/>
          <a:lstStyle/>
          <a:p>
            <a:pPr eaLnBrk="1" hangingPunct="1">
              <a:defRPr/>
            </a:pPr>
            <a:r>
              <a:rPr lang="en-US" altLang="en-US" sz="3600" dirty="0" smtClean="0"/>
              <a:t>Welcome</a:t>
            </a:r>
          </a:p>
        </p:txBody>
      </p:sp>
      <p:sp>
        <p:nvSpPr>
          <p:cNvPr id="11269" name="Rectangle 3"/>
          <p:cNvSpPr>
            <a:spLocks noGrp="1" noChangeArrowheads="1"/>
          </p:cNvSpPr>
          <p:nvPr>
            <p:ph idx="1"/>
          </p:nvPr>
        </p:nvSpPr>
        <p:spPr>
          <a:xfrm>
            <a:off x="533400" y="1447800"/>
            <a:ext cx="8229600" cy="4678363"/>
          </a:xfrm>
        </p:spPr>
        <p:txBody>
          <a:bodyPr/>
          <a:lstStyle/>
          <a:p>
            <a:pPr eaLnBrk="1" hangingPunct="1">
              <a:buFontTx/>
              <a:buNone/>
              <a:defRPr/>
            </a:pPr>
            <a:r>
              <a:rPr lang="en-US" altLang="en-US" dirty="0" smtClean="0"/>
              <a:t>This workshop has been developed to:</a:t>
            </a:r>
          </a:p>
          <a:p>
            <a:pPr eaLnBrk="1" hangingPunct="1">
              <a:defRPr/>
            </a:pPr>
            <a:r>
              <a:rPr lang="en-US" altLang="en-US" dirty="0" smtClean="0"/>
              <a:t>Review existing policies and procedures</a:t>
            </a:r>
          </a:p>
          <a:p>
            <a:pPr eaLnBrk="1" hangingPunct="1">
              <a:defRPr/>
            </a:pPr>
            <a:r>
              <a:rPr lang="en-US" altLang="en-US" dirty="0" smtClean="0"/>
              <a:t>Overview current communications programs and missions</a:t>
            </a:r>
          </a:p>
          <a:p>
            <a:pPr eaLnBrk="1" hangingPunct="1">
              <a:defRPr/>
            </a:pPr>
            <a:r>
              <a:rPr lang="en-US" altLang="en-US" dirty="0" smtClean="0"/>
              <a:t>Preview new programs, procedures, and missions</a:t>
            </a:r>
          </a:p>
          <a:p>
            <a:pPr marL="0" indent="0" eaLnBrk="1" hangingPunct="1">
              <a:spcBef>
                <a:spcPts val="1200"/>
              </a:spcBef>
              <a:buFontTx/>
              <a:buNone/>
              <a:defRPr/>
            </a:pPr>
            <a:r>
              <a:rPr lang="en-US" altLang="en-US" sz="2400" dirty="0" smtClean="0"/>
              <a:t>This is an optional workshop, but it may be “required” at the local level for all Telecommunications Operators (TCO)</a:t>
            </a:r>
          </a:p>
        </p:txBody>
      </p:sp>
      <p:sp>
        <p:nvSpPr>
          <p:cNvPr id="1741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75A204D6-84F0-4D13-B341-CEDB1A79E327}" type="slidenum">
              <a:rPr lang="en-US" altLang="en-US" sz="1400" b="1" smtClean="0">
                <a:solidFill>
                  <a:srgbClr val="000099"/>
                </a:solidFill>
              </a:rPr>
              <a:pPr/>
              <a:t>2</a:t>
            </a:fld>
            <a:endParaRPr lang="en-US" altLang="en-US" sz="1400" b="1" smtClean="0">
              <a:solidFill>
                <a:srgbClr val="000099"/>
              </a:solidFill>
            </a:endParaRPr>
          </a:p>
        </p:txBody>
      </p:sp>
      <p:sp>
        <p:nvSpPr>
          <p:cNvPr id="1741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ransition>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t>SHARES</a:t>
            </a:r>
            <a:r>
              <a:rPr lang="en-US" dirty="0" smtClean="0"/>
              <a:t> </a:t>
            </a:r>
            <a:r>
              <a:rPr lang="en-US" sz="3200" dirty="0" smtClean="0"/>
              <a:t>(</a:t>
            </a:r>
            <a:r>
              <a:rPr lang="en-US" sz="3200" dirty="0" err="1" smtClean="0"/>
              <a:t>con’t</a:t>
            </a:r>
            <a:r>
              <a:rPr lang="en-US" sz="3200" dirty="0" smtClean="0"/>
              <a:t>)</a:t>
            </a:r>
            <a:endParaRPr lang="en-US" sz="3200" dirty="0"/>
          </a:p>
        </p:txBody>
      </p:sp>
      <p:sp>
        <p:nvSpPr>
          <p:cNvPr id="40962" name="Content Placeholder 2"/>
          <p:cNvSpPr>
            <a:spLocks noGrp="1"/>
          </p:cNvSpPr>
          <p:nvPr>
            <p:ph idx="1"/>
          </p:nvPr>
        </p:nvSpPr>
        <p:spPr>
          <a:xfrm>
            <a:off x="533400" y="1524000"/>
            <a:ext cx="8153400" cy="4602163"/>
          </a:xfrm>
        </p:spPr>
        <p:txBody>
          <a:bodyPr/>
          <a:lstStyle/>
          <a:p>
            <a:pPr eaLnBrk="1" hangingPunct="1"/>
            <a:r>
              <a:rPr lang="en-US" altLang="en-US" sz="2800" smtClean="0">
                <a:ea typeface="ＭＳ Ｐゴシック" pitchFamily="34" charset="-128"/>
              </a:rPr>
              <a:t>Only use the Auxiliary furnished application, Form 1, available only from DVC-RT </a:t>
            </a:r>
          </a:p>
          <a:p>
            <a:pPr eaLnBrk="1" hangingPunct="1"/>
            <a:r>
              <a:rPr lang="en-US" altLang="en-US" sz="2800" smtClean="0">
                <a:ea typeface="ＭＳ Ｐゴシック" pitchFamily="34" charset="-128"/>
              </a:rPr>
              <a:t>Do not use SHARES furnished application</a:t>
            </a:r>
          </a:p>
          <a:p>
            <a:pPr eaLnBrk="1" hangingPunct="1"/>
            <a:r>
              <a:rPr lang="en-US" altLang="en-US" sz="2800" smtClean="0">
                <a:ea typeface="ＭＳ Ｐゴシック" pitchFamily="34" charset="-128"/>
              </a:rPr>
              <a:t>Use Auxiliary HF call sign when logging into a SHARES net </a:t>
            </a:r>
          </a:p>
          <a:p>
            <a:pPr eaLnBrk="1" hangingPunct="1"/>
            <a:r>
              <a:rPr lang="en-US" altLang="en-US" sz="2800" smtClean="0">
                <a:ea typeface="ＭＳ Ｐゴシック" pitchFamily="34" charset="-128"/>
              </a:rPr>
              <a:t>The DVC-RT acts as only a facilitator of the application process</a:t>
            </a:r>
          </a:p>
          <a:p>
            <a:pPr eaLnBrk="1" hangingPunct="1"/>
            <a:r>
              <a:rPr lang="en-US" altLang="en-US" sz="2800" smtClean="0">
                <a:ea typeface="ＭＳ Ｐゴシック" pitchFamily="34" charset="-128"/>
              </a:rPr>
              <a:t>See: </a:t>
            </a:r>
            <a:r>
              <a:rPr lang="en-US" altLang="en-US" sz="2800" b="1" smtClean="0">
                <a:ea typeface="ＭＳ Ｐゴシック" pitchFamily="34" charset="-128"/>
                <a:hlinkClick r:id="rId2"/>
              </a:rPr>
              <a:t>http://www.dhs.gov/shares</a:t>
            </a:r>
            <a:endParaRPr lang="en-US" altLang="en-US" sz="2800" b="1" smtClean="0">
              <a:ea typeface="ＭＳ Ｐゴシック" pitchFamily="34" charset="-128"/>
            </a:endParaRPr>
          </a:p>
        </p:txBody>
      </p:sp>
      <p:sp>
        <p:nvSpPr>
          <p:cNvPr id="409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231C298B-4CCC-41EA-8C3B-E9989C871777}" type="slidenum">
              <a:rPr lang="en-US" altLang="en-US" sz="1400" b="1" smtClean="0">
                <a:solidFill>
                  <a:srgbClr val="000099"/>
                </a:solidFill>
                <a:latin typeface="Arial" charset="0"/>
              </a:rPr>
              <a:pPr/>
              <a:t>20</a:t>
            </a:fld>
            <a:endParaRPr lang="en-US" altLang="en-US" sz="1400" b="1" smtClean="0">
              <a:solidFill>
                <a:srgbClr val="000099"/>
              </a:solidFill>
              <a:latin typeface="Arial" charset="0"/>
            </a:endParaRPr>
          </a:p>
        </p:txBody>
      </p:sp>
      <p:sp>
        <p:nvSpPr>
          <p:cNvPr id="4096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ransition>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a:xfrm>
            <a:off x="457200" y="163513"/>
            <a:ext cx="8305800" cy="1143000"/>
          </a:xfrm>
        </p:spPr>
        <p:txBody>
          <a:bodyPr/>
          <a:lstStyle/>
          <a:p>
            <a:pPr eaLnBrk="1" hangingPunct="1">
              <a:defRPr/>
            </a:pPr>
            <a:r>
              <a:rPr lang="en-US" altLang="en-US" sz="3600" dirty="0" smtClean="0"/>
              <a:t>AUXMON</a:t>
            </a:r>
          </a:p>
        </p:txBody>
      </p:sp>
      <p:sp>
        <p:nvSpPr>
          <p:cNvPr id="12291" name="Content Placeholder 2"/>
          <p:cNvSpPr>
            <a:spLocks noGrp="1"/>
          </p:cNvSpPr>
          <p:nvPr>
            <p:ph idx="1"/>
          </p:nvPr>
        </p:nvSpPr>
        <p:spPr>
          <a:xfrm>
            <a:off x="457200" y="1447800"/>
            <a:ext cx="8229600" cy="4678363"/>
          </a:xfrm>
        </p:spPr>
        <p:txBody>
          <a:bodyPr/>
          <a:lstStyle/>
          <a:p>
            <a:pPr eaLnBrk="1" hangingPunct="1">
              <a:defRPr/>
            </a:pPr>
            <a:r>
              <a:rPr lang="en-US" altLang="en-US" sz="2800" dirty="0" smtClean="0"/>
              <a:t>The AUXMON program members monitor the HF Coast Guard broadcasts to mariners and reports any problems to the CG</a:t>
            </a:r>
          </a:p>
          <a:p>
            <a:pPr eaLnBrk="1" hangingPunct="1">
              <a:defRPr/>
            </a:pPr>
            <a:r>
              <a:rPr lang="en-US" altLang="en-US" sz="2800" dirty="0" smtClean="0"/>
              <a:t>HF radio equipment and special software is required to participate in the AUXMON program</a:t>
            </a:r>
          </a:p>
          <a:p>
            <a:pPr eaLnBrk="1" hangingPunct="1">
              <a:defRPr/>
            </a:pPr>
            <a:r>
              <a:rPr lang="en-US" altLang="en-US" sz="2800" dirty="0" smtClean="0"/>
              <a:t>Additional AUXMON members are needed</a:t>
            </a:r>
          </a:p>
          <a:p>
            <a:pPr eaLnBrk="1" hangingPunct="1">
              <a:defRPr/>
            </a:pPr>
            <a:r>
              <a:rPr lang="en-US" altLang="en-US" sz="2800" dirty="0" smtClean="0"/>
              <a:t>For </a:t>
            </a:r>
            <a:r>
              <a:rPr lang="en-US" altLang="en-US" sz="2800" dirty="0"/>
              <a:t>application, please see: </a:t>
            </a:r>
            <a:r>
              <a:rPr lang="en-US" altLang="en-US" sz="2400" b="1" dirty="0">
                <a:hlinkClick r:id="rId2"/>
              </a:rPr>
              <a:t>http://rdept.cgaux.org/documents/Comms/AUXMONApplicationrs.pdf</a:t>
            </a:r>
            <a:endParaRPr lang="en-US" altLang="en-US" sz="2400" b="1" dirty="0"/>
          </a:p>
          <a:p>
            <a:pPr eaLnBrk="1" hangingPunct="1">
              <a:defRPr/>
            </a:pPr>
            <a:endParaRPr lang="en-US" altLang="en-US" sz="2800" dirty="0" smtClean="0"/>
          </a:p>
          <a:p>
            <a:pPr marL="0" indent="0" eaLnBrk="1" hangingPunct="1">
              <a:buFontTx/>
              <a:buNone/>
              <a:defRPr/>
            </a:pPr>
            <a:endParaRPr lang="en-US" altLang="en-US" sz="1800" dirty="0" smtClean="0"/>
          </a:p>
        </p:txBody>
      </p:sp>
      <p:sp>
        <p:nvSpPr>
          <p:cNvPr id="41987"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03110BD8-9E0C-4684-A179-05AC637D3CA9}" type="slidenum">
              <a:rPr lang="en-US" altLang="en-US" sz="1400" b="1" smtClean="0">
                <a:solidFill>
                  <a:srgbClr val="000099"/>
                </a:solidFill>
              </a:rPr>
              <a:pPr/>
              <a:t>21</a:t>
            </a:fld>
            <a:endParaRPr lang="en-US" altLang="en-US" sz="1400" b="1" smtClean="0">
              <a:solidFill>
                <a:srgbClr val="000099"/>
              </a:solidFill>
            </a:endParaRPr>
          </a:p>
        </p:txBody>
      </p:sp>
      <p:sp>
        <p:nvSpPr>
          <p:cNvPr id="4198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AUXMON (Cont.)</a:t>
            </a:r>
            <a:endParaRPr lang="en-US" dirty="0"/>
          </a:p>
        </p:txBody>
      </p:sp>
      <p:sp>
        <p:nvSpPr>
          <p:cNvPr id="43010" name="Content Placeholder 2"/>
          <p:cNvSpPr>
            <a:spLocks noGrp="1"/>
          </p:cNvSpPr>
          <p:nvPr>
            <p:ph idx="1"/>
          </p:nvPr>
        </p:nvSpPr>
        <p:spPr/>
        <p:txBody>
          <a:bodyPr/>
          <a:lstStyle/>
          <a:p>
            <a:pPr eaLnBrk="1" hangingPunct="1"/>
            <a:r>
              <a:rPr lang="en-US" altLang="en-US" smtClean="0">
                <a:ea typeface="ＭＳ Ｐゴシック" pitchFamily="34" charset="-128"/>
              </a:rPr>
              <a:t>AUXMON stations monitor CG broadcasts to mariners on stations located on the East Coast, Gulf Coast and Pacific Coast</a:t>
            </a:r>
          </a:p>
          <a:p>
            <a:pPr eaLnBrk="1" hangingPunct="1"/>
            <a:r>
              <a:rPr lang="en-US" altLang="en-US" smtClean="0">
                <a:ea typeface="ＭＳ Ｐゴシック" pitchFamily="34" charset="-128"/>
              </a:rPr>
              <a:t>The Coast Guard broadcasts are by voice and digital, all on HF marine frequencies</a:t>
            </a:r>
          </a:p>
          <a:p>
            <a:pPr eaLnBrk="1" hangingPunct="1"/>
            <a:r>
              <a:rPr lang="en-US" altLang="en-US" smtClean="0">
                <a:ea typeface="ＭＳ Ｐゴシック" pitchFamily="34" charset="-128"/>
              </a:rPr>
              <a:t>The Coast Guard also broadcasts HF fax weather maps</a:t>
            </a:r>
          </a:p>
        </p:txBody>
      </p:sp>
      <p:sp>
        <p:nvSpPr>
          <p:cNvPr id="4" name="Footer Placeholder 3"/>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4301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97D993CA-927C-4F9F-9CA2-23E8E60A4ABC}" type="slidenum">
              <a:rPr lang="en-US" altLang="en-US" sz="1400" smtClean="0">
                <a:solidFill>
                  <a:srgbClr val="000099"/>
                </a:solidFill>
                <a:latin typeface="Arial" charset="0"/>
              </a:rPr>
              <a:pPr/>
              <a:t>22</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AUXMON (Cont.)</a:t>
            </a:r>
            <a:endParaRPr lang="en-US" dirty="0"/>
          </a:p>
        </p:txBody>
      </p:sp>
      <p:sp>
        <p:nvSpPr>
          <p:cNvPr id="44034" name="Content Placeholder 2"/>
          <p:cNvSpPr>
            <a:spLocks noGrp="1"/>
          </p:cNvSpPr>
          <p:nvPr>
            <p:ph idx="1"/>
          </p:nvPr>
        </p:nvSpPr>
        <p:spPr>
          <a:xfrm>
            <a:off x="533400" y="1600200"/>
            <a:ext cx="8153400" cy="4525963"/>
          </a:xfrm>
        </p:spPr>
        <p:txBody>
          <a:bodyPr/>
          <a:lstStyle/>
          <a:p>
            <a:pPr eaLnBrk="1" hangingPunct="1"/>
            <a:r>
              <a:rPr lang="en-US" altLang="en-US" smtClean="0">
                <a:ea typeface="ＭＳ Ｐゴシック" pitchFamily="34" charset="-128"/>
              </a:rPr>
              <a:t>If AUXMON stations detect a problem with one of the CG broadcasts to mariners they immediately notify CG Communications Command (CommCom)</a:t>
            </a:r>
          </a:p>
          <a:p>
            <a:pPr eaLnBrk="1" hangingPunct="1"/>
            <a:r>
              <a:rPr lang="en-US" altLang="en-US" smtClean="0">
                <a:ea typeface="ＭＳ Ｐゴシック" pitchFamily="34" charset="-128"/>
              </a:rPr>
              <a:t>AUXMON members are the “ears” for the Coast Guard</a:t>
            </a:r>
          </a:p>
        </p:txBody>
      </p:sp>
      <p:sp>
        <p:nvSpPr>
          <p:cNvPr id="4" name="Footer Placeholder 3"/>
          <p:cNvSpPr>
            <a:spLocks noGrp="1"/>
          </p:cNvSpPr>
          <p:nvPr>
            <p:ph type="ftr" sz="quarter" idx="10"/>
          </p:nvPr>
        </p:nvSpPr>
        <p:spPr/>
        <p:txBody>
          <a:bodyPr/>
          <a:lstStyle/>
          <a:p>
            <a:pPr>
              <a:defRPr/>
            </a:pPr>
            <a:r>
              <a:rPr lang="en-US" altLang="en-US" b="1"/>
              <a:t>2017 Telecommunications Workshop Response Directorate</a:t>
            </a:r>
            <a:endParaRPr lang="en-US" altLang="en-US" b="1" dirty="0"/>
          </a:p>
        </p:txBody>
      </p:sp>
      <p:sp>
        <p:nvSpPr>
          <p:cNvPr id="4403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10F67DCF-4237-4919-8E23-4FA1BB7469C5}" type="slidenum">
              <a:rPr lang="en-US" altLang="en-US" sz="1400" smtClean="0">
                <a:solidFill>
                  <a:srgbClr val="000099"/>
                </a:solidFill>
                <a:latin typeface="Arial" charset="0"/>
              </a:rPr>
              <a:pPr/>
              <a:t>23</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defRPr/>
            </a:pPr>
            <a:endParaRPr lang="en-US" altLang="en-US" dirty="0" smtClean="0"/>
          </a:p>
        </p:txBody>
      </p:sp>
      <p:sp>
        <p:nvSpPr>
          <p:cNvPr id="45058" name="Rectangle 3"/>
          <p:cNvSpPr>
            <a:spLocks noGrp="1" noChangeArrowheads="1"/>
          </p:cNvSpPr>
          <p:nvPr>
            <p:ph idx="1"/>
          </p:nvPr>
        </p:nvSpPr>
        <p:spPr/>
        <p:txBody>
          <a:bodyPr/>
          <a:lstStyle/>
          <a:p>
            <a:pPr eaLnBrk="1" hangingPunct="1"/>
            <a:endParaRPr lang="en-US" altLang="en-US" smtClean="0">
              <a:ea typeface="ＭＳ Ｐゴシック" pitchFamily="34" charset="-128"/>
            </a:endParaRPr>
          </a:p>
        </p:txBody>
      </p:sp>
      <p:sp>
        <p:nvSpPr>
          <p:cNvPr id="45059"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200">
                <a:solidFill>
                  <a:srgbClr val="000099"/>
                </a:solidFill>
                <a:latin typeface="Arial" charset="0"/>
              </a:rPr>
              <a:t>2017 Telecommunications Workshop Response Directorate</a:t>
            </a:r>
          </a:p>
        </p:txBody>
      </p:sp>
      <p:sp>
        <p:nvSpPr>
          <p:cNvPr id="4506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3A75F658-8661-4764-AE95-379B4FECDE98}" type="slidenum">
              <a:rPr lang="en-US" altLang="en-US" sz="1200" smtClean="0">
                <a:solidFill>
                  <a:srgbClr val="000099"/>
                </a:solidFill>
              </a:rPr>
              <a:pPr/>
              <a:t>24</a:t>
            </a:fld>
            <a:endParaRPr lang="en-US" altLang="en-US" sz="1200" smtClean="0">
              <a:solidFill>
                <a:srgbClr val="000099"/>
              </a:solidFill>
            </a:endParaRPr>
          </a:p>
        </p:txBody>
      </p:sp>
      <p:pic>
        <p:nvPicPr>
          <p:cNvPr id="45061" name="Picture 4" descr="COMMCOM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457200" y="163513"/>
            <a:ext cx="8305800" cy="1143000"/>
          </a:xfrm>
        </p:spPr>
        <p:txBody>
          <a:bodyPr/>
          <a:lstStyle/>
          <a:p>
            <a:pPr eaLnBrk="1" hangingPunct="1">
              <a:defRPr/>
            </a:pPr>
            <a:r>
              <a:rPr lang="en-US" altLang="en-US" sz="3600" dirty="0" smtClean="0"/>
              <a:t>CHANGE AGENTS</a:t>
            </a:r>
          </a:p>
        </p:txBody>
      </p:sp>
      <p:sp>
        <p:nvSpPr>
          <p:cNvPr id="46082" name="Rectangle 3"/>
          <p:cNvSpPr>
            <a:spLocks noGrp="1" noChangeArrowheads="1"/>
          </p:cNvSpPr>
          <p:nvPr>
            <p:ph idx="1"/>
          </p:nvPr>
        </p:nvSpPr>
        <p:spPr>
          <a:xfrm>
            <a:off x="457200" y="1371600"/>
            <a:ext cx="8229600" cy="4724400"/>
          </a:xfrm>
        </p:spPr>
        <p:txBody>
          <a:bodyPr/>
          <a:lstStyle/>
          <a:p>
            <a:pPr eaLnBrk="1" hangingPunct="1"/>
            <a:r>
              <a:rPr lang="en-US" altLang="en-US" sz="2400" dirty="0" smtClean="0">
                <a:ea typeface="ＭＳ Ｐゴシック" pitchFamily="34" charset="-128"/>
              </a:rPr>
              <a:t>Technology – voice to digital communications</a:t>
            </a:r>
          </a:p>
          <a:p>
            <a:pPr eaLnBrk="1" hangingPunct="1"/>
            <a:r>
              <a:rPr lang="en-US" altLang="en-US" sz="2400" dirty="0" smtClean="0">
                <a:ea typeface="ＭＳ Ｐゴシック" pitchFamily="34" charset="-128"/>
              </a:rPr>
              <a:t>Wide band VHF shifts to LMR narrowband and NTIA compliant, except for Marine channels</a:t>
            </a:r>
          </a:p>
          <a:p>
            <a:pPr eaLnBrk="1" hangingPunct="1"/>
            <a:r>
              <a:rPr lang="en-US" altLang="en-US" sz="2400" dirty="0" smtClean="0">
                <a:ea typeface="ＭＳ Ｐゴシック" pitchFamily="34" charset="-128"/>
              </a:rPr>
              <a:t>GMDSS replaces traditional SSB MF/HF distress messaging</a:t>
            </a:r>
          </a:p>
          <a:p>
            <a:pPr eaLnBrk="1" hangingPunct="1"/>
            <a:r>
              <a:rPr lang="en-US" altLang="en-US" sz="2400" dirty="0" smtClean="0">
                <a:ea typeface="ＭＳ Ｐゴシック" pitchFamily="34" charset="-128"/>
              </a:rPr>
              <a:t>August 1, 2013 - Coast Guard halts monitoring of 2.182 MHz SSB for distress calls </a:t>
            </a:r>
            <a:r>
              <a:rPr lang="en-US" altLang="en-US" sz="2400" smtClean="0">
                <a:ea typeface="ＭＳ Ｐゴシック" pitchFamily="34" charset="-128"/>
              </a:rPr>
              <a:t>and </a:t>
            </a:r>
            <a:r>
              <a:rPr lang="en-US" altLang="en-US" sz="2400" smtClean="0">
                <a:ea typeface="ＭＳ Ｐゴシック" pitchFamily="34" charset="-128"/>
              </a:rPr>
              <a:t>2.670 </a:t>
            </a:r>
            <a:r>
              <a:rPr lang="en-US" altLang="en-US" sz="2400" dirty="0" smtClean="0">
                <a:ea typeface="ＭＳ Ｐゴシック" pitchFamily="34" charset="-128"/>
              </a:rPr>
              <a:t>MHz VOBRA</a:t>
            </a:r>
          </a:p>
          <a:p>
            <a:pPr eaLnBrk="1" hangingPunct="1"/>
            <a:r>
              <a:rPr lang="en-US" altLang="en-US" sz="2400" dirty="0" smtClean="0">
                <a:ea typeface="ＭＳ Ｐゴシック" pitchFamily="34" charset="-128"/>
              </a:rPr>
              <a:t>Rescue 21 implemented for Sea Area 1, VHF</a:t>
            </a:r>
          </a:p>
          <a:p>
            <a:pPr eaLnBrk="1" hangingPunct="1"/>
            <a:r>
              <a:rPr lang="en-US" altLang="en-US" sz="2400" dirty="0" smtClean="0">
                <a:ea typeface="ＭＳ Ｐゴシック" pitchFamily="34" charset="-128"/>
              </a:rPr>
              <a:t>COMMCOM Email of July 2015</a:t>
            </a:r>
          </a:p>
          <a:p>
            <a:pPr eaLnBrk="1" hangingPunct="1">
              <a:buFontTx/>
              <a:buNone/>
            </a:pPr>
            <a:r>
              <a:rPr lang="en-US" altLang="en-US" sz="1000" dirty="0" smtClean="0">
                <a:ea typeface="ＭＳ Ｐゴシック" pitchFamily="34" charset="-128"/>
              </a:rPr>
              <a:t>	</a:t>
            </a:r>
            <a:r>
              <a:rPr lang="en-US" altLang="en-US" sz="1500" dirty="0" smtClean="0">
                <a:ea typeface="ＭＳ Ｐゴシック" pitchFamily="34" charset="-128"/>
                <a:hlinkClick r:id="rId3"/>
              </a:rPr>
              <a:t>http://wow.uscgaux.info/Uploads_wowII/R-DEPT/COMMCOM_MEMO_SMLL_SIZE.pdf</a:t>
            </a:r>
            <a:endParaRPr lang="en-US" altLang="en-US" sz="1500" dirty="0" smtClean="0">
              <a:ea typeface="ＭＳ Ｐゴシック" pitchFamily="34" charset="-128"/>
            </a:endParaRPr>
          </a:p>
          <a:p>
            <a:pPr eaLnBrk="1" hangingPunct="1"/>
            <a:r>
              <a:rPr lang="en-US" altLang="en-US" sz="2400" dirty="0" smtClean="0">
                <a:ea typeface="ＭＳ Ｐゴシック" pitchFamily="34" charset="-128"/>
              </a:rPr>
              <a:t>Concept of Operations released in 2016</a:t>
            </a:r>
          </a:p>
          <a:p>
            <a:pPr eaLnBrk="1" hangingPunct="1">
              <a:buFontTx/>
              <a:buAutoNum type="arabicPeriod"/>
            </a:pPr>
            <a:endParaRPr lang="en-US" altLang="en-US" dirty="0" smtClean="0">
              <a:ea typeface="ＭＳ Ｐゴシック" pitchFamily="34" charset="-128"/>
            </a:endParaRPr>
          </a:p>
        </p:txBody>
      </p:sp>
      <p:sp>
        <p:nvSpPr>
          <p:cNvPr id="46083"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4496242-0B87-4447-9630-5CC235192772}" type="slidenum">
              <a:rPr lang="en-US" altLang="en-US" sz="1400" b="1" smtClean="0">
                <a:solidFill>
                  <a:srgbClr val="000099"/>
                </a:solidFill>
              </a:rPr>
              <a:pPr/>
              <a:t>25</a:t>
            </a:fld>
            <a:endParaRPr lang="en-US" altLang="en-US" sz="1400" b="1" smtClean="0">
              <a:solidFill>
                <a:srgbClr val="000099"/>
              </a:solidFill>
            </a:endParaRPr>
          </a:p>
        </p:txBody>
      </p:sp>
      <p:sp>
        <p:nvSpPr>
          <p:cNvPr id="4608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0" name="Title 16"/>
          <p:cNvSpPr>
            <a:spLocks noGrp="1"/>
          </p:cNvSpPr>
          <p:nvPr>
            <p:ph type="title"/>
          </p:nvPr>
        </p:nvSpPr>
        <p:spPr>
          <a:xfrm>
            <a:off x="457200" y="76200"/>
            <a:ext cx="8305800" cy="1143000"/>
          </a:xfrm>
        </p:spPr>
        <p:txBody>
          <a:bodyPr/>
          <a:lstStyle/>
          <a:p>
            <a:pPr eaLnBrk="1" hangingPunct="1">
              <a:defRPr/>
            </a:pPr>
            <a:r>
              <a:rPr lang="en-US" altLang="en-US" sz="3600" dirty="0" smtClean="0"/>
              <a:t>AUXILIARY COMMUNICATIONS </a:t>
            </a:r>
            <a:br>
              <a:rPr lang="en-US" altLang="en-US" sz="3600" dirty="0" smtClean="0"/>
            </a:br>
            <a:r>
              <a:rPr lang="en-US" altLang="en-US" sz="3600" dirty="0" smtClean="0"/>
              <a:t>SYSTEM - 2016 &amp; Beyond</a:t>
            </a:r>
          </a:p>
        </p:txBody>
      </p:sp>
      <p:graphicFrame>
        <p:nvGraphicFramePr>
          <p:cNvPr id="2" name="Content Placeholder 1"/>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8BF6E8A3-AB2C-4F6C-8AC1-4584160F7E78}" type="slidenum">
              <a:rPr lang="en-US" altLang="en-US" sz="1400" b="1" smtClean="0">
                <a:solidFill>
                  <a:srgbClr val="000099"/>
                </a:solidFill>
              </a:rPr>
              <a:pPr/>
              <a:t>26</a:t>
            </a:fld>
            <a:endParaRPr lang="en-US" altLang="en-US" sz="1400" b="1" smtClean="0">
              <a:solidFill>
                <a:srgbClr val="000099"/>
              </a:solidFill>
            </a:endParaRPr>
          </a:p>
        </p:txBody>
      </p:sp>
      <p:sp>
        <p:nvSpPr>
          <p:cNvPr id="4813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457200" y="163513"/>
            <a:ext cx="8229600" cy="1055687"/>
          </a:xfrm>
        </p:spPr>
        <p:txBody>
          <a:bodyPr/>
          <a:lstStyle/>
          <a:p>
            <a:pPr eaLnBrk="1" hangingPunct="1">
              <a:defRPr/>
            </a:pPr>
            <a:r>
              <a:rPr lang="en-US" altLang="en-US" sz="3600" dirty="0" smtClean="0"/>
              <a:t>AUGCOM MISSION</a:t>
            </a:r>
          </a:p>
        </p:txBody>
      </p:sp>
      <p:sp>
        <p:nvSpPr>
          <p:cNvPr id="49154" name="Content Placeholder 2"/>
          <p:cNvSpPr>
            <a:spLocks noGrp="1"/>
          </p:cNvSpPr>
          <p:nvPr>
            <p:ph idx="1"/>
          </p:nvPr>
        </p:nvSpPr>
        <p:spPr>
          <a:xfrm>
            <a:off x="533400" y="1371600"/>
            <a:ext cx="8153400" cy="4724400"/>
          </a:xfrm>
        </p:spPr>
        <p:txBody>
          <a:bodyPr/>
          <a:lstStyle/>
          <a:p>
            <a:pPr eaLnBrk="1" hangingPunct="1"/>
            <a:r>
              <a:rPr lang="en-US" altLang="en-US" sz="2400" smtClean="0">
                <a:ea typeface="ＭＳ Ｐゴシック" pitchFamily="34" charset="-128"/>
              </a:rPr>
              <a:t>Specifics of AUGCOM mission released Mar. 31, 2016 See </a:t>
            </a:r>
            <a:r>
              <a:rPr lang="en-US" altLang="en-US" sz="2000" smtClean="0">
                <a:solidFill>
                  <a:srgbClr val="00B0F0"/>
                </a:solidFill>
                <a:ea typeface="ＭＳ Ｐゴシック" pitchFamily="34" charset="-128"/>
              </a:rPr>
              <a:t> </a:t>
            </a:r>
            <a:r>
              <a:rPr lang="en-US" altLang="en-US" sz="2000" smtClean="0">
                <a:solidFill>
                  <a:srgbClr val="00B0F0"/>
                </a:solidFill>
                <a:ea typeface="ＭＳ Ｐゴシック" pitchFamily="34" charset="-128"/>
                <a:hlinkClick r:id="rId3"/>
              </a:rPr>
              <a:t>//rdept.cgaux.org/documents/Comms/AuxiliaryCommunicationsProgramSOP.pdf</a:t>
            </a:r>
            <a:endParaRPr lang="en-US" altLang="en-US" sz="2000" smtClean="0">
              <a:solidFill>
                <a:srgbClr val="00B0F0"/>
              </a:solidFill>
              <a:ea typeface="ＭＳ Ｐゴシック" pitchFamily="34" charset="-128"/>
            </a:endParaRPr>
          </a:p>
          <a:p>
            <a:pPr eaLnBrk="1" hangingPunct="1"/>
            <a:r>
              <a:rPr lang="en-US" altLang="en-US" sz="2400" smtClean="0">
                <a:ea typeface="ＭＳ Ｐゴシック" pitchFamily="34" charset="-128"/>
              </a:rPr>
              <a:t>Directly supports the CG COMMCOM, Sectors and other CG Commands</a:t>
            </a:r>
          </a:p>
          <a:p>
            <a:pPr eaLnBrk="1" hangingPunct="1"/>
            <a:r>
              <a:rPr lang="en-US" altLang="en-US" sz="2400" smtClean="0">
                <a:ea typeface="ＭＳ Ｐゴシック" pitchFamily="34" charset="-128"/>
              </a:rPr>
              <a:t>Aids response to GMDSS HF maritime services for sea area A-2</a:t>
            </a:r>
          </a:p>
          <a:p>
            <a:pPr eaLnBrk="1" hangingPunct="1"/>
            <a:r>
              <a:rPr lang="en-US" altLang="en-US" sz="2400" smtClean="0">
                <a:ea typeface="ＭＳ Ｐゴシック" pitchFamily="34" charset="-128"/>
              </a:rPr>
              <a:t>Participants are a select group of qualified Auxiliary HF facilities and designated as AUGCOMSTA  </a:t>
            </a:r>
          </a:p>
          <a:p>
            <a:pPr algn="ctr" eaLnBrk="1" hangingPunct="1">
              <a:spcBef>
                <a:spcPts val="1200"/>
              </a:spcBef>
              <a:buFontTx/>
              <a:buNone/>
            </a:pPr>
            <a:r>
              <a:rPr lang="en-US" altLang="en-US" sz="2000" smtClean="0">
                <a:solidFill>
                  <a:srgbClr val="00B0F0"/>
                </a:solidFill>
                <a:ea typeface="ＭＳ Ｐゴシック" pitchFamily="34" charset="-128"/>
                <a:hlinkClick r:id="rId4"/>
              </a:rPr>
              <a:t>http://rdept.cgaux.org/documents/Comms/AUGCOM/AUGCOM%20Recruiting%20Statement%20rev926.pdf</a:t>
            </a:r>
            <a:endParaRPr lang="en-US" altLang="en-US" sz="2000" smtClean="0">
              <a:solidFill>
                <a:srgbClr val="00B0F0"/>
              </a:solidFill>
              <a:ea typeface="ＭＳ Ｐゴシック" pitchFamily="34" charset="-128"/>
            </a:endParaRPr>
          </a:p>
        </p:txBody>
      </p:sp>
      <p:sp>
        <p:nvSpPr>
          <p:cNvPr id="4915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2E90A127-F912-468E-AA39-8D6E1FE28293}" type="slidenum">
              <a:rPr lang="en-US" altLang="en-US" sz="1400" b="1" smtClean="0">
                <a:solidFill>
                  <a:srgbClr val="000099"/>
                </a:solidFill>
              </a:rPr>
              <a:pPr/>
              <a:t>27</a:t>
            </a:fld>
            <a:endParaRPr lang="en-US" altLang="en-US" sz="1400" b="1" smtClean="0">
              <a:solidFill>
                <a:srgbClr val="000099"/>
              </a:solidFill>
            </a:endParaRPr>
          </a:p>
        </p:txBody>
      </p:sp>
      <p:sp>
        <p:nvSpPr>
          <p:cNvPr id="4915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WHAT IS A FACILITY?</a:t>
            </a:r>
            <a:endParaRPr lang="en-US" dirty="0"/>
          </a:p>
        </p:txBody>
      </p:sp>
      <p:sp>
        <p:nvSpPr>
          <p:cNvPr id="51202" name="Content Placeholder 2"/>
          <p:cNvSpPr>
            <a:spLocks noGrp="1"/>
          </p:cNvSpPr>
          <p:nvPr>
            <p:ph idx="1"/>
          </p:nvPr>
        </p:nvSpPr>
        <p:spPr>
          <a:xfrm>
            <a:off x="457200" y="1447800"/>
            <a:ext cx="8229600" cy="4678363"/>
          </a:xfrm>
        </p:spPr>
        <p:txBody>
          <a:bodyPr/>
          <a:lstStyle/>
          <a:p>
            <a:pPr eaLnBrk="1" hangingPunct="1"/>
            <a:r>
              <a:rPr lang="en-US" altLang="en-US" sz="2800" smtClean="0">
                <a:ea typeface="ＭＳ Ｐゴシック" pitchFamily="34" charset="-128"/>
              </a:rPr>
              <a:t>The Coast Guard counts assets; vessels, aircraft, and radios</a:t>
            </a:r>
          </a:p>
          <a:p>
            <a:pPr eaLnBrk="1" hangingPunct="1"/>
            <a:r>
              <a:rPr lang="en-US" altLang="en-US" sz="2800" smtClean="0">
                <a:ea typeface="ＭＳ Ｐゴシック" pitchFamily="34" charset="-128"/>
              </a:rPr>
              <a:t>DIRAUX assigns each asset a facility identification number; i.e. OPFAC # for a vessel, or Facility ID for a radio i.e. NF013ZA </a:t>
            </a:r>
          </a:p>
          <a:p>
            <a:pPr eaLnBrk="1" hangingPunct="1"/>
            <a:r>
              <a:rPr lang="en-US" altLang="en-US" sz="2800" smtClean="0">
                <a:ea typeface="ＭＳ Ｐゴシック" pitchFamily="34" charset="-128"/>
              </a:rPr>
              <a:t>The identification number is for record keeping only. You must insert this facility identification number in the box in Section III of the Mission Hour, Form 7030. </a:t>
            </a:r>
            <a:r>
              <a:rPr lang="en-US" altLang="en-US" sz="2800" b="1" smtClean="0">
                <a:ea typeface="ＭＳ Ｐゴシック" pitchFamily="34" charset="-128"/>
              </a:rPr>
              <a:t>NOTE</a:t>
            </a:r>
            <a:r>
              <a:rPr lang="en-US" altLang="en-US" sz="2800" smtClean="0">
                <a:ea typeface="ＭＳ Ｐゴシック" pitchFamily="34" charset="-128"/>
              </a:rPr>
              <a:t> this box incorrectly calls for a registration number</a:t>
            </a:r>
          </a:p>
        </p:txBody>
      </p:sp>
      <p:sp>
        <p:nvSpPr>
          <p:cNvPr id="4" name="Footer Placeholder 3"/>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5120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EC11736B-586B-43B6-A62C-02E511F8BF33}" type="slidenum">
              <a:rPr lang="en-US" altLang="en-US" sz="1400" smtClean="0">
                <a:solidFill>
                  <a:srgbClr val="000099"/>
                </a:solidFill>
                <a:latin typeface="Arial" charset="0"/>
              </a:rPr>
              <a:pPr/>
              <a:t>28</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a:t>WHAT IS A </a:t>
            </a:r>
            <a:r>
              <a:rPr lang="en-US" sz="4000" dirty="0" smtClean="0"/>
              <a:t>FACILITY ?(</a:t>
            </a:r>
            <a:r>
              <a:rPr lang="en-US" sz="4000" dirty="0" err="1" smtClean="0"/>
              <a:t>con’t</a:t>
            </a:r>
            <a:r>
              <a:rPr lang="en-US" sz="4000" dirty="0" smtClean="0"/>
              <a:t>)</a:t>
            </a:r>
            <a:endParaRPr lang="en-US" sz="4000" dirty="0"/>
          </a:p>
        </p:txBody>
      </p:sp>
      <p:sp>
        <p:nvSpPr>
          <p:cNvPr id="52226" name="Content Placeholder 2"/>
          <p:cNvSpPr>
            <a:spLocks noGrp="1"/>
          </p:cNvSpPr>
          <p:nvPr>
            <p:ph idx="1"/>
          </p:nvPr>
        </p:nvSpPr>
        <p:spPr>
          <a:xfrm>
            <a:off x="457200" y="1447800"/>
            <a:ext cx="8229600" cy="4678363"/>
          </a:xfrm>
        </p:spPr>
        <p:txBody>
          <a:bodyPr/>
          <a:lstStyle/>
          <a:p>
            <a:pPr eaLnBrk="1" hangingPunct="1"/>
            <a:r>
              <a:rPr lang="en-US" altLang="en-US" smtClean="0">
                <a:ea typeface="ＭＳ Ｐゴシック" pitchFamily="34" charset="-128"/>
              </a:rPr>
              <a:t>DIRAUX also assigns all VHF radio facilities a </a:t>
            </a:r>
            <a:r>
              <a:rPr lang="en-US" altLang="en-US" b="1" smtClean="0">
                <a:ea typeface="ＭＳ Ｐゴシック" pitchFamily="34" charset="-128"/>
              </a:rPr>
              <a:t>callsign</a:t>
            </a:r>
            <a:r>
              <a:rPr lang="en-US" altLang="en-US" smtClean="0">
                <a:ea typeface="ＭＳ Ｐゴシック" pitchFamily="34" charset="-128"/>
              </a:rPr>
              <a:t> i.e. </a:t>
            </a:r>
            <a:r>
              <a:rPr lang="en-US" altLang="en-US" b="1" u="sng" smtClean="0">
                <a:ea typeface="ＭＳ Ｐゴシック" pitchFamily="34" charset="-128"/>
              </a:rPr>
              <a:t>“Auxilary Radio Boston”</a:t>
            </a:r>
            <a:r>
              <a:rPr lang="en-US" altLang="en-US" smtClean="0">
                <a:ea typeface="ＭＳ Ｐゴシック" pitchFamily="34" charset="-128"/>
              </a:rPr>
              <a:t>, where Boston signifies the location. DIRAUX does not issue Auxiliary HF callsigns</a:t>
            </a:r>
          </a:p>
          <a:p>
            <a:pPr eaLnBrk="1" hangingPunct="1"/>
            <a:r>
              <a:rPr lang="en-US" altLang="en-US" smtClean="0">
                <a:ea typeface="ＭＳ Ｐゴシック" pitchFamily="34" charset="-128"/>
              </a:rPr>
              <a:t>HF facility owners must forward a copy of their DIRAUX accepted Offer for Use Form 7004 to DVC-RT and BC-RTI for issuance of their </a:t>
            </a:r>
            <a:r>
              <a:rPr lang="en-US" altLang="en-US" b="1" u="sng" smtClean="0">
                <a:ea typeface="ＭＳ Ｐゴシック" pitchFamily="34" charset="-128"/>
              </a:rPr>
              <a:t>HF callsign</a:t>
            </a:r>
          </a:p>
        </p:txBody>
      </p:sp>
      <p:sp>
        <p:nvSpPr>
          <p:cNvPr id="4" name="Footer Placeholder 3"/>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5222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223F9EFD-AC1B-4355-A888-FE14A5AAD337}" type="slidenum">
              <a:rPr lang="en-US" altLang="en-US" sz="1400" smtClean="0">
                <a:solidFill>
                  <a:srgbClr val="000099"/>
                </a:solidFill>
                <a:latin typeface="Arial" charset="0"/>
              </a:rPr>
              <a:pPr/>
              <a:t>29</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defRPr/>
            </a:pPr>
            <a:r>
              <a:rPr lang="en-US" altLang="en-US" sz="3600" dirty="0" smtClean="0"/>
              <a:t>Ground Rules</a:t>
            </a:r>
          </a:p>
        </p:txBody>
      </p:sp>
      <p:sp>
        <p:nvSpPr>
          <p:cNvPr id="19458" name="Rectangle 3"/>
          <p:cNvSpPr>
            <a:spLocks noGrp="1" noChangeArrowheads="1"/>
          </p:cNvSpPr>
          <p:nvPr>
            <p:ph idx="1"/>
          </p:nvPr>
        </p:nvSpPr>
        <p:spPr/>
        <p:txBody>
          <a:bodyPr/>
          <a:lstStyle/>
          <a:p>
            <a:pPr marL="609600" indent="-609600" eaLnBrk="1" hangingPunct="1"/>
            <a:r>
              <a:rPr lang="en-US" altLang="en-US" smtClean="0">
                <a:ea typeface="ＭＳ Ｐゴシック" pitchFamily="34" charset="-128"/>
              </a:rPr>
              <a:t>This workshop should be interactive, NOT a Lecture</a:t>
            </a:r>
          </a:p>
          <a:p>
            <a:pPr marL="990600" lvl="1" indent="-533400" eaLnBrk="1" hangingPunct="1">
              <a:buFontTx/>
              <a:buBlip>
                <a:blip r:embed="rId2"/>
              </a:buBlip>
            </a:pPr>
            <a:r>
              <a:rPr lang="en-US" altLang="en-US" smtClean="0">
                <a:ea typeface="ＭＳ Ｐゴシック" pitchFamily="34" charset="-128"/>
              </a:rPr>
              <a:t>Ask Questions</a:t>
            </a:r>
          </a:p>
          <a:p>
            <a:pPr marL="990600" lvl="1" indent="-533400" eaLnBrk="1" hangingPunct="1">
              <a:buFontTx/>
              <a:buBlip>
                <a:blip r:embed="rId2"/>
              </a:buBlip>
            </a:pPr>
            <a:r>
              <a:rPr lang="en-US" altLang="en-US" smtClean="0">
                <a:ea typeface="ＭＳ Ｐゴシック" pitchFamily="34" charset="-128"/>
              </a:rPr>
              <a:t>Answer Questions</a:t>
            </a:r>
          </a:p>
          <a:p>
            <a:pPr marL="990600" lvl="1" indent="-533400" eaLnBrk="1" hangingPunct="1">
              <a:buFontTx/>
              <a:buBlip>
                <a:blip r:embed="rId2"/>
              </a:buBlip>
            </a:pPr>
            <a:r>
              <a:rPr lang="en-US" altLang="en-US" smtClean="0">
                <a:ea typeface="ＭＳ Ｐゴシック" pitchFamily="34" charset="-128"/>
              </a:rPr>
              <a:t>Share Experiences</a:t>
            </a:r>
          </a:p>
          <a:p>
            <a:pPr marL="990600" lvl="1" indent="-533400" eaLnBrk="1" hangingPunct="1">
              <a:buFontTx/>
              <a:buBlip>
                <a:blip r:embed="rId2"/>
              </a:buBlip>
            </a:pPr>
            <a:r>
              <a:rPr lang="en-US" altLang="en-US" smtClean="0">
                <a:ea typeface="ＭＳ Ｐゴシック" pitchFamily="34" charset="-128"/>
              </a:rPr>
              <a:t>Share Insights</a:t>
            </a:r>
          </a:p>
          <a:p>
            <a:pPr marL="609600" indent="-609600" eaLnBrk="1" hangingPunct="1"/>
            <a:r>
              <a:rPr lang="en-US" altLang="en-US" smtClean="0">
                <a:ea typeface="ＭＳ Ｐゴシック" pitchFamily="34" charset="-128"/>
              </a:rPr>
              <a:t>Participate – Participate - Participate</a:t>
            </a:r>
          </a:p>
          <a:p>
            <a:pPr marL="609600" indent="-609600" eaLnBrk="1" hangingPunct="1"/>
            <a:endParaRPr lang="en-US" altLang="en-US" smtClean="0">
              <a:ea typeface="ＭＳ Ｐゴシック" pitchFamily="34" charset="-128"/>
            </a:endParaRPr>
          </a:p>
        </p:txBody>
      </p:sp>
      <p:sp>
        <p:nvSpPr>
          <p:cNvPr id="19459"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
        <p:nvSpPr>
          <p:cNvPr id="1946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3</a:t>
            </a:fld>
            <a:endParaRPr lang="en-US" altLang="en-US" sz="1400" b="1" smtClean="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FIXED LAND FACILITIES</a:t>
            </a:r>
            <a:endParaRPr lang="en-US" dirty="0"/>
          </a:p>
        </p:txBody>
      </p:sp>
      <p:sp>
        <p:nvSpPr>
          <p:cNvPr id="53250" name="Content Placeholder 2"/>
          <p:cNvSpPr>
            <a:spLocks noGrp="1"/>
          </p:cNvSpPr>
          <p:nvPr>
            <p:ph idx="1"/>
          </p:nvPr>
        </p:nvSpPr>
        <p:spPr/>
        <p:txBody>
          <a:bodyPr/>
          <a:lstStyle/>
          <a:p>
            <a:pPr eaLnBrk="1" hangingPunct="1"/>
            <a:r>
              <a:rPr lang="en-US" altLang="en-US" smtClean="0">
                <a:ea typeface="ＭＳ Ｐゴシック" pitchFamily="34" charset="-128"/>
              </a:rPr>
              <a:t>Fixed land facilities are permanently located in an Auxiliary Communications Unit (ACU) either owned by the Auxiliary or in the residence, or similar building, owned by the radio facility owner</a:t>
            </a:r>
          </a:p>
          <a:p>
            <a:pPr eaLnBrk="1" hangingPunct="1"/>
            <a:r>
              <a:rPr lang="en-US" altLang="en-US" smtClean="0">
                <a:ea typeface="ＭＳ Ｐゴシック" pitchFamily="34" charset="-128"/>
              </a:rPr>
              <a:t>The location is FIXED and DIRAUX must authorize relocation of the radio facility via Form 7004</a:t>
            </a:r>
          </a:p>
        </p:txBody>
      </p:sp>
      <p:sp>
        <p:nvSpPr>
          <p:cNvPr id="4" name="Footer Placeholder 3"/>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5325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CD571FF6-5C30-4723-BB62-AB1051EAA90F}" type="slidenum">
              <a:rPr lang="en-US" altLang="en-US" sz="1400" smtClean="0">
                <a:solidFill>
                  <a:srgbClr val="000099"/>
                </a:solidFill>
                <a:latin typeface="Arial" charset="0"/>
              </a:rPr>
              <a:pPr/>
              <a:t>30</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382000" cy="979487"/>
          </a:xfrm>
        </p:spPr>
        <p:txBody>
          <a:bodyPr/>
          <a:lstStyle/>
          <a:p>
            <a:pPr eaLnBrk="1" hangingPunct="1">
              <a:defRPr/>
            </a:pPr>
            <a:r>
              <a:rPr lang="en-US" dirty="0" smtClean="0"/>
              <a:t>MOBILE RADIO FACILITIES</a:t>
            </a:r>
            <a:endParaRPr lang="en-US" dirty="0"/>
          </a:p>
        </p:txBody>
      </p:sp>
      <p:sp>
        <p:nvSpPr>
          <p:cNvPr id="54274" name="Content Placeholder 2"/>
          <p:cNvSpPr>
            <a:spLocks noGrp="1"/>
          </p:cNvSpPr>
          <p:nvPr>
            <p:ph idx="1"/>
          </p:nvPr>
        </p:nvSpPr>
        <p:spPr>
          <a:xfrm>
            <a:off x="457200" y="1295400"/>
            <a:ext cx="8229600" cy="4830763"/>
          </a:xfrm>
        </p:spPr>
        <p:txBody>
          <a:bodyPr/>
          <a:lstStyle/>
          <a:p>
            <a:pPr eaLnBrk="1" hangingPunct="1"/>
            <a:r>
              <a:rPr lang="en-US" altLang="en-US" smtClean="0">
                <a:ea typeface="ＭＳ Ｐゴシック" pitchFamily="34" charset="-128"/>
              </a:rPr>
              <a:t>Mobile radio facilities are usually mounted in vehicles and can be used while the vehicle is in motion</a:t>
            </a:r>
          </a:p>
          <a:p>
            <a:pPr eaLnBrk="1" hangingPunct="1"/>
            <a:r>
              <a:rPr lang="en-US" altLang="en-US" smtClean="0">
                <a:ea typeface="ＭＳ Ｐゴシック" pitchFamily="34" charset="-128"/>
              </a:rPr>
              <a:t>Handheld radios are considered to be mobile</a:t>
            </a:r>
          </a:p>
          <a:p>
            <a:pPr eaLnBrk="1" hangingPunct="1"/>
            <a:r>
              <a:rPr lang="en-US" altLang="en-US" smtClean="0">
                <a:ea typeface="ＭＳ Ｐゴシック" pitchFamily="34" charset="-128"/>
              </a:rPr>
              <a:t>Movement at the direction of the CG requires orders via the AOM process</a:t>
            </a:r>
          </a:p>
          <a:p>
            <a:pPr eaLnBrk="1" hangingPunct="1"/>
            <a:r>
              <a:rPr lang="en-US" altLang="en-US" smtClean="0">
                <a:ea typeface="ＭＳ Ｐゴシック" pitchFamily="34" charset="-128"/>
              </a:rPr>
              <a:t>They are not to be confused with TRANSPORTABLE radio facilities</a:t>
            </a:r>
          </a:p>
        </p:txBody>
      </p:sp>
      <p:sp>
        <p:nvSpPr>
          <p:cNvPr id="4" name="Footer Placeholder 3"/>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5427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65FFBA68-0C8B-4835-8461-D122C121B38A}" type="slidenum">
              <a:rPr lang="en-US" altLang="en-US" sz="1400" smtClean="0">
                <a:solidFill>
                  <a:srgbClr val="000099"/>
                </a:solidFill>
                <a:latin typeface="Arial" charset="0"/>
              </a:rPr>
              <a:pPr/>
              <a:t>31</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382000" cy="1055687"/>
          </a:xfrm>
        </p:spPr>
        <p:txBody>
          <a:bodyPr/>
          <a:lstStyle/>
          <a:p>
            <a:pPr eaLnBrk="1" hangingPunct="1">
              <a:spcBef>
                <a:spcPct val="20000"/>
              </a:spcBef>
              <a:defRPr/>
            </a:pPr>
            <a:r>
              <a:rPr lang="en-US" dirty="0" smtClean="0"/>
              <a:t>   </a:t>
            </a:r>
            <a:r>
              <a:rPr lang="en-US" sz="2900" dirty="0" smtClean="0">
                <a:solidFill>
                  <a:srgbClr val="FF3300"/>
                </a:solidFill>
              </a:rPr>
              <a:t>WHAT IS A TRANSPORTABLE FACILITY?</a:t>
            </a:r>
            <a:endParaRPr lang="en-US" sz="2900" dirty="0">
              <a:solidFill>
                <a:srgbClr val="FF3300"/>
              </a:solidFill>
            </a:endParaRPr>
          </a:p>
        </p:txBody>
      </p:sp>
      <p:sp>
        <p:nvSpPr>
          <p:cNvPr id="7" name="Content Placeholder 6"/>
          <p:cNvSpPr>
            <a:spLocks noGrp="1"/>
          </p:cNvSpPr>
          <p:nvPr>
            <p:ph idx="1"/>
          </p:nvPr>
        </p:nvSpPr>
        <p:spPr>
          <a:xfrm>
            <a:off x="533400" y="1447800"/>
            <a:ext cx="8153400" cy="4678363"/>
          </a:xfrm>
        </p:spPr>
        <p:txBody>
          <a:bodyPr/>
          <a:lstStyle/>
          <a:p>
            <a:pPr marL="457200" lvl="1" indent="0" eaLnBrk="1" hangingPunct="1">
              <a:buFontTx/>
              <a:buNone/>
              <a:defRPr/>
            </a:pPr>
            <a:r>
              <a:rPr lang="en-US" dirty="0"/>
              <a:t>A station which is transferred to various fixed locations but is </a:t>
            </a:r>
            <a:r>
              <a:rPr lang="en-US" u="sng" dirty="0">
                <a:effectLst>
                  <a:outerShdw blurRad="38100" dist="38100" dir="2700000" algn="tl">
                    <a:srgbClr val="000000">
                      <a:alpha val="43137"/>
                    </a:srgbClr>
                  </a:outerShdw>
                </a:effectLst>
              </a:rPr>
              <a:t>not intended to be used </a:t>
            </a:r>
            <a:r>
              <a:rPr lang="en-US" u="sng" dirty="0" smtClean="0">
                <a:effectLst>
                  <a:outerShdw blurRad="38100" dist="38100" dir="2700000" algn="tl">
                    <a:srgbClr val="000000">
                      <a:alpha val="43137"/>
                    </a:srgbClr>
                  </a:outerShdw>
                </a:effectLst>
              </a:rPr>
              <a:t>while in motion</a:t>
            </a:r>
          </a:p>
          <a:p>
            <a:pPr marL="457200" lvl="1" indent="0" eaLnBrk="1" hangingPunct="1">
              <a:buFontTx/>
              <a:buNone/>
              <a:defRPr/>
            </a:pPr>
            <a:endParaRPr lang="en-US" dirty="0" smtClean="0"/>
          </a:p>
          <a:p>
            <a:pPr marL="457200" lvl="1" indent="0" eaLnBrk="1" hangingPunct="1">
              <a:buFontTx/>
              <a:buNone/>
              <a:defRPr/>
            </a:pPr>
            <a:r>
              <a:rPr lang="en-US" dirty="0" smtClean="0"/>
              <a:t>Examples:</a:t>
            </a:r>
            <a:endParaRPr lang="en-US" dirty="0"/>
          </a:p>
          <a:p>
            <a:pPr lvl="1" eaLnBrk="1" hangingPunct="1">
              <a:buFont typeface="Arial" panose="020B0604020202020204" pitchFamily="34" charset="0"/>
              <a:buChar char="•"/>
              <a:defRPr/>
            </a:pPr>
            <a:r>
              <a:rPr lang="en-US" dirty="0" smtClean="0"/>
              <a:t>Go-kit		</a:t>
            </a:r>
          </a:p>
          <a:p>
            <a:pPr lvl="1" eaLnBrk="1" hangingPunct="1">
              <a:buFont typeface="Arial" panose="020B0604020202020204" pitchFamily="34" charset="0"/>
              <a:buChar char="•"/>
              <a:defRPr/>
            </a:pPr>
            <a:r>
              <a:rPr lang="en-US" dirty="0" smtClean="0"/>
              <a:t>Trailer	</a:t>
            </a:r>
          </a:p>
          <a:p>
            <a:pPr lvl="1" eaLnBrk="1" hangingPunct="1">
              <a:buFont typeface="Arial" panose="020B0604020202020204" pitchFamily="34" charset="0"/>
              <a:buChar char="•"/>
              <a:defRPr/>
            </a:pPr>
            <a:r>
              <a:rPr lang="en-US" dirty="0" smtClean="0"/>
              <a:t>Boxed </a:t>
            </a:r>
            <a:r>
              <a:rPr lang="en-US" dirty="0"/>
              <a:t>radio with accessories</a:t>
            </a:r>
            <a:endParaRPr lang="en-US" dirty="0" smtClean="0"/>
          </a:p>
          <a:p>
            <a:pPr marL="457200" lvl="1" indent="0" eaLnBrk="1" hangingPunct="1">
              <a:buFontTx/>
              <a:buNone/>
              <a:defRPr/>
            </a:pPr>
            <a:r>
              <a:rPr lang="en-US" dirty="0" smtClean="0"/>
              <a:t>	</a:t>
            </a:r>
            <a:endParaRPr lang="en-US" dirty="0"/>
          </a:p>
        </p:txBody>
      </p:sp>
      <p:sp>
        <p:nvSpPr>
          <p:cNvPr id="3" name="Footer Placeholder 2"/>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92C6244F-A869-4334-A8D8-F48C5CCDC228}" type="slidenum">
              <a:rPr lang="en-US" altLang="en-US" sz="1400" smtClean="0">
                <a:solidFill>
                  <a:srgbClr val="000099"/>
                </a:solidFill>
                <a:latin typeface="Arial" charset="0"/>
              </a:rPr>
              <a:pPr/>
              <a:t>32</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ffectLst>
                  <a:outerShdw blurRad="38100" dist="38100" dir="2700000" algn="tl">
                    <a:srgbClr val="000000">
                      <a:alpha val="43137"/>
                    </a:srgbClr>
                  </a:outerShdw>
                </a:effectLst>
              </a:rPr>
              <a:t>TRANSPORTABLE (Cont.)</a:t>
            </a:r>
            <a:endParaRPr lang="en-US" dirty="0">
              <a:effectLst>
                <a:outerShdw blurRad="38100" dist="38100" dir="2700000" algn="tl">
                  <a:srgbClr val="000000">
                    <a:alpha val="43137"/>
                  </a:srgbClr>
                </a:outerShdw>
              </a:effectLst>
            </a:endParaRPr>
          </a:p>
        </p:txBody>
      </p:sp>
      <p:sp>
        <p:nvSpPr>
          <p:cNvPr id="56322" name="Content Placeholder 2"/>
          <p:cNvSpPr>
            <a:spLocks noGrp="1"/>
          </p:cNvSpPr>
          <p:nvPr>
            <p:ph idx="1"/>
          </p:nvPr>
        </p:nvSpPr>
        <p:spPr>
          <a:xfrm>
            <a:off x="533400" y="1371600"/>
            <a:ext cx="8153400" cy="4754563"/>
          </a:xfrm>
        </p:spPr>
        <p:txBody>
          <a:bodyPr/>
          <a:lstStyle/>
          <a:p>
            <a:pPr eaLnBrk="1" hangingPunct="1"/>
            <a:r>
              <a:rPr lang="en-US" altLang="en-US" sz="3000" smtClean="0">
                <a:ea typeface="ＭＳ Ｐゴシック" pitchFamily="34" charset="-128"/>
              </a:rPr>
              <a:t>A transportable station is normally configured to permit it to be easily transported and set up for operation in various temporary locations  </a:t>
            </a:r>
          </a:p>
          <a:p>
            <a:pPr eaLnBrk="1" hangingPunct="1"/>
            <a:r>
              <a:rPr lang="en-US" altLang="en-US" sz="3000" smtClean="0">
                <a:ea typeface="ＭＳ Ｐゴシック" pitchFamily="34" charset="-128"/>
              </a:rPr>
              <a:t>A transportable station should be ready for emergency deployment at all times, but is not used on a regular basis and is not used at a permanent location</a:t>
            </a:r>
          </a:p>
          <a:p>
            <a:pPr eaLnBrk="1" hangingPunct="1"/>
            <a:r>
              <a:rPr lang="en-US" altLang="en-US" sz="3000" smtClean="0">
                <a:ea typeface="ＭＳ Ｐゴシック" pitchFamily="34" charset="-128"/>
              </a:rPr>
              <a:t>Movement at the direction of the CG requires orders via the  AOM process</a:t>
            </a:r>
          </a:p>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5632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A587B65C-A2E8-4E61-A012-E0379164AFD4}" type="slidenum">
              <a:rPr lang="en-US" altLang="en-US" sz="1400" smtClean="0">
                <a:solidFill>
                  <a:srgbClr val="000099"/>
                </a:solidFill>
                <a:latin typeface="Arial" charset="0"/>
              </a:rPr>
              <a:pPr/>
              <a:t>33</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382000" cy="1143000"/>
          </a:xfrm>
        </p:spPr>
        <p:txBody>
          <a:bodyPr/>
          <a:lstStyle/>
          <a:p>
            <a:pPr eaLnBrk="1" hangingPunct="1">
              <a:defRPr/>
            </a:pPr>
            <a:r>
              <a:rPr lang="en-US" sz="4200" dirty="0" smtClean="0">
                <a:effectLst>
                  <a:outerShdw blurRad="38100" dist="38100" dir="2700000" algn="tl">
                    <a:srgbClr val="000000">
                      <a:alpha val="43137"/>
                    </a:srgbClr>
                  </a:outerShdw>
                </a:effectLst>
              </a:rPr>
              <a:t>TRANSPORTABLE  FACILITY</a:t>
            </a:r>
            <a:endParaRPr lang="en-US" sz="4200" dirty="0">
              <a:effectLst>
                <a:outerShdw blurRad="38100" dist="38100" dir="2700000" algn="tl">
                  <a:srgbClr val="000000">
                    <a:alpha val="43137"/>
                  </a:srgbClr>
                </a:outerShdw>
              </a:effectLst>
            </a:endParaRPr>
          </a:p>
        </p:txBody>
      </p:sp>
      <p:sp>
        <p:nvSpPr>
          <p:cNvPr id="57346" name="Content Placeholder 2"/>
          <p:cNvSpPr>
            <a:spLocks noGrp="1"/>
          </p:cNvSpPr>
          <p:nvPr>
            <p:ph idx="1"/>
          </p:nvPr>
        </p:nvSpPr>
        <p:spPr/>
        <p:txBody>
          <a:bodyPr/>
          <a:lstStyle/>
          <a:p>
            <a:pPr eaLnBrk="1" hangingPunct="1"/>
            <a:r>
              <a:rPr lang="en-US" altLang="en-US" smtClean="0">
                <a:ea typeface="ＭＳ Ｐゴシック" pitchFamily="34" charset="-128"/>
              </a:rPr>
              <a:t>t</a:t>
            </a:r>
          </a:p>
        </p:txBody>
      </p:sp>
      <p:sp>
        <p:nvSpPr>
          <p:cNvPr id="4" name="Footer Placeholder 3"/>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5734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2F4119E3-A4E5-4009-8D05-ED1BD92AA7EA}" type="slidenum">
              <a:rPr lang="en-US" altLang="en-US" sz="1400" smtClean="0">
                <a:solidFill>
                  <a:srgbClr val="000099"/>
                </a:solidFill>
                <a:latin typeface="Arial" charset="0"/>
              </a:rPr>
              <a:pPr/>
              <a:t>34</a:t>
            </a:fld>
            <a:endParaRPr lang="en-US" altLang="en-US" sz="1400" smtClean="0">
              <a:solidFill>
                <a:srgbClr val="000099"/>
              </a:solidFill>
              <a:latin typeface="Arial" charset="0"/>
            </a:endParaRPr>
          </a:p>
        </p:txBody>
      </p:sp>
      <p:pic>
        <p:nvPicPr>
          <p:cNvPr id="57349" name="Picture 2" descr="C:\Users\Don\Pictures\TRANSPORTABLE RADIO\DAVID TRANSPOR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47498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19800" y="1981200"/>
            <a:ext cx="2286000" cy="2308225"/>
          </a:xfrm>
          <a:prstGeom prst="rect">
            <a:avLst/>
          </a:prstGeom>
          <a:noFill/>
        </p:spPr>
        <p:txBody>
          <a:bodyPr>
            <a:spAutoFit/>
          </a:bodyPr>
          <a:lstStyle/>
          <a:p>
            <a:pPr>
              <a:defRPr/>
            </a:pPr>
            <a:r>
              <a:rPr lang="en-US" dirty="0">
                <a:latin typeface="+mn-lt"/>
              </a:rPr>
              <a:t>An example of a transportable radio facility is shown on the tailgate of the truck</a:t>
            </a:r>
          </a:p>
        </p:txBody>
      </p:sp>
      <p:sp>
        <p:nvSpPr>
          <p:cNvPr id="7" name="Down Arrow 6"/>
          <p:cNvSpPr/>
          <p:nvPr/>
        </p:nvSpPr>
        <p:spPr>
          <a:xfrm>
            <a:off x="2286000" y="2971800"/>
            <a:ext cx="400050" cy="11588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cSld>
  <p:clrMapOvr>
    <a:masterClrMapping/>
  </p:clrMapOvr>
  <p:transition>
    <p:cover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a:effectLst>
            <a:outerShdw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ffectLst>
                  <a:outerShdw blurRad="38100" dist="38100" dir="2700000" algn="tl">
                    <a:srgbClr val="000000">
                      <a:alpha val="43137"/>
                    </a:srgbClr>
                  </a:outerShdw>
                </a:effectLst>
                <a:ea typeface="ＭＳ Ｐゴシック" pitchFamily="34" charset="-128"/>
              </a:rPr>
              <a:t>AOM Considerations</a:t>
            </a:r>
          </a:p>
        </p:txBody>
      </p:sp>
      <p:sp>
        <p:nvSpPr>
          <p:cNvPr id="72707" name="Rectangle 3"/>
          <p:cNvSpPr>
            <a:spLocks noGrp="1" noChangeArrowheads="1"/>
          </p:cNvSpPr>
          <p:nvPr>
            <p:ph type="body" idx="1"/>
          </p:nvPr>
        </p:nvSpPr>
        <p:spPr/>
        <p:txBody>
          <a:bodyPr/>
          <a:lstStyle/>
          <a:p>
            <a:pPr>
              <a:lnSpc>
                <a:spcPct val="90000"/>
              </a:lnSpc>
            </a:pPr>
            <a:r>
              <a:rPr lang="en-US" altLang="en-US" sz="2800" smtClean="0">
                <a:ea typeface="ＭＳ Ｐゴシック" pitchFamily="34" charset="-128"/>
              </a:rPr>
              <a:t>When a </a:t>
            </a:r>
            <a:r>
              <a:rPr lang="en-US" altLang="en-US" sz="2800" b="1" smtClean="0">
                <a:ea typeface="ＭＳ Ｐゴシック" pitchFamily="34" charset="-128"/>
              </a:rPr>
              <a:t>Mobile Radio Facility</a:t>
            </a:r>
            <a:r>
              <a:rPr lang="en-US" altLang="en-US" sz="2800" smtClean="0">
                <a:ea typeface="ＭＳ Ｐゴシック" pitchFamily="34" charset="-128"/>
              </a:rPr>
              <a:t> is directed to move, AOM orders are required</a:t>
            </a:r>
          </a:p>
          <a:p>
            <a:pPr>
              <a:lnSpc>
                <a:spcPct val="90000"/>
              </a:lnSpc>
            </a:pPr>
            <a:r>
              <a:rPr lang="en-US" altLang="en-US" sz="2800" smtClean="0">
                <a:ea typeface="ＭＳ Ｐゴシック" pitchFamily="34" charset="-128"/>
              </a:rPr>
              <a:t>When a </a:t>
            </a:r>
            <a:r>
              <a:rPr lang="en-US" altLang="en-US" sz="2800" b="1" smtClean="0">
                <a:ea typeface="ＭＳ Ｐゴシック" pitchFamily="34" charset="-128"/>
              </a:rPr>
              <a:t>Transportable Radio Facility</a:t>
            </a:r>
            <a:r>
              <a:rPr lang="en-US" altLang="en-US" sz="2800" smtClean="0">
                <a:ea typeface="ＭＳ Ｐゴシック" pitchFamily="34" charset="-128"/>
              </a:rPr>
              <a:t> is directed to move, AOM orders are required</a:t>
            </a:r>
          </a:p>
          <a:p>
            <a:pPr>
              <a:lnSpc>
                <a:spcPct val="90000"/>
              </a:lnSpc>
            </a:pPr>
            <a:r>
              <a:rPr lang="en-US" altLang="en-US" sz="2800" smtClean="0">
                <a:ea typeface="ＭＳ Ｐゴシック" pitchFamily="34" charset="-128"/>
              </a:rPr>
              <a:t>In those situations where an operator (TCO), under orders, travels from home to arrive at a Fixed Land ACU, they are not eligible for AOM travel reimbursement. Depending on their ACU duty hours, relative to meal time, they may request reimbursement for meals through the AOM process</a:t>
            </a:r>
          </a:p>
        </p:txBody>
      </p:sp>
    </p:spTree>
  </p:cSld>
  <p:clrMapOvr>
    <a:masterClrMapping/>
  </p:clrMapOvr>
  <p:transition>
    <p:cover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dirty="0" smtClean="0">
                <a:effectLst>
                  <a:outerShdw blurRad="38100" dist="38100" dir="2700000" algn="tl">
                    <a:srgbClr val="000000">
                      <a:alpha val="43137"/>
                    </a:srgbClr>
                  </a:outerShdw>
                </a:effectLst>
              </a:rPr>
              <a:t>WHAT </a:t>
            </a:r>
            <a:r>
              <a:rPr lang="en-US" sz="2800" dirty="0">
                <a:effectLst>
                  <a:outerShdw blurRad="38100" dist="38100" dir="2700000" algn="tl">
                    <a:srgbClr val="000000">
                      <a:alpha val="43137"/>
                    </a:srgbClr>
                  </a:outerShdw>
                </a:effectLst>
              </a:rPr>
              <a:t>IS </a:t>
            </a:r>
            <a:r>
              <a:rPr lang="en-US" sz="2800" dirty="0" smtClean="0">
                <a:effectLst>
                  <a:outerShdw blurRad="38100" dist="38100" dir="2700000" algn="tl">
                    <a:srgbClr val="000000">
                      <a:alpha val="43137"/>
                    </a:srgbClr>
                  </a:outerShdw>
                </a:effectLst>
              </a:rPr>
              <a:t>NOT A </a:t>
            </a:r>
            <a:r>
              <a:rPr lang="en-US" sz="2800" dirty="0">
                <a:effectLst>
                  <a:outerShdw blurRad="38100" dist="38100" dir="2700000" algn="tl">
                    <a:srgbClr val="000000">
                      <a:alpha val="43137"/>
                    </a:srgbClr>
                  </a:outerShdw>
                </a:effectLst>
              </a:rPr>
              <a:t>TRANSPORTABLE </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FACILITY</a:t>
            </a:r>
            <a:r>
              <a:rPr lang="en-US" sz="2800" dirty="0">
                <a:effectLst>
                  <a:outerShdw blurRad="38100" dist="38100" dir="2700000" algn="tl">
                    <a:srgbClr val="000000">
                      <a:alpha val="43137"/>
                    </a:srgbClr>
                  </a:outerShdw>
                </a:effectLst>
              </a:rPr>
              <a:t>?</a:t>
            </a:r>
          </a:p>
        </p:txBody>
      </p:sp>
      <p:sp>
        <p:nvSpPr>
          <p:cNvPr id="58370" name="Content Placeholder 2"/>
          <p:cNvSpPr>
            <a:spLocks noGrp="1"/>
          </p:cNvSpPr>
          <p:nvPr>
            <p:ph idx="1"/>
          </p:nvPr>
        </p:nvSpPr>
        <p:spPr/>
        <p:txBody>
          <a:bodyPr/>
          <a:lstStyle/>
          <a:p>
            <a:pPr eaLnBrk="1" hangingPunct="1"/>
            <a:r>
              <a:rPr lang="en-US" altLang="en-US" sz="2800" dirty="0" smtClean="0">
                <a:ea typeface="ＭＳ Ｐゴシック" pitchFamily="34" charset="-128"/>
              </a:rPr>
              <a:t>A mobile facility where the intention is to be able to move the radio from the vehicle to another site – </a:t>
            </a:r>
            <a:r>
              <a:rPr lang="en-US" altLang="en-US" sz="2800" b="1" i="1" dirty="0" smtClean="0">
                <a:ea typeface="ＭＳ Ｐゴシック" pitchFamily="34" charset="-128"/>
              </a:rPr>
              <a:t>NO!</a:t>
            </a:r>
          </a:p>
          <a:p>
            <a:pPr eaLnBrk="1" hangingPunct="1"/>
            <a:r>
              <a:rPr lang="en-US" altLang="en-US" sz="2800" dirty="0" smtClean="0">
                <a:ea typeface="ＭＳ Ｐゴシック" pitchFamily="34" charset="-128"/>
              </a:rPr>
              <a:t>A fixed facility where the intention is to be able to move the radio to another site – </a:t>
            </a:r>
            <a:r>
              <a:rPr lang="en-US" altLang="en-US" sz="2800" b="1" i="1" dirty="0" smtClean="0">
                <a:ea typeface="ＭＳ Ｐゴシック" pitchFamily="34" charset="-128"/>
              </a:rPr>
              <a:t>NO!</a:t>
            </a:r>
          </a:p>
          <a:p>
            <a:pPr eaLnBrk="1" hangingPunct="1"/>
            <a:r>
              <a:rPr lang="en-US" altLang="en-US" sz="2800" b="1" i="1" dirty="0" smtClean="0">
                <a:ea typeface="ＭＳ Ｐゴシック" pitchFamily="34" charset="-128"/>
              </a:rPr>
              <a:t>WHY NOT!</a:t>
            </a:r>
            <a:r>
              <a:rPr lang="en-US" altLang="en-US" sz="2800" dirty="0" smtClean="0">
                <a:ea typeface="ＭＳ Ｐゴシック" pitchFamily="34" charset="-128"/>
              </a:rPr>
              <a:t> – This encourages double counting of available radio assets. If I remove the radio from my vehicle then I have reduced the availability of mobiles by one - </a:t>
            </a:r>
            <a:r>
              <a:rPr lang="en-US" altLang="en-US" sz="2800" b="1" i="1" dirty="0" smtClean="0">
                <a:ea typeface="ＭＳ Ｐゴシック" pitchFamily="34" charset="-128"/>
              </a:rPr>
              <a:t>Ask a COML!</a:t>
            </a:r>
          </a:p>
        </p:txBody>
      </p:sp>
      <p:sp>
        <p:nvSpPr>
          <p:cNvPr id="4" name="Footer Placeholder 3"/>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5837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58F6E7D7-4123-4907-BC38-1F6303438286}" type="slidenum">
              <a:rPr lang="en-US" altLang="en-US" sz="1400" smtClean="0">
                <a:solidFill>
                  <a:srgbClr val="000099"/>
                </a:solidFill>
                <a:latin typeface="Arial" charset="0"/>
              </a:rPr>
              <a:pPr/>
              <a:t>36</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ffectLst>
                  <a:outerShdw blurRad="38100" dist="38100" dir="2700000" algn="tl">
                    <a:srgbClr val="000000">
                      <a:alpha val="43137"/>
                    </a:srgbClr>
                  </a:outerShdw>
                </a:effectLst>
              </a:rPr>
              <a:t>PROWORDS - Reminders</a:t>
            </a:r>
            <a:endParaRPr lang="en-US" dirty="0">
              <a:effectLst>
                <a:outerShdw blurRad="38100" dist="38100" dir="2700000" algn="tl">
                  <a:srgbClr val="000000">
                    <a:alpha val="43137"/>
                  </a:srgbClr>
                </a:outerShdw>
              </a:effectLst>
            </a:endParaRPr>
          </a:p>
        </p:txBody>
      </p:sp>
      <p:sp>
        <p:nvSpPr>
          <p:cNvPr id="60418" name="Content Placeholder 2"/>
          <p:cNvSpPr>
            <a:spLocks noGrp="1"/>
          </p:cNvSpPr>
          <p:nvPr>
            <p:ph idx="1"/>
          </p:nvPr>
        </p:nvSpPr>
        <p:spPr/>
        <p:txBody>
          <a:bodyPr/>
          <a:lstStyle/>
          <a:p>
            <a:pPr eaLnBrk="1" hangingPunct="1"/>
            <a:r>
              <a:rPr lang="en-US" altLang="en-US" smtClean="0">
                <a:ea typeface="ＭＳ Ｐゴシック" pitchFamily="34" charset="-128"/>
              </a:rPr>
              <a:t>Remember, ROGER, WILCO, OVER and OUT?</a:t>
            </a:r>
          </a:p>
          <a:p>
            <a:pPr eaLnBrk="1" hangingPunct="1"/>
            <a:r>
              <a:rPr lang="en-US" altLang="en-US" smtClean="0">
                <a:ea typeface="ＭＳ Ｐゴシック" pitchFamily="34" charset="-128"/>
              </a:rPr>
              <a:t>They are all prowords, but are </a:t>
            </a:r>
            <a:r>
              <a:rPr lang="en-US" altLang="en-US" u="sng" smtClean="0">
                <a:ea typeface="ＭＳ Ｐゴシック" pitchFamily="34" charset="-128"/>
              </a:rPr>
              <a:t>never</a:t>
            </a:r>
            <a:r>
              <a:rPr lang="en-US" altLang="en-US" smtClean="0">
                <a:ea typeface="ＭＳ Ｐゴシック" pitchFamily="34" charset="-128"/>
              </a:rPr>
              <a:t> used together at the same time</a:t>
            </a:r>
          </a:p>
          <a:p>
            <a:pPr eaLnBrk="1" hangingPunct="1"/>
            <a:r>
              <a:rPr lang="en-US" altLang="en-US" b="1" u="sng" smtClean="0">
                <a:ea typeface="ＭＳ Ｐゴシック" pitchFamily="34" charset="-128"/>
              </a:rPr>
              <a:t>ROGER</a:t>
            </a:r>
            <a:r>
              <a:rPr lang="en-US" altLang="en-US" smtClean="0">
                <a:ea typeface="ＭＳ Ｐゴシック" pitchFamily="34" charset="-128"/>
              </a:rPr>
              <a:t> means I heard you and understand what you said</a:t>
            </a:r>
          </a:p>
        </p:txBody>
      </p:sp>
      <p:sp>
        <p:nvSpPr>
          <p:cNvPr id="4" name="Footer Placeholder 3"/>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6042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44577EC0-3992-409E-BC5E-27C3F3D02407}" type="slidenum">
              <a:rPr lang="en-US" altLang="en-US" sz="1400" smtClean="0">
                <a:solidFill>
                  <a:srgbClr val="000099"/>
                </a:solidFill>
                <a:latin typeface="Arial" charset="0"/>
              </a:rPr>
              <a:pPr/>
              <a:t>37</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ffectLst>
                  <a:outerShdw blurRad="38100" dist="38100" dir="2700000" algn="tl">
                    <a:srgbClr val="000000">
                      <a:alpha val="43137"/>
                    </a:srgbClr>
                  </a:outerShdw>
                </a:effectLst>
              </a:rPr>
              <a:t>PROWORDS (Cont.)</a:t>
            </a:r>
            <a:endParaRPr lang="en-US" dirty="0">
              <a:effectLst>
                <a:outerShdw blurRad="38100" dist="38100" dir="2700000" algn="tl">
                  <a:srgbClr val="000000">
                    <a:alpha val="43137"/>
                  </a:srgbClr>
                </a:outerShdw>
              </a:effectLst>
            </a:endParaRPr>
          </a:p>
        </p:txBody>
      </p:sp>
      <p:sp>
        <p:nvSpPr>
          <p:cNvPr id="61442" name="Content Placeholder 2"/>
          <p:cNvSpPr>
            <a:spLocks noGrp="1"/>
          </p:cNvSpPr>
          <p:nvPr>
            <p:ph idx="1"/>
          </p:nvPr>
        </p:nvSpPr>
        <p:spPr/>
        <p:txBody>
          <a:bodyPr/>
          <a:lstStyle/>
          <a:p>
            <a:pPr eaLnBrk="1" hangingPunct="1"/>
            <a:r>
              <a:rPr lang="en-US" altLang="en-US" smtClean="0">
                <a:ea typeface="ＭＳ Ｐゴシック" pitchFamily="34" charset="-128"/>
              </a:rPr>
              <a:t>All transmissions end with either OVER or OUT or WAIT or WAIT-OUT</a:t>
            </a:r>
          </a:p>
          <a:p>
            <a:pPr eaLnBrk="1" hangingPunct="1"/>
            <a:r>
              <a:rPr lang="en-US" altLang="en-US" b="1" u="sng" smtClean="0">
                <a:ea typeface="ＭＳ Ｐゴシック" pitchFamily="34" charset="-128"/>
              </a:rPr>
              <a:t>OVER</a:t>
            </a:r>
            <a:r>
              <a:rPr lang="en-US" altLang="en-US" smtClean="0">
                <a:ea typeface="ＭＳ Ｐゴシック" pitchFamily="34" charset="-128"/>
              </a:rPr>
              <a:t> means you are expecting a reply from the other station</a:t>
            </a:r>
          </a:p>
          <a:p>
            <a:pPr eaLnBrk="1" hangingPunct="1"/>
            <a:r>
              <a:rPr lang="en-US" altLang="en-US" b="1" u="sng" smtClean="0">
                <a:ea typeface="ＭＳ Ｐゴシック" pitchFamily="34" charset="-128"/>
              </a:rPr>
              <a:t>OUT</a:t>
            </a:r>
            <a:r>
              <a:rPr lang="en-US" altLang="en-US" smtClean="0">
                <a:ea typeface="ＭＳ Ｐゴシック" pitchFamily="34" charset="-128"/>
              </a:rPr>
              <a:t> means your exchange is over and no other transmissions will follow</a:t>
            </a:r>
          </a:p>
        </p:txBody>
      </p:sp>
      <p:sp>
        <p:nvSpPr>
          <p:cNvPr id="4" name="Footer Placeholder 3"/>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6144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D28215DA-E160-43DB-8BFE-E99057D779CE}" type="slidenum">
              <a:rPr lang="en-US" altLang="en-US" sz="1400" smtClean="0">
                <a:solidFill>
                  <a:srgbClr val="000099"/>
                </a:solidFill>
                <a:latin typeface="Arial" charset="0"/>
              </a:rPr>
              <a:pPr/>
              <a:t>38</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ffectLst>
                  <a:outerShdw blurRad="38100" dist="38100" dir="2700000" algn="tl">
                    <a:srgbClr val="000000">
                      <a:alpha val="43137"/>
                    </a:srgbClr>
                  </a:outerShdw>
                </a:effectLst>
              </a:rPr>
              <a:t>PROWORDS (Cont.)</a:t>
            </a:r>
            <a:endParaRPr lang="en-US" dirty="0">
              <a:effectLst>
                <a:outerShdw blurRad="38100" dist="38100" dir="2700000" algn="tl">
                  <a:srgbClr val="000000">
                    <a:alpha val="43137"/>
                  </a:srgbClr>
                </a:outerShdw>
              </a:effectLst>
            </a:endParaRPr>
          </a:p>
        </p:txBody>
      </p:sp>
      <p:sp>
        <p:nvSpPr>
          <p:cNvPr id="62466" name="Content Placeholder 2"/>
          <p:cNvSpPr>
            <a:spLocks noGrp="1"/>
          </p:cNvSpPr>
          <p:nvPr>
            <p:ph idx="1"/>
          </p:nvPr>
        </p:nvSpPr>
        <p:spPr>
          <a:xfrm>
            <a:off x="457200" y="1447800"/>
            <a:ext cx="8229600" cy="4678363"/>
          </a:xfrm>
        </p:spPr>
        <p:txBody>
          <a:bodyPr/>
          <a:lstStyle/>
          <a:p>
            <a:pPr eaLnBrk="1" hangingPunct="1"/>
            <a:r>
              <a:rPr lang="en-US" altLang="en-US" sz="3000" b="1" u="sng" smtClean="0">
                <a:ea typeface="ＭＳ Ｐゴシック" pitchFamily="34" charset="-128"/>
              </a:rPr>
              <a:t>WAIT</a:t>
            </a:r>
            <a:r>
              <a:rPr lang="en-US" altLang="en-US" sz="3000" smtClean="0">
                <a:ea typeface="ＭＳ Ｐゴシック" pitchFamily="34" charset="-128"/>
              </a:rPr>
              <a:t> means everyone should stand by and you will be back in a few seconds</a:t>
            </a:r>
          </a:p>
          <a:p>
            <a:pPr eaLnBrk="1" hangingPunct="1"/>
            <a:r>
              <a:rPr lang="en-US" altLang="en-US" sz="3000" b="1" u="sng" smtClean="0">
                <a:ea typeface="ＭＳ Ｐゴシック" pitchFamily="34" charset="-128"/>
              </a:rPr>
              <a:t>WAIT-OUT</a:t>
            </a:r>
            <a:r>
              <a:rPr lang="en-US" altLang="en-US" sz="3000" smtClean="0">
                <a:ea typeface="ＭＳ Ｐゴシック" pitchFamily="34" charset="-128"/>
              </a:rPr>
              <a:t> means for everyone to stop transmitting and wait for you to return after a short period of time</a:t>
            </a:r>
          </a:p>
          <a:p>
            <a:pPr eaLnBrk="1" hangingPunct="1"/>
            <a:r>
              <a:rPr lang="en-US" altLang="en-US" sz="3000" b="1" u="sng" smtClean="0">
                <a:ea typeface="ＭＳ Ｐゴシック" pitchFamily="34" charset="-128"/>
              </a:rPr>
              <a:t>WILCO</a:t>
            </a:r>
            <a:r>
              <a:rPr lang="en-US" altLang="en-US" sz="3000" smtClean="0">
                <a:ea typeface="ＭＳ Ｐゴシック" pitchFamily="34" charset="-128"/>
              </a:rPr>
              <a:t> means you understand and will comply</a:t>
            </a:r>
          </a:p>
          <a:p>
            <a:pPr eaLnBrk="1" hangingPunct="1"/>
            <a:r>
              <a:rPr lang="en-US" altLang="en-US" sz="3000" smtClean="0">
                <a:ea typeface="ＭＳ Ｐゴシック" pitchFamily="34" charset="-128"/>
              </a:rPr>
              <a:t>Roger, good copy-  </a:t>
            </a:r>
            <a:r>
              <a:rPr lang="en-US" altLang="en-US" sz="3000" b="1" i="1" u="sng" smtClean="0">
                <a:ea typeface="ＭＳ Ｐゴシック" pitchFamily="34" charset="-128"/>
              </a:rPr>
              <a:t>WRONG!</a:t>
            </a:r>
            <a:r>
              <a:rPr lang="en-US" altLang="en-US" sz="3000" smtClean="0">
                <a:ea typeface="ＭＳ Ｐゴシック" pitchFamily="34" charset="-128"/>
              </a:rPr>
              <a:t>  Why?</a:t>
            </a:r>
          </a:p>
          <a:p>
            <a:pPr eaLnBrk="1" hangingPunct="1"/>
            <a:r>
              <a:rPr lang="en-US" altLang="en-US" sz="3000" smtClean="0">
                <a:ea typeface="ＭＳ Ｐゴシック" pitchFamily="34" charset="-128"/>
              </a:rPr>
              <a:t>What should you say????</a:t>
            </a:r>
          </a:p>
        </p:txBody>
      </p:sp>
      <p:sp>
        <p:nvSpPr>
          <p:cNvPr id="4" name="Footer Placeholder 3"/>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6246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DDDE1FF7-87F7-4F9F-8D53-865C6FB512F2}" type="slidenum">
              <a:rPr lang="en-US" altLang="en-US" sz="1400" smtClean="0">
                <a:solidFill>
                  <a:srgbClr val="000099"/>
                </a:solidFill>
                <a:latin typeface="Arial" charset="0"/>
              </a:rPr>
              <a:pPr/>
              <a:t>39</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a:xfrm>
            <a:off x="457200" y="163513"/>
            <a:ext cx="8305800" cy="1143000"/>
          </a:xfrm>
        </p:spPr>
        <p:txBody>
          <a:bodyPr/>
          <a:lstStyle/>
          <a:p>
            <a:pPr eaLnBrk="1" hangingPunct="1">
              <a:defRPr/>
            </a:pPr>
            <a:r>
              <a:rPr lang="en-US" altLang="en-US" sz="3600" dirty="0" smtClean="0"/>
              <a:t>CONCEPT OF OPERATIONS</a:t>
            </a:r>
          </a:p>
        </p:txBody>
      </p:sp>
      <p:sp>
        <p:nvSpPr>
          <p:cNvPr id="20482" name="Content Placeholder 2"/>
          <p:cNvSpPr>
            <a:spLocks noGrp="1"/>
          </p:cNvSpPr>
          <p:nvPr>
            <p:ph idx="1"/>
          </p:nvPr>
        </p:nvSpPr>
        <p:spPr>
          <a:xfrm>
            <a:off x="533400" y="1524000"/>
            <a:ext cx="8153400" cy="4602163"/>
          </a:xfrm>
        </p:spPr>
        <p:txBody>
          <a:bodyPr/>
          <a:lstStyle/>
          <a:p>
            <a:pPr eaLnBrk="1" hangingPunct="1"/>
            <a:r>
              <a:rPr lang="en-US" altLang="en-US" sz="2400" b="1" smtClean="0">
                <a:ea typeface="ＭＳ Ｐゴシック" pitchFamily="34" charset="-128"/>
              </a:rPr>
              <a:t>CONCEPT OF OPERATIONS</a:t>
            </a:r>
            <a:r>
              <a:rPr lang="en-US" altLang="en-US" sz="2400" smtClean="0">
                <a:ea typeface="ＭＳ Ｐゴシック" pitchFamily="34" charset="-128"/>
              </a:rPr>
              <a:t> </a:t>
            </a:r>
            <a:r>
              <a:rPr lang="en-US" altLang="en-US" sz="2400" b="1" smtClean="0">
                <a:ea typeface="ＭＳ Ｐゴシック" pitchFamily="34" charset="-128"/>
              </a:rPr>
              <a:t>– CONOPS - </a:t>
            </a:r>
            <a:r>
              <a:rPr lang="en-US" altLang="en-US" sz="2200" b="1" smtClean="0">
                <a:solidFill>
                  <a:schemeClr val="accent2"/>
                </a:solidFill>
                <a:ea typeface="ＭＳ Ｐゴシック" pitchFamily="34" charset="-128"/>
                <a:hlinkClick r:id="rId2"/>
              </a:rPr>
              <a:t>http://rdept.cgaux.org/documents/Comms/AuxiliaryCommunicationsProgramSOP.pdf</a:t>
            </a:r>
            <a:r>
              <a:rPr lang="en-US" altLang="en-US" sz="2200" b="1" smtClean="0">
                <a:solidFill>
                  <a:schemeClr val="accent2"/>
                </a:solidFill>
                <a:ea typeface="ＭＳ Ｐゴシック" pitchFamily="34" charset="-128"/>
              </a:rPr>
              <a:t> </a:t>
            </a:r>
            <a:r>
              <a:rPr lang="en-US" altLang="en-US" sz="2200" b="1" smtClean="0">
                <a:ea typeface="ＭＳ Ｐゴシック" pitchFamily="34" charset="-128"/>
              </a:rPr>
              <a:t>-</a:t>
            </a:r>
            <a:r>
              <a:rPr lang="en-US" altLang="en-US" sz="2200" b="1" smtClean="0">
                <a:solidFill>
                  <a:schemeClr val="accent2"/>
                </a:solidFill>
                <a:ea typeface="ＭＳ Ｐゴシック" pitchFamily="34" charset="-128"/>
              </a:rPr>
              <a:t> </a:t>
            </a:r>
            <a:r>
              <a:rPr lang="en-US" altLang="en-US" sz="2200" smtClean="0">
                <a:ea typeface="ＭＳ Ｐゴシック" pitchFamily="34" charset="-128"/>
              </a:rPr>
              <a:t>was released on 21 March, 2016 for Auxiliary Communications and is intended to provide a foundation for the growth and development of current Auxiliary communications capabilities while conveying to the US Coast Guard Auxiliary (CGAUX) and the US Coast Guard (CG), the role, assets, activities, operations and overall policies of the Auxiliary Communication System (ACS)</a:t>
            </a:r>
          </a:p>
          <a:p>
            <a:pPr eaLnBrk="1" hangingPunct="1"/>
            <a:r>
              <a:rPr lang="en-US" altLang="en-US" sz="2200" smtClean="0">
                <a:ea typeface="ＭＳ Ｐゴシック" pitchFamily="34" charset="-128"/>
              </a:rPr>
              <a:t>Communication officers at all levels, will be responsible for maintaining an accurate radio communications resource availability list. (See: ICS Form 217A CG)</a:t>
            </a:r>
          </a:p>
          <a:p>
            <a:pPr eaLnBrk="1" hangingPunct="1"/>
            <a:endParaRPr lang="en-US" altLang="en-US" sz="2200" smtClean="0">
              <a:ea typeface="ＭＳ Ｐゴシック" pitchFamily="34" charset="-128"/>
            </a:endParaRPr>
          </a:p>
        </p:txBody>
      </p:sp>
      <p:sp>
        <p:nvSpPr>
          <p:cNvPr id="20483"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3CB423D4-88E2-434C-8AF4-1174B783D143}" type="slidenum">
              <a:rPr lang="en-US" altLang="en-US" sz="1400" b="1" smtClean="0">
                <a:solidFill>
                  <a:srgbClr val="000099"/>
                </a:solidFill>
              </a:rPr>
              <a:pPr/>
              <a:t>4</a:t>
            </a:fld>
            <a:endParaRPr lang="en-US" altLang="en-US" sz="1400" b="1" smtClean="0">
              <a:solidFill>
                <a:srgbClr val="000099"/>
              </a:solidFill>
            </a:endParaRPr>
          </a:p>
        </p:txBody>
      </p:sp>
      <p:sp>
        <p:nvSpPr>
          <p:cNvPr id="2048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ransition>
    <p:cover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MARINE CHANNEL 16</a:t>
            </a:r>
            <a:endParaRPr lang="en-US" dirty="0"/>
          </a:p>
        </p:txBody>
      </p:sp>
      <p:sp>
        <p:nvSpPr>
          <p:cNvPr id="63490" name="Content Placeholder 2"/>
          <p:cNvSpPr>
            <a:spLocks noGrp="1"/>
          </p:cNvSpPr>
          <p:nvPr>
            <p:ph idx="1"/>
          </p:nvPr>
        </p:nvSpPr>
        <p:spPr/>
        <p:txBody>
          <a:bodyPr/>
          <a:lstStyle/>
          <a:p>
            <a:pPr eaLnBrk="1" hangingPunct="1"/>
            <a:r>
              <a:rPr lang="en-US" altLang="en-US" smtClean="0">
                <a:ea typeface="ＭＳ Ｐゴシック" pitchFamily="34" charset="-128"/>
              </a:rPr>
              <a:t>Channel </a:t>
            </a:r>
            <a:r>
              <a:rPr lang="en-US" altLang="en-US" b="1" u="sng" smtClean="0">
                <a:ea typeface="ＭＳ Ｐゴシック" pitchFamily="34" charset="-128"/>
              </a:rPr>
              <a:t>16</a:t>
            </a:r>
            <a:r>
              <a:rPr lang="en-US" altLang="en-US" smtClean="0">
                <a:ea typeface="ＭＳ Ｐゴシック" pitchFamily="34" charset="-128"/>
              </a:rPr>
              <a:t> is the international emergency/distress and calling channel  </a:t>
            </a:r>
          </a:p>
          <a:p>
            <a:pPr eaLnBrk="1" hangingPunct="1"/>
            <a:r>
              <a:rPr lang="en-US" altLang="en-US" b="1" smtClean="0">
                <a:solidFill>
                  <a:srgbClr val="FF0000"/>
                </a:solidFill>
                <a:ea typeface="ＭＳ Ｐゴシック" pitchFamily="34" charset="-128"/>
              </a:rPr>
              <a:t>Always monitor channel 16 unless there is a specific reason to monitor another channel (regatta, SAR case, etc.)</a:t>
            </a:r>
          </a:p>
          <a:p>
            <a:pPr eaLnBrk="1" hangingPunct="1"/>
            <a:r>
              <a:rPr lang="en-US" altLang="en-US" smtClean="0">
                <a:ea typeface="ＭＳ Ｐゴシック" pitchFamily="34" charset="-128"/>
              </a:rPr>
              <a:t>Encourage all boaters to monitor channel 16 when underway</a:t>
            </a:r>
          </a:p>
        </p:txBody>
      </p:sp>
      <p:sp>
        <p:nvSpPr>
          <p:cNvPr id="4" name="Footer Placeholder 3"/>
          <p:cNvSpPr>
            <a:spLocks noGrp="1"/>
          </p:cNvSpPr>
          <p:nvPr>
            <p:ph type="ftr" sz="quarter" idx="10"/>
          </p:nvPr>
        </p:nvSpPr>
        <p:spPr/>
        <p:txBody>
          <a:bodyPr/>
          <a:lstStyle/>
          <a:p>
            <a:pPr>
              <a:defRPr/>
            </a:pPr>
            <a:r>
              <a:rPr lang="en-US" altLang="en-US"/>
              <a:t>2017 Telecommunications Workshop Response Directorate</a:t>
            </a:r>
            <a:endParaRPr lang="en-US" altLang="en-US" dirty="0"/>
          </a:p>
        </p:txBody>
      </p:sp>
      <p:sp>
        <p:nvSpPr>
          <p:cNvPr id="6349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56B51AA5-018D-4C6D-BED0-0A3F315346E1}" type="slidenum">
              <a:rPr lang="en-US" altLang="en-US" sz="1400" smtClean="0">
                <a:solidFill>
                  <a:srgbClr val="000099"/>
                </a:solidFill>
                <a:latin typeface="Arial" charset="0"/>
              </a:rPr>
              <a:pPr/>
              <a:t>40</a:t>
            </a:fld>
            <a:endParaRPr lang="en-US" altLang="en-US" sz="1400" smtClean="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1"/>
          <p:cNvSpPr>
            <a:spLocks noGrp="1"/>
          </p:cNvSpPr>
          <p:nvPr>
            <p:ph type="title"/>
          </p:nvPr>
        </p:nvSpPr>
        <p:spPr>
          <a:xfrm>
            <a:off x="457200" y="163513"/>
            <a:ext cx="8305800" cy="1055687"/>
          </a:xfrm>
        </p:spPr>
        <p:txBody>
          <a:bodyPr/>
          <a:lstStyle/>
          <a:p>
            <a:pPr eaLnBrk="1" hangingPunct="1">
              <a:defRPr/>
            </a:pPr>
            <a:r>
              <a:rPr lang="en-US" altLang="en-US" sz="3600" dirty="0" smtClean="0">
                <a:effectLst>
                  <a:outerShdw blurRad="38100" dist="38100" dir="2700000" algn="tl">
                    <a:srgbClr val="000000">
                      <a:alpha val="43137"/>
                    </a:srgbClr>
                  </a:outerShdw>
                </a:effectLst>
              </a:rPr>
              <a:t>National Contact Information</a:t>
            </a:r>
          </a:p>
        </p:txBody>
      </p:sp>
      <p:sp>
        <p:nvSpPr>
          <p:cNvPr id="64514" name="Content Placeholder 2"/>
          <p:cNvSpPr>
            <a:spLocks noGrp="1"/>
          </p:cNvSpPr>
          <p:nvPr>
            <p:ph sz="half" idx="1"/>
          </p:nvPr>
        </p:nvSpPr>
        <p:spPr/>
        <p:txBody>
          <a:bodyPr/>
          <a:lstStyle/>
          <a:p>
            <a:pPr marL="0" indent="0" eaLnBrk="1" hangingPunct="1">
              <a:buFontTx/>
              <a:buNone/>
            </a:pPr>
            <a:r>
              <a:rPr lang="en-US" altLang="en-US" sz="1800" smtClean="0">
                <a:ea typeface="ＭＳ Ｐゴシック" pitchFamily="34" charset="-128"/>
              </a:rPr>
              <a:t>Contingency Communications</a:t>
            </a:r>
          </a:p>
          <a:p>
            <a:pPr marL="0" indent="0" eaLnBrk="1" hangingPunct="1">
              <a:buFontTx/>
              <a:buNone/>
            </a:pPr>
            <a:r>
              <a:rPr lang="en-US" altLang="en-US" sz="1800" smtClean="0">
                <a:ea typeface="ＭＳ Ｐゴシック" pitchFamily="34" charset="-128"/>
              </a:rPr>
              <a:t>John Holmes BC-RTC</a:t>
            </a:r>
          </a:p>
          <a:p>
            <a:pPr marL="0" indent="0" eaLnBrk="1" hangingPunct="1">
              <a:buFontTx/>
              <a:buNone/>
            </a:pPr>
            <a:r>
              <a:rPr lang="en-US" altLang="en-US" sz="1800" smtClean="0">
                <a:ea typeface="ＭＳ Ｐゴシック" pitchFamily="34" charset="-128"/>
              </a:rPr>
              <a:t>john.holmes@cgauxnet.us</a:t>
            </a:r>
          </a:p>
          <a:p>
            <a:pPr marL="0" indent="0" eaLnBrk="1" hangingPunct="1">
              <a:buFontTx/>
              <a:buNone/>
            </a:pPr>
            <a:r>
              <a:rPr lang="en-US" altLang="en-US" sz="1800" smtClean="0">
                <a:ea typeface="ＭＳ Ｐゴシック" pitchFamily="34" charset="-128"/>
              </a:rPr>
              <a:t>707-683-8971</a:t>
            </a:r>
          </a:p>
          <a:p>
            <a:pPr marL="0" indent="0" eaLnBrk="1" hangingPunct="1">
              <a:buFontTx/>
              <a:buNone/>
            </a:pPr>
            <a:endParaRPr lang="en-US" altLang="en-US" sz="1400" smtClean="0">
              <a:ea typeface="ＭＳ Ｐゴシック" pitchFamily="34" charset="-128"/>
            </a:endParaRPr>
          </a:p>
          <a:p>
            <a:pPr marL="0" indent="0" eaLnBrk="1" hangingPunct="1">
              <a:buFontTx/>
              <a:buNone/>
            </a:pPr>
            <a:r>
              <a:rPr lang="en-US" altLang="en-US" sz="1800" smtClean="0">
                <a:ea typeface="ＭＳ Ｐゴシック" pitchFamily="34" charset="-128"/>
              </a:rPr>
              <a:t>Qualification and Training</a:t>
            </a:r>
          </a:p>
          <a:p>
            <a:pPr marL="0" indent="0" eaLnBrk="1" hangingPunct="1">
              <a:buFontTx/>
              <a:buNone/>
            </a:pPr>
            <a:r>
              <a:rPr lang="en-US" altLang="en-US" sz="1800" smtClean="0">
                <a:ea typeface="ＭＳ Ｐゴシック" pitchFamily="34" charset="-128"/>
              </a:rPr>
              <a:t>Vacant BC-RTQ</a:t>
            </a:r>
          </a:p>
          <a:p>
            <a:pPr marL="0" indent="0" eaLnBrk="1" hangingPunct="1">
              <a:buFontTx/>
              <a:buNone/>
            </a:pPr>
            <a:endParaRPr lang="en-US" altLang="en-US" sz="1400" smtClean="0">
              <a:ea typeface="ＭＳ Ｐゴシック" pitchFamily="34" charset="-128"/>
            </a:endParaRPr>
          </a:p>
          <a:p>
            <a:pPr marL="0" indent="0" eaLnBrk="1" hangingPunct="1">
              <a:buFontTx/>
              <a:buNone/>
            </a:pPr>
            <a:endParaRPr lang="en-US" altLang="en-US" sz="1400" smtClean="0">
              <a:ea typeface="ＭＳ Ｐゴシック" pitchFamily="34" charset="-128"/>
            </a:endParaRPr>
          </a:p>
          <a:p>
            <a:pPr marL="0" indent="0" eaLnBrk="1" hangingPunct="1">
              <a:buFontTx/>
              <a:buNone/>
            </a:pPr>
            <a:r>
              <a:rPr lang="en-US" altLang="en-US" sz="1800" smtClean="0">
                <a:ea typeface="ＭＳ Ｐゴシック" pitchFamily="34" charset="-128"/>
              </a:rPr>
              <a:t>Chief, Telecommunication Division</a:t>
            </a:r>
          </a:p>
          <a:p>
            <a:pPr marL="0" indent="0" eaLnBrk="1" hangingPunct="1">
              <a:buFontTx/>
              <a:buNone/>
            </a:pPr>
            <a:r>
              <a:rPr lang="en-US" altLang="en-US" sz="1800" smtClean="0">
                <a:ea typeface="ＭＳ Ｐゴシック" pitchFamily="34" charset="-128"/>
              </a:rPr>
              <a:t>Gary G. Young  DVC-RT</a:t>
            </a:r>
          </a:p>
          <a:p>
            <a:pPr marL="0" indent="0" eaLnBrk="1" hangingPunct="1">
              <a:buFontTx/>
              <a:buNone/>
            </a:pPr>
            <a:r>
              <a:rPr lang="en-US" altLang="en-US" sz="1800" smtClean="0">
                <a:ea typeface="ＭＳ Ｐゴシック" pitchFamily="34" charset="-128"/>
              </a:rPr>
              <a:t>gary.young@cgauxnet.us</a:t>
            </a:r>
          </a:p>
          <a:p>
            <a:pPr marL="0" indent="0" eaLnBrk="1" hangingPunct="1">
              <a:buFontTx/>
              <a:buNone/>
            </a:pPr>
            <a:r>
              <a:rPr lang="en-US" altLang="en-US" sz="1800" smtClean="0">
                <a:ea typeface="ＭＳ Ｐゴシック" pitchFamily="34" charset="-128"/>
              </a:rPr>
              <a:t>781-581-6659</a:t>
            </a:r>
          </a:p>
          <a:p>
            <a:pPr marL="0" indent="0" eaLnBrk="1" hangingPunct="1">
              <a:buFontTx/>
              <a:buNone/>
            </a:pPr>
            <a:endParaRPr lang="en-US" altLang="en-US" sz="1800" smtClean="0">
              <a:ea typeface="ＭＳ Ｐゴシック" pitchFamily="34" charset="-128"/>
            </a:endParaRPr>
          </a:p>
          <a:p>
            <a:pPr marL="0" indent="0" eaLnBrk="1" hangingPunct="1">
              <a:buFontTx/>
              <a:buNone/>
            </a:pPr>
            <a:endParaRPr lang="en-US" altLang="en-US" sz="1800" smtClean="0">
              <a:ea typeface="ＭＳ Ｐゴシック" pitchFamily="34" charset="-128"/>
            </a:endParaRPr>
          </a:p>
        </p:txBody>
      </p:sp>
      <p:sp>
        <p:nvSpPr>
          <p:cNvPr id="64515" name="Content Placeholder 6"/>
          <p:cNvSpPr>
            <a:spLocks noGrp="1"/>
          </p:cNvSpPr>
          <p:nvPr>
            <p:ph sz="half" idx="2"/>
          </p:nvPr>
        </p:nvSpPr>
        <p:spPr/>
        <p:txBody>
          <a:bodyPr/>
          <a:lstStyle/>
          <a:p>
            <a:pPr marL="0" indent="0" eaLnBrk="1" hangingPunct="1">
              <a:buFontTx/>
              <a:buNone/>
            </a:pPr>
            <a:r>
              <a:rPr lang="en-US" altLang="en-US" sz="1800" smtClean="0">
                <a:ea typeface="ＭＳ Ｐゴシック" pitchFamily="34" charset="-128"/>
              </a:rPr>
              <a:t>Program Integration</a:t>
            </a:r>
          </a:p>
          <a:p>
            <a:pPr marL="0" indent="0" eaLnBrk="1" hangingPunct="1">
              <a:buFontTx/>
              <a:buNone/>
            </a:pPr>
            <a:r>
              <a:rPr lang="en-US" altLang="en-US" sz="1800" smtClean="0">
                <a:ea typeface="ＭＳ Ｐゴシック" pitchFamily="34" charset="-128"/>
              </a:rPr>
              <a:t>Don Wellons BC-RTI</a:t>
            </a:r>
          </a:p>
          <a:p>
            <a:pPr marL="0" indent="0" eaLnBrk="1" hangingPunct="1">
              <a:buFontTx/>
              <a:buNone/>
            </a:pPr>
            <a:r>
              <a:rPr lang="en-US" altLang="en-US" sz="1800" smtClean="0">
                <a:ea typeface="ＭＳ Ｐゴシック" pitchFamily="34" charset="-128"/>
              </a:rPr>
              <a:t>donald.wellons@cgauxnet.us</a:t>
            </a:r>
          </a:p>
          <a:p>
            <a:pPr marL="0" indent="0" eaLnBrk="1" hangingPunct="1">
              <a:buFontTx/>
              <a:buNone/>
            </a:pPr>
            <a:r>
              <a:rPr lang="en-US" altLang="en-US" sz="1800" smtClean="0">
                <a:ea typeface="ＭＳ Ｐゴシック" pitchFamily="34" charset="-128"/>
              </a:rPr>
              <a:t>912-266-4041</a:t>
            </a:r>
          </a:p>
          <a:p>
            <a:pPr marL="0" indent="0" eaLnBrk="1" hangingPunct="1">
              <a:buFontTx/>
              <a:buNone/>
            </a:pPr>
            <a:endParaRPr lang="en-US" altLang="en-US" sz="1400" smtClean="0">
              <a:ea typeface="ＭＳ Ｐゴシック" pitchFamily="34" charset="-128"/>
            </a:endParaRPr>
          </a:p>
          <a:p>
            <a:pPr marL="0" indent="0" eaLnBrk="1" hangingPunct="1">
              <a:buFontTx/>
              <a:buNone/>
            </a:pPr>
            <a:r>
              <a:rPr lang="en-US" altLang="en-US" sz="1800" smtClean="0">
                <a:ea typeface="ＭＳ Ｐゴシック" pitchFamily="34" charset="-128"/>
              </a:rPr>
              <a:t>Coast Guard Support</a:t>
            </a:r>
          </a:p>
          <a:p>
            <a:pPr marL="0" indent="0" eaLnBrk="1" hangingPunct="1">
              <a:buFontTx/>
              <a:buNone/>
            </a:pPr>
            <a:r>
              <a:rPr lang="en-US" altLang="en-US" sz="1800" smtClean="0">
                <a:ea typeface="ＭＳ Ｐゴシック" pitchFamily="34" charset="-128"/>
              </a:rPr>
              <a:t>Denis Rossiter BC-RTS</a:t>
            </a:r>
          </a:p>
          <a:p>
            <a:pPr marL="0" indent="0" eaLnBrk="1" hangingPunct="1">
              <a:buFontTx/>
              <a:buNone/>
            </a:pPr>
            <a:r>
              <a:rPr lang="en-US" altLang="en-US" sz="1800" smtClean="0">
                <a:ea typeface="ＭＳ Ｐゴシック" pitchFamily="34" charset="-128"/>
              </a:rPr>
              <a:t>p.denis.rossiter@cgauxnet.us</a:t>
            </a:r>
          </a:p>
          <a:p>
            <a:pPr marL="0" indent="0" eaLnBrk="1" hangingPunct="1">
              <a:buFontTx/>
              <a:buNone/>
            </a:pPr>
            <a:r>
              <a:rPr lang="en-US" altLang="en-US" sz="1800" smtClean="0">
                <a:ea typeface="ＭＳ Ｐゴシック" pitchFamily="34" charset="-128"/>
              </a:rPr>
              <a:t>717-249-9047</a:t>
            </a:r>
          </a:p>
        </p:txBody>
      </p:sp>
      <p:sp>
        <p:nvSpPr>
          <p:cNvPr id="6451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3E37C8E6-A95B-41D2-A66B-C4CC1D7F2177}" type="slidenum">
              <a:rPr lang="en-US" altLang="en-US" sz="1400" b="1" smtClean="0">
                <a:solidFill>
                  <a:srgbClr val="000099"/>
                </a:solidFill>
              </a:rPr>
              <a:pPr/>
              <a:t>41</a:t>
            </a:fld>
            <a:endParaRPr lang="en-US" altLang="en-US" sz="1400" b="1" smtClean="0">
              <a:solidFill>
                <a:srgbClr val="000099"/>
              </a:solidFill>
            </a:endParaRPr>
          </a:p>
        </p:txBody>
      </p:sp>
      <p:sp>
        <p:nvSpPr>
          <p:cNvPr id="6451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defRPr/>
            </a:pPr>
            <a:r>
              <a:rPr lang="en-US" sz="3600" dirty="0">
                <a:effectLst>
                  <a:outerShdw blurRad="38100" dist="38100" dir="2700000" algn="tl">
                    <a:srgbClr val="000000">
                      <a:alpha val="43137"/>
                    </a:srgbClr>
                  </a:outerShdw>
                </a:effectLst>
                <a:cs typeface="+mj-cs"/>
              </a:rPr>
              <a:t>Bravo Zulu!</a:t>
            </a:r>
          </a:p>
        </p:txBody>
      </p:sp>
      <p:pic>
        <p:nvPicPr>
          <p:cNvPr id="65538" name="Picture 7" descr="APPLAUSC"/>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876300" y="1600200"/>
            <a:ext cx="3200400" cy="4525963"/>
          </a:xfrm>
        </p:spPr>
      </p:pic>
      <p:sp>
        <p:nvSpPr>
          <p:cNvPr id="65539" name="Rectangle 6"/>
          <p:cNvSpPr>
            <a:spLocks noGrp="1" noChangeArrowheads="1"/>
          </p:cNvSpPr>
          <p:nvPr>
            <p:ph sz="half" idx="2"/>
          </p:nvPr>
        </p:nvSpPr>
        <p:spPr>
          <a:xfrm>
            <a:off x="4267200" y="1600200"/>
            <a:ext cx="4419600" cy="4525963"/>
          </a:xfrm>
        </p:spPr>
        <p:txBody>
          <a:bodyPr/>
          <a:lstStyle/>
          <a:p>
            <a:pPr eaLnBrk="1" hangingPunct="1">
              <a:lnSpc>
                <a:spcPct val="80000"/>
              </a:lnSpc>
              <a:buFontTx/>
              <a:buNone/>
            </a:pPr>
            <a:r>
              <a:rPr lang="en-US" altLang="en-US" sz="2000" smtClean="0">
                <a:ea typeface="ＭＳ Ｐゴシック" pitchFamily="34" charset="-128"/>
              </a:rPr>
              <a:t>Thank you for your participation!  </a:t>
            </a:r>
          </a:p>
          <a:p>
            <a:pPr eaLnBrk="1" hangingPunct="1">
              <a:lnSpc>
                <a:spcPct val="80000"/>
              </a:lnSpc>
              <a:buFontTx/>
              <a:buNone/>
            </a:pPr>
            <a:endParaRPr lang="en-US" altLang="en-US" sz="1000" smtClean="0">
              <a:ea typeface="ＭＳ Ｐゴシック" pitchFamily="34" charset="-128"/>
            </a:endParaRPr>
          </a:p>
          <a:p>
            <a:pPr eaLnBrk="1" hangingPunct="1">
              <a:lnSpc>
                <a:spcPct val="80000"/>
              </a:lnSpc>
              <a:buFontTx/>
              <a:buNone/>
            </a:pPr>
            <a:r>
              <a:rPr lang="en-US" altLang="en-US" sz="2000" smtClean="0">
                <a:ea typeface="ＭＳ Ｐゴシック" pitchFamily="34" charset="-128"/>
              </a:rPr>
              <a:t>We seek your feedback on the content of this presentation.  </a:t>
            </a:r>
          </a:p>
          <a:p>
            <a:pPr eaLnBrk="1" hangingPunct="1">
              <a:lnSpc>
                <a:spcPct val="80000"/>
              </a:lnSpc>
              <a:buFontTx/>
              <a:buNone/>
            </a:pPr>
            <a:endParaRPr lang="en-US" altLang="en-US" sz="1000" smtClean="0">
              <a:ea typeface="ＭＳ Ｐゴシック" pitchFamily="34" charset="-128"/>
            </a:endParaRPr>
          </a:p>
          <a:p>
            <a:pPr eaLnBrk="1" hangingPunct="1">
              <a:lnSpc>
                <a:spcPct val="80000"/>
              </a:lnSpc>
              <a:buFontTx/>
              <a:buNone/>
            </a:pPr>
            <a:r>
              <a:rPr lang="en-US" altLang="en-US" sz="2000" smtClean="0">
                <a:ea typeface="ＭＳ Ｐゴシック" pitchFamily="34" charset="-128"/>
              </a:rPr>
              <a:t>Send your comments to: BC-RTQ</a:t>
            </a:r>
          </a:p>
          <a:p>
            <a:pPr eaLnBrk="1" hangingPunct="1">
              <a:lnSpc>
                <a:spcPct val="80000"/>
              </a:lnSpc>
              <a:buFontTx/>
              <a:buNone/>
            </a:pPr>
            <a:endParaRPr lang="en-US" altLang="en-US" sz="2000" smtClean="0">
              <a:ea typeface="ＭＳ Ｐゴシック" pitchFamily="34" charset="-128"/>
            </a:endParaRPr>
          </a:p>
          <a:p>
            <a:pPr eaLnBrk="1" hangingPunct="1">
              <a:lnSpc>
                <a:spcPct val="80000"/>
              </a:lnSpc>
              <a:buFontTx/>
              <a:buNone/>
            </a:pPr>
            <a:endParaRPr lang="en-US" altLang="en-US" sz="2000" smtClean="0">
              <a:ea typeface="ＭＳ Ｐゴシック" pitchFamily="34" charset="-128"/>
            </a:endParaRPr>
          </a:p>
          <a:p>
            <a:pPr eaLnBrk="1" hangingPunct="1">
              <a:lnSpc>
                <a:spcPct val="80000"/>
              </a:lnSpc>
              <a:buFontTx/>
              <a:buNone/>
            </a:pPr>
            <a:r>
              <a:rPr lang="en-US" altLang="en-US" sz="2000" smtClean="0">
                <a:ea typeface="ＭＳ Ｐゴシック" pitchFamily="34" charset="-128"/>
              </a:rPr>
              <a:t>Davida Kellogg BC-REI</a:t>
            </a:r>
          </a:p>
          <a:p>
            <a:pPr eaLnBrk="1" hangingPunct="1">
              <a:lnSpc>
                <a:spcPct val="80000"/>
              </a:lnSpc>
              <a:buFontTx/>
              <a:buNone/>
            </a:pPr>
            <a:r>
              <a:rPr lang="en-US" altLang="en-US" sz="2000" smtClean="0">
                <a:ea typeface="ＭＳ Ｐゴシック" pitchFamily="34" charset="-128"/>
              </a:rPr>
              <a:t>Bruce Pugh, DVC-RE</a:t>
            </a:r>
          </a:p>
          <a:p>
            <a:pPr eaLnBrk="1" hangingPunct="1">
              <a:lnSpc>
                <a:spcPct val="80000"/>
              </a:lnSpc>
              <a:buFontTx/>
              <a:buNone/>
            </a:pPr>
            <a:r>
              <a:rPr lang="en-US" altLang="en-US" sz="2000" smtClean="0">
                <a:ea typeface="ＭＳ Ｐゴシック" pitchFamily="34" charset="-128"/>
              </a:rPr>
              <a:t>Gary Young, DVC-RT</a:t>
            </a:r>
          </a:p>
          <a:p>
            <a:pPr eaLnBrk="1" hangingPunct="1">
              <a:lnSpc>
                <a:spcPct val="80000"/>
              </a:lnSpc>
              <a:buFontTx/>
              <a:buNone/>
            </a:pPr>
            <a:r>
              <a:rPr lang="en-US" altLang="en-US" sz="2000" smtClean="0">
                <a:ea typeface="ＭＳ Ｐゴシック" pitchFamily="34" charset="-128"/>
              </a:rPr>
              <a:t>John J Slattery, DIR-R</a:t>
            </a:r>
          </a:p>
          <a:p>
            <a:pPr eaLnBrk="1" hangingPunct="1">
              <a:lnSpc>
                <a:spcPct val="80000"/>
              </a:lnSpc>
              <a:buFontTx/>
              <a:buNone/>
            </a:pPr>
            <a:r>
              <a:rPr lang="en-US" altLang="en-US" sz="2000" smtClean="0">
                <a:ea typeface="ＭＳ Ｐゴシック" pitchFamily="34" charset="-128"/>
              </a:rPr>
              <a:t>, DIR-Rd</a:t>
            </a:r>
          </a:p>
          <a:p>
            <a:pPr eaLnBrk="1" hangingPunct="1">
              <a:lnSpc>
                <a:spcPct val="80000"/>
              </a:lnSpc>
              <a:buFontTx/>
              <a:buNone/>
            </a:pPr>
            <a:endParaRPr lang="en-US" altLang="en-US" sz="2000" smtClean="0">
              <a:ea typeface="ＭＳ Ｐゴシック" pitchFamily="34" charset="-128"/>
            </a:endParaRPr>
          </a:p>
          <a:p>
            <a:pPr eaLnBrk="1" hangingPunct="1">
              <a:lnSpc>
                <a:spcPct val="90000"/>
              </a:lnSpc>
              <a:buFontTx/>
              <a:buNone/>
            </a:pPr>
            <a:endParaRPr lang="en-US" altLang="en-US" sz="1000" smtClean="0">
              <a:ea typeface="ＭＳ Ｐゴシック" pitchFamily="34" charset="-128"/>
            </a:endParaRPr>
          </a:p>
        </p:txBody>
      </p:sp>
      <p:sp>
        <p:nvSpPr>
          <p:cNvPr id="6554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eaLnBrk="1" hangingPunct="1"/>
            <a:fld id="{1A87A61B-0F17-42AC-A938-0E0E66652C9A}" type="slidenum">
              <a:rPr lang="en-US" altLang="en-US" sz="1400" b="1" smtClean="0">
                <a:solidFill>
                  <a:srgbClr val="000099"/>
                </a:solidFill>
                <a:latin typeface="Arial" charset="0"/>
                <a:ea typeface="ＭＳ Ｐゴシック" pitchFamily="34" charset="-128"/>
              </a:rPr>
              <a:pPr eaLnBrk="1" hangingPunct="1"/>
              <a:t>42</a:t>
            </a:fld>
            <a:endParaRPr lang="en-US" altLang="en-US" sz="1400" b="1" smtClean="0">
              <a:solidFill>
                <a:srgbClr val="000099"/>
              </a:solidFill>
              <a:latin typeface="Arial" charset="0"/>
              <a:ea typeface="ＭＳ Ｐゴシック" pitchFamily="34" charset="-128"/>
            </a:endParaRPr>
          </a:p>
        </p:txBody>
      </p:sp>
      <p:pic>
        <p:nvPicPr>
          <p:cNvPr id="65541" name="Picture 8" descr="BravoZul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04800"/>
            <a:ext cx="242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ransition spd="slow">
    <p:sndAc>
      <p:stSnd>
        <p:snd r:embed="rId3" name="applaus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286"/>
            <a:ext cx="8229600" cy="1143000"/>
          </a:xfrm>
          <a:ln>
            <a:miter lim="800000"/>
            <a:headEnd/>
            <a:tailEnd/>
          </a:ln>
        </p:spPr>
        <p:txBody>
          <a:bodyPr/>
          <a:lstStyle/>
          <a:p>
            <a:pPr eaLnBrk="1" hangingPunct="1">
              <a:defRPr/>
            </a:pPr>
            <a:r>
              <a:rPr lang="en-US" sz="3200" dirty="0" smtClean="0"/>
              <a:t/>
            </a:r>
            <a:br>
              <a:rPr lang="en-US" sz="3200" dirty="0" smtClean="0"/>
            </a:br>
            <a:r>
              <a:rPr lang="en-US" sz="3200" b="0" dirty="0" smtClean="0">
                <a:ln>
                  <a:solidFill>
                    <a:srgbClr val="FF0000"/>
                  </a:solidFill>
                </a:ln>
              </a:rPr>
              <a:t>Authorized </a:t>
            </a:r>
            <a:r>
              <a:rPr lang="en-US" sz="3200" b="0" dirty="0">
                <a:ln>
                  <a:solidFill>
                    <a:srgbClr val="FF0000"/>
                  </a:solidFill>
                </a:ln>
              </a:rPr>
              <a:t>Operation </a:t>
            </a:r>
            <a:r>
              <a:rPr lang="en-US" sz="3200" b="0" dirty="0" smtClean="0">
                <a:ln>
                  <a:solidFill>
                    <a:srgbClr val="FF0000"/>
                  </a:solidFill>
                </a:ln>
              </a:rPr>
              <a:t/>
            </a:r>
            <a:br>
              <a:rPr lang="en-US" sz="3200" b="0" dirty="0" smtClean="0">
                <a:ln>
                  <a:solidFill>
                    <a:srgbClr val="FF0000"/>
                  </a:solidFill>
                </a:ln>
              </a:rPr>
            </a:br>
            <a:r>
              <a:rPr lang="en-US" sz="3200" b="0" dirty="0" smtClean="0">
                <a:ln>
                  <a:solidFill>
                    <a:srgbClr val="FF0000"/>
                  </a:solidFill>
                </a:ln>
              </a:rPr>
              <a:t>of Radio </a:t>
            </a:r>
            <a:r>
              <a:rPr lang="en-US" sz="3200" b="0" dirty="0">
                <a:ln>
                  <a:solidFill>
                    <a:srgbClr val="FF0000"/>
                  </a:solidFill>
                </a:ln>
              </a:rPr>
              <a:t>Facilities </a:t>
            </a:r>
            <a:r>
              <a:rPr lang="en-US" b="0" dirty="0"/>
              <a:t/>
            </a:r>
            <a:br>
              <a:rPr lang="en-US" b="0" dirty="0"/>
            </a:br>
            <a:endParaRPr lang="en-US" dirty="0"/>
          </a:p>
        </p:txBody>
      </p:sp>
      <p:sp>
        <p:nvSpPr>
          <p:cNvPr id="13317" name="Content Placeholder 2"/>
          <p:cNvSpPr>
            <a:spLocks noGrp="1"/>
          </p:cNvSpPr>
          <p:nvPr>
            <p:ph idx="1"/>
          </p:nvPr>
        </p:nvSpPr>
        <p:spPr>
          <a:xfrm>
            <a:off x="457200" y="1447800"/>
            <a:ext cx="8229600" cy="4678363"/>
          </a:xfrm>
        </p:spPr>
        <p:txBody>
          <a:bodyPr/>
          <a:lstStyle/>
          <a:p>
            <a:pPr marL="0" indent="0" eaLnBrk="1" hangingPunct="1">
              <a:buFontTx/>
              <a:buNone/>
              <a:defRPr/>
            </a:pPr>
            <a:r>
              <a:rPr lang="en-US" altLang="en-US" sz="2800" u="sng" dirty="0" smtClean="0"/>
              <a:t>Only Qualified Auxiliarists may activate Auxiliary fixed land, land mobile, and RDF facilities under one or more of the following conditions: </a:t>
            </a:r>
          </a:p>
          <a:p>
            <a:pPr marL="231775" indent="-231775" eaLnBrk="1" hangingPunct="1">
              <a:buFontTx/>
              <a:buNone/>
              <a:defRPr/>
            </a:pPr>
            <a:r>
              <a:rPr lang="en-US" altLang="en-US" sz="2800" dirty="0" smtClean="0"/>
              <a:t>• For a mission ordered or scheduled by the Coast Guard </a:t>
            </a:r>
          </a:p>
          <a:p>
            <a:pPr marL="0" indent="0" eaLnBrk="1" hangingPunct="1">
              <a:buFontTx/>
              <a:buNone/>
              <a:defRPr/>
            </a:pPr>
            <a:r>
              <a:rPr lang="en-US" altLang="en-US" sz="2800" dirty="0" smtClean="0"/>
              <a:t>• When necessary to handle valid distress traffic </a:t>
            </a:r>
          </a:p>
          <a:p>
            <a:pPr marL="231775" indent="-231775" eaLnBrk="1" hangingPunct="1">
              <a:buFontTx/>
              <a:buNone/>
              <a:defRPr/>
            </a:pPr>
            <a:r>
              <a:rPr lang="en-US" altLang="en-US" sz="2800" dirty="0" smtClean="0"/>
              <a:t>• While conducting technical tests to determine a facility’s capability (e.g., facility inspection) </a:t>
            </a:r>
          </a:p>
          <a:p>
            <a:pPr marL="231775" indent="-231775" eaLnBrk="1" hangingPunct="1">
              <a:buFontTx/>
              <a:buNone/>
              <a:defRPr/>
            </a:pPr>
            <a:r>
              <a:rPr lang="en-US" altLang="en-US" sz="2800" dirty="0" smtClean="0"/>
              <a:t>• When necessary to contact a Coast Guard unit to determine if Auxiliary help is required</a:t>
            </a:r>
            <a:r>
              <a:rPr lang="en-US" altLang="en-US" sz="2400" dirty="0" smtClean="0"/>
              <a:t> </a:t>
            </a:r>
          </a:p>
          <a:p>
            <a:pPr marL="0" indent="0" eaLnBrk="1" hangingPunct="1">
              <a:defRPr/>
            </a:pPr>
            <a:endParaRPr lang="en-US" altLang="en-US" sz="2400" dirty="0" smtClean="0"/>
          </a:p>
        </p:txBody>
      </p:sp>
      <p:sp>
        <p:nvSpPr>
          <p:cNvPr id="2150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41F9BDF0-D4B0-4BCA-B016-BACE66FB1B35}" type="slidenum">
              <a:rPr lang="en-US" altLang="en-US" sz="1400" b="1" smtClean="0">
                <a:solidFill>
                  <a:srgbClr val="000099"/>
                </a:solidFill>
              </a:rPr>
              <a:pPr/>
              <a:t>5</a:t>
            </a:fld>
            <a:endParaRPr lang="en-US" altLang="en-US" sz="1400" b="1" smtClean="0">
              <a:solidFill>
                <a:srgbClr val="000099"/>
              </a:solidFill>
            </a:endParaRPr>
          </a:p>
        </p:txBody>
      </p:sp>
      <p:sp>
        <p:nvSpPr>
          <p:cNvPr id="2150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ransition>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1"/>
          </a:xfrm>
          <a:ln>
            <a:miter lim="800000"/>
            <a:headEnd/>
            <a:tailEnd/>
          </a:ln>
        </p:spPr>
        <p:txBody>
          <a:bodyPr/>
          <a:lstStyle/>
          <a:p>
            <a:pPr eaLnBrk="1" hangingPunct="1">
              <a:defRPr/>
            </a:pPr>
            <a:r>
              <a:rPr lang="en-US" sz="3200" b="0" dirty="0" smtClean="0">
                <a:ln>
                  <a:solidFill>
                    <a:srgbClr val="FF0000"/>
                  </a:solidFill>
                </a:ln>
              </a:rPr>
              <a:t>Authorized </a:t>
            </a:r>
            <a:r>
              <a:rPr lang="en-US" sz="3200" b="0" dirty="0">
                <a:ln>
                  <a:solidFill>
                    <a:srgbClr val="FF0000"/>
                  </a:solidFill>
                </a:ln>
              </a:rPr>
              <a:t>Operation </a:t>
            </a:r>
            <a:r>
              <a:rPr lang="en-US" sz="3200" b="0" dirty="0" smtClean="0">
                <a:ln>
                  <a:solidFill>
                    <a:srgbClr val="FF0000"/>
                  </a:solidFill>
                </a:ln>
              </a:rPr>
              <a:t>of </a:t>
            </a:r>
            <a:br>
              <a:rPr lang="en-US" sz="3200" b="0" dirty="0" smtClean="0">
                <a:ln>
                  <a:solidFill>
                    <a:srgbClr val="FF0000"/>
                  </a:solidFill>
                </a:ln>
              </a:rPr>
            </a:br>
            <a:r>
              <a:rPr lang="en-US" sz="3200" b="0" dirty="0" smtClean="0">
                <a:ln>
                  <a:solidFill>
                    <a:srgbClr val="FF0000"/>
                  </a:solidFill>
                </a:ln>
              </a:rPr>
              <a:t>Radio </a:t>
            </a:r>
            <a:r>
              <a:rPr lang="en-US" sz="3200" b="0" dirty="0">
                <a:ln>
                  <a:solidFill>
                    <a:srgbClr val="FF0000"/>
                  </a:solidFill>
                </a:ln>
              </a:rPr>
              <a:t>Facilities </a:t>
            </a:r>
            <a:r>
              <a:rPr lang="en-US" sz="3200" b="0" dirty="0" smtClean="0">
                <a:ln>
                  <a:solidFill>
                    <a:srgbClr val="FF0000"/>
                  </a:solidFill>
                </a:ln>
              </a:rPr>
              <a:t>(</a:t>
            </a:r>
            <a:r>
              <a:rPr lang="en-US" sz="3200" b="0" dirty="0" err="1" smtClean="0">
                <a:ln>
                  <a:solidFill>
                    <a:srgbClr val="FF0000"/>
                  </a:solidFill>
                </a:ln>
              </a:rPr>
              <a:t>con’t</a:t>
            </a:r>
            <a:r>
              <a:rPr lang="en-US" sz="3200" b="0" dirty="0" smtClean="0">
                <a:ln>
                  <a:solidFill>
                    <a:srgbClr val="FF0000"/>
                  </a:solidFill>
                </a:ln>
              </a:rPr>
              <a:t>)</a:t>
            </a:r>
            <a:endParaRPr lang="en-US" sz="3200" b="0" dirty="0"/>
          </a:p>
        </p:txBody>
      </p:sp>
      <p:sp>
        <p:nvSpPr>
          <p:cNvPr id="14341" name="Content Placeholder 2"/>
          <p:cNvSpPr>
            <a:spLocks noGrp="1"/>
          </p:cNvSpPr>
          <p:nvPr>
            <p:ph idx="1"/>
          </p:nvPr>
        </p:nvSpPr>
        <p:spPr>
          <a:xfrm>
            <a:off x="533400" y="1447800"/>
            <a:ext cx="8153400" cy="4678363"/>
          </a:xfrm>
        </p:spPr>
        <p:txBody>
          <a:bodyPr/>
          <a:lstStyle/>
          <a:p>
            <a:pPr marL="0" indent="0" eaLnBrk="1" hangingPunct="1">
              <a:buFontTx/>
              <a:buNone/>
              <a:defRPr/>
            </a:pPr>
            <a:endParaRPr lang="en-US" altLang="en-US" sz="1800" dirty="0" smtClean="0"/>
          </a:p>
          <a:p>
            <a:pPr marL="347663" indent="-347663" eaLnBrk="1" hangingPunct="1">
              <a:buFont typeface="Arial" panose="020B0604020202020204" pitchFamily="34" charset="0"/>
              <a:buChar char="•"/>
              <a:defRPr/>
            </a:pPr>
            <a:r>
              <a:rPr lang="en-US" altLang="en-US" sz="2800" dirty="0" smtClean="0"/>
              <a:t>When conducting net drills </a:t>
            </a:r>
          </a:p>
          <a:p>
            <a:pPr eaLnBrk="1" hangingPunct="1">
              <a:defRPr/>
            </a:pPr>
            <a:r>
              <a:rPr lang="en-US" altLang="en-US" sz="2800" dirty="0" smtClean="0"/>
              <a:t>For assisting in time of disasters or national emergencies </a:t>
            </a:r>
          </a:p>
          <a:p>
            <a:pPr marL="347663" indent="-231775" eaLnBrk="1" hangingPunct="1">
              <a:buFontTx/>
              <a:buNone/>
              <a:defRPr/>
            </a:pPr>
            <a:r>
              <a:rPr lang="en-US" altLang="en-US" sz="2800" dirty="0" smtClean="0"/>
              <a:t>• When necessary to conduct authorized Auxiliary activities as assigned by appropriate Auxiliary Operational Commanders or Staff officers </a:t>
            </a:r>
          </a:p>
          <a:p>
            <a:pPr marL="0" indent="0" algn="ctr" eaLnBrk="1" hangingPunct="1">
              <a:buFontTx/>
              <a:buNone/>
              <a:defRPr/>
            </a:pPr>
            <a:endParaRPr lang="en-US" altLang="en-US" sz="2800" dirty="0" smtClean="0"/>
          </a:p>
          <a:p>
            <a:pPr marL="0" indent="0" algn="ctr" eaLnBrk="1" hangingPunct="1">
              <a:buFontTx/>
              <a:buNone/>
              <a:defRPr/>
            </a:pPr>
            <a:r>
              <a:rPr lang="en-US" altLang="en-US" sz="2800" dirty="0" smtClean="0"/>
              <a:t>Reference: </a:t>
            </a:r>
            <a:r>
              <a:rPr lang="en-US" altLang="en-US" sz="2400" dirty="0" smtClean="0"/>
              <a:t>Operations Policy Manual, Annex 4.C.4</a:t>
            </a:r>
          </a:p>
          <a:p>
            <a:pPr marL="0" indent="0" eaLnBrk="1" hangingPunct="1">
              <a:defRPr/>
            </a:pPr>
            <a:endParaRPr lang="en-US" altLang="en-US" sz="2800" dirty="0" smtClean="0"/>
          </a:p>
        </p:txBody>
      </p:sp>
      <p:sp>
        <p:nvSpPr>
          <p:cNvPr id="2253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C7AF2F54-64DB-46B7-AC33-9572F70B339F}" type="slidenum">
              <a:rPr lang="en-US" altLang="en-US" sz="1200" smtClean="0">
                <a:solidFill>
                  <a:srgbClr val="000099"/>
                </a:solidFill>
              </a:rPr>
              <a:pPr/>
              <a:t>6</a:t>
            </a:fld>
            <a:endParaRPr lang="en-US" altLang="en-US" sz="1200" smtClean="0">
              <a:solidFill>
                <a:srgbClr val="000099"/>
              </a:solidFill>
            </a:endParaRPr>
          </a:p>
        </p:txBody>
      </p:sp>
      <p:sp>
        <p:nvSpPr>
          <p:cNvPr id="2253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algn="r" eaLnBrk="0" hangingPunct="0"/>
            <a:fld id="{B86698EE-B956-48F7-9727-9DD36AA1BE35}" type="slidenum">
              <a:rPr lang="en-US" altLang="en-US" sz="1400" b="1">
                <a:solidFill>
                  <a:srgbClr val="000099"/>
                </a:solidFill>
              </a:rPr>
              <a:pPr algn="r" eaLnBrk="0" hangingPunct="0"/>
              <a:t>6</a:t>
            </a:fld>
            <a:endParaRPr lang="en-US" altLang="en-US" sz="1400" b="1">
              <a:solidFill>
                <a:srgbClr val="000099"/>
              </a:solidFill>
            </a:endParaRPr>
          </a:p>
        </p:txBody>
      </p:sp>
      <p:sp>
        <p:nvSpPr>
          <p:cNvPr id="2253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ransition>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1"/>
          </a:xfrm>
          <a:ln>
            <a:miter lim="800000"/>
            <a:headEnd/>
            <a:tailEnd/>
          </a:ln>
        </p:spPr>
        <p:txBody>
          <a:bodyPr/>
          <a:lstStyle/>
          <a:p>
            <a:pPr eaLnBrk="1" hangingPunct="1">
              <a:defRPr/>
            </a:pPr>
            <a:r>
              <a:rPr lang="en-US" sz="3200" b="0" dirty="0" smtClean="0">
                <a:ln>
                  <a:solidFill>
                    <a:srgbClr val="FF0000"/>
                  </a:solidFill>
                </a:ln>
              </a:rPr>
              <a:t>Authorized </a:t>
            </a:r>
            <a:r>
              <a:rPr lang="en-US" sz="3200" b="0" dirty="0">
                <a:ln>
                  <a:solidFill>
                    <a:srgbClr val="FF0000"/>
                  </a:solidFill>
                </a:ln>
              </a:rPr>
              <a:t>Operation </a:t>
            </a:r>
            <a:r>
              <a:rPr lang="en-US" sz="3200" b="0" dirty="0" smtClean="0">
                <a:ln>
                  <a:solidFill>
                    <a:srgbClr val="FF0000"/>
                  </a:solidFill>
                </a:ln>
              </a:rPr>
              <a:t>of </a:t>
            </a:r>
            <a:br>
              <a:rPr lang="en-US" sz="3200" b="0" dirty="0" smtClean="0">
                <a:ln>
                  <a:solidFill>
                    <a:srgbClr val="FF0000"/>
                  </a:solidFill>
                </a:ln>
              </a:rPr>
            </a:br>
            <a:r>
              <a:rPr lang="en-US" sz="3200" b="0" dirty="0" smtClean="0">
                <a:ln>
                  <a:solidFill>
                    <a:srgbClr val="FF0000"/>
                  </a:solidFill>
                </a:ln>
              </a:rPr>
              <a:t>Radio </a:t>
            </a:r>
            <a:r>
              <a:rPr lang="en-US" sz="3200" b="0" dirty="0">
                <a:ln>
                  <a:solidFill>
                    <a:srgbClr val="FF0000"/>
                  </a:solidFill>
                </a:ln>
              </a:rPr>
              <a:t>Facilities </a:t>
            </a:r>
            <a:r>
              <a:rPr lang="en-US" sz="3200" b="0" dirty="0" smtClean="0">
                <a:ln>
                  <a:solidFill>
                    <a:srgbClr val="FF0000"/>
                  </a:solidFill>
                </a:ln>
              </a:rPr>
              <a:t>(</a:t>
            </a:r>
            <a:r>
              <a:rPr lang="en-US" sz="3200" b="0" dirty="0" err="1" smtClean="0">
                <a:ln>
                  <a:solidFill>
                    <a:srgbClr val="FF0000"/>
                  </a:solidFill>
                </a:ln>
              </a:rPr>
              <a:t>con’t</a:t>
            </a:r>
            <a:r>
              <a:rPr lang="en-US" sz="3200" b="0" dirty="0" smtClean="0">
                <a:ln>
                  <a:solidFill>
                    <a:srgbClr val="FF0000"/>
                  </a:solidFill>
                </a:ln>
              </a:rPr>
              <a:t>)</a:t>
            </a:r>
            <a:endParaRPr lang="en-US" sz="3200" b="0" dirty="0"/>
          </a:p>
        </p:txBody>
      </p:sp>
      <p:sp>
        <p:nvSpPr>
          <p:cNvPr id="23554" name="Content Placeholder 2"/>
          <p:cNvSpPr>
            <a:spLocks noGrp="1"/>
          </p:cNvSpPr>
          <p:nvPr>
            <p:ph idx="1"/>
          </p:nvPr>
        </p:nvSpPr>
        <p:spPr>
          <a:xfrm>
            <a:off x="533400" y="1447800"/>
            <a:ext cx="8153400" cy="4678363"/>
          </a:xfrm>
        </p:spPr>
        <p:txBody>
          <a:bodyPr/>
          <a:lstStyle/>
          <a:p>
            <a:pPr marL="0" indent="0" eaLnBrk="1" hangingPunct="1">
              <a:buFontTx/>
              <a:buNone/>
            </a:pPr>
            <a:r>
              <a:rPr lang="en-US" altLang="en-US" sz="2800" smtClean="0">
                <a:ea typeface="ＭＳ Ｐゴシック" pitchFamily="34" charset="-128"/>
              </a:rPr>
              <a:t>“Qualified Auxiliarists” must have completed AUXCOM prior to August 1, 2008 or be TCO/PQS qualified</a:t>
            </a:r>
          </a:p>
          <a:p>
            <a:pPr marL="0" indent="0" eaLnBrk="1" hangingPunct="1"/>
            <a:r>
              <a:rPr lang="en-US" altLang="en-US" sz="2800" smtClean="0">
                <a:ea typeface="ＭＳ Ｐゴシック" pitchFamily="34" charset="-128"/>
              </a:rPr>
              <a:t> Qualified Auxiliarists may offer their radios to be used as Auxiliary facilities.  If accepted, a facility identification for all radios HF and VHF will be assigned by DIRAUX and the information entered in Auxdata</a:t>
            </a:r>
          </a:p>
          <a:p>
            <a:pPr marL="0" indent="0" eaLnBrk="1" hangingPunct="1"/>
            <a:r>
              <a:rPr lang="en-US" altLang="en-US" sz="2800" smtClean="0">
                <a:ea typeface="ＭＳ Ｐゴシック" pitchFamily="34" charset="-128"/>
              </a:rPr>
              <a:t> DIRAUX issues all VHF callsigns.  The DVC-RT issues all HF callsigns</a:t>
            </a:r>
          </a:p>
        </p:txBody>
      </p:sp>
      <p:sp>
        <p:nvSpPr>
          <p:cNvPr id="23555"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7019C46-7C2A-4C99-93BB-E6BFF3006ECF}" type="slidenum">
              <a:rPr lang="en-US" altLang="en-US" sz="1200" smtClean="0">
                <a:solidFill>
                  <a:srgbClr val="000099"/>
                </a:solidFill>
              </a:rPr>
              <a:pPr/>
              <a:t>7</a:t>
            </a:fld>
            <a:endParaRPr lang="en-US" altLang="en-US" sz="1200" smtClean="0">
              <a:solidFill>
                <a:srgbClr val="000099"/>
              </a:solidFill>
            </a:endParaRPr>
          </a:p>
        </p:txBody>
      </p:sp>
      <p:sp>
        <p:nvSpPr>
          <p:cNvPr id="2355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algn="r" eaLnBrk="0" hangingPunct="0"/>
            <a:fld id="{F9DBD9AF-87AD-4155-8970-428C8CF21F04}" type="slidenum">
              <a:rPr lang="en-US" altLang="en-US" sz="1400" b="1">
                <a:solidFill>
                  <a:srgbClr val="000099"/>
                </a:solidFill>
              </a:rPr>
              <a:pPr algn="r" eaLnBrk="0" hangingPunct="0"/>
              <a:t>7</a:t>
            </a:fld>
            <a:endParaRPr lang="en-US" altLang="en-US" sz="1400" b="1">
              <a:solidFill>
                <a:srgbClr val="000099"/>
              </a:solidFill>
            </a:endParaRPr>
          </a:p>
        </p:txBody>
      </p:sp>
      <p:sp>
        <p:nvSpPr>
          <p:cNvPr id="2355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ransition>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457200" y="163513"/>
            <a:ext cx="8229600" cy="1055687"/>
          </a:xfrm>
        </p:spPr>
        <p:txBody>
          <a:bodyPr/>
          <a:lstStyle/>
          <a:p>
            <a:pPr eaLnBrk="1" hangingPunct="1">
              <a:defRPr/>
            </a:pPr>
            <a:r>
              <a:rPr lang="en-US" altLang="en-US" sz="3600" dirty="0" smtClean="0"/>
              <a:t>Radio Basics</a:t>
            </a:r>
          </a:p>
        </p:txBody>
      </p:sp>
      <p:sp>
        <p:nvSpPr>
          <p:cNvPr id="24578" name="Rectangle 3"/>
          <p:cNvSpPr>
            <a:spLocks noGrp="1" noChangeArrowheads="1"/>
          </p:cNvSpPr>
          <p:nvPr>
            <p:ph idx="1"/>
          </p:nvPr>
        </p:nvSpPr>
        <p:spPr>
          <a:xfrm>
            <a:off x="533400" y="1600200"/>
            <a:ext cx="8153400" cy="4525963"/>
          </a:xfrm>
        </p:spPr>
        <p:txBody>
          <a:bodyPr/>
          <a:lstStyle/>
          <a:p>
            <a:pPr eaLnBrk="1" hangingPunct="1"/>
            <a:r>
              <a:rPr lang="en-US" altLang="en-US" smtClean="0">
                <a:ea typeface="ＭＳ Ｐゴシック" pitchFamily="34" charset="-128"/>
              </a:rPr>
              <a:t>In all radio communications, we are to act as professionals</a:t>
            </a:r>
          </a:p>
          <a:p>
            <a:pPr eaLnBrk="1" hangingPunct="1"/>
            <a:r>
              <a:rPr lang="en-US" altLang="en-US" smtClean="0">
                <a:ea typeface="ＭＳ Ｐゴシック" pitchFamily="34" charset="-128"/>
              </a:rPr>
              <a:t>At no time shall we make reference to ethnicity, race, gender, sexual orientation or religious affiliation in radio transmissions</a:t>
            </a:r>
          </a:p>
          <a:p>
            <a:pPr eaLnBrk="1" hangingPunct="1"/>
            <a:r>
              <a:rPr lang="en-US" altLang="en-US" smtClean="0">
                <a:ea typeface="ＭＳ Ｐゴシック" pitchFamily="34" charset="-128"/>
              </a:rPr>
              <a:t>This is a zero tolerance policy and must be strictly adhered to</a:t>
            </a:r>
          </a:p>
        </p:txBody>
      </p:sp>
      <p:sp>
        <p:nvSpPr>
          <p:cNvPr id="24579" name="Rectangle 6"/>
          <p:cNvSpPr>
            <a:spLocks noGrp="1" noChangeArrowheads="1"/>
          </p:cNvSpPr>
          <p:nvPr>
            <p:ph type="sldNum" sz="quarter" idx="11"/>
          </p:nvPr>
        </p:nvSpPr>
        <p:spPr>
          <a:xfrm>
            <a:off x="6629400" y="62484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C3F2D38A-00BA-4239-B04B-B78A40A19C26}" type="slidenum">
              <a:rPr lang="en-US" altLang="en-US" sz="1400" b="1" smtClean="0">
                <a:solidFill>
                  <a:srgbClr val="000099"/>
                </a:solidFill>
              </a:rPr>
              <a:pPr/>
              <a:t>8</a:t>
            </a:fld>
            <a:endParaRPr lang="en-US" altLang="en-US" sz="1400" b="1" smtClean="0">
              <a:solidFill>
                <a:srgbClr val="000099"/>
              </a:solidFill>
            </a:endParaRPr>
          </a:p>
        </p:txBody>
      </p:sp>
      <p:sp>
        <p:nvSpPr>
          <p:cNvPr id="2458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457200" y="163513"/>
            <a:ext cx="8229600" cy="1055687"/>
          </a:xfrm>
        </p:spPr>
        <p:txBody>
          <a:bodyPr/>
          <a:lstStyle/>
          <a:p>
            <a:pPr eaLnBrk="1" hangingPunct="1">
              <a:defRPr/>
            </a:pPr>
            <a:r>
              <a:rPr lang="en-US" altLang="en-US" sz="3600" dirty="0" smtClean="0"/>
              <a:t>Radio Basics </a:t>
            </a:r>
            <a:r>
              <a:rPr lang="en-US" altLang="en-US" sz="3200" dirty="0" smtClean="0"/>
              <a:t>(</a:t>
            </a:r>
            <a:r>
              <a:rPr lang="en-US" altLang="en-US" sz="3200" dirty="0" err="1" smtClean="0"/>
              <a:t>con’t</a:t>
            </a:r>
            <a:r>
              <a:rPr lang="en-US" altLang="en-US" sz="3200" dirty="0" smtClean="0"/>
              <a:t>)</a:t>
            </a:r>
          </a:p>
        </p:txBody>
      </p:sp>
      <p:sp>
        <p:nvSpPr>
          <p:cNvPr id="25602" name="Rectangle 3"/>
          <p:cNvSpPr>
            <a:spLocks noGrp="1" noChangeArrowheads="1"/>
          </p:cNvSpPr>
          <p:nvPr>
            <p:ph idx="1"/>
          </p:nvPr>
        </p:nvSpPr>
        <p:spPr>
          <a:xfrm>
            <a:off x="533400" y="1600200"/>
            <a:ext cx="8153400" cy="4525963"/>
          </a:xfrm>
        </p:spPr>
        <p:txBody>
          <a:bodyPr/>
          <a:lstStyle/>
          <a:p>
            <a:pPr eaLnBrk="1" hangingPunct="1"/>
            <a:r>
              <a:rPr lang="en-US" altLang="en-US" sz="2800" smtClean="0">
                <a:ea typeface="ＭＳ Ｐゴシック" pitchFamily="34" charset="-128"/>
              </a:rPr>
              <a:t>It is often not what you say, but how you say it that demonstrates your professionalism</a:t>
            </a:r>
          </a:p>
          <a:p>
            <a:pPr eaLnBrk="1" hangingPunct="1"/>
            <a:r>
              <a:rPr lang="en-US" altLang="en-US" sz="2800" smtClean="0">
                <a:ea typeface="ＭＳ Ｐゴシック" pitchFamily="34" charset="-128"/>
              </a:rPr>
              <a:t>Brevity and accuracy supports mission success and safety</a:t>
            </a:r>
          </a:p>
          <a:p>
            <a:pPr eaLnBrk="1" hangingPunct="1"/>
            <a:r>
              <a:rPr lang="en-US" altLang="en-US" sz="2800" smtClean="0">
                <a:ea typeface="ＭＳ Ｐゴシック" pitchFamily="34" charset="-128"/>
              </a:rPr>
              <a:t>Remember, the public and other agencies “hear” you as the voice of the U.S. Coast Guard</a:t>
            </a:r>
          </a:p>
          <a:p>
            <a:pPr eaLnBrk="1" hangingPunct="1"/>
            <a:r>
              <a:rPr lang="en-US" altLang="en-US" sz="2800" smtClean="0">
                <a:ea typeface="ＭＳ Ｐゴシック" pitchFamily="34" charset="-128"/>
              </a:rPr>
              <a:t>Practice and use proper radio procedures to achieve success, safety, and professionalism</a:t>
            </a:r>
          </a:p>
          <a:p>
            <a:pPr lvl="1" eaLnBrk="1" hangingPunct="1"/>
            <a:r>
              <a:rPr lang="en-US" altLang="en-US" sz="2400" smtClean="0">
                <a:ea typeface="ＭＳ Ｐゴシック" pitchFamily="34" charset="-128"/>
              </a:rPr>
              <a:t>No “10” codes, no “Over and Out”, etc.</a:t>
            </a:r>
          </a:p>
        </p:txBody>
      </p:sp>
      <p:sp>
        <p:nvSpPr>
          <p:cNvPr id="25603"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817BD9BC-9DA5-4903-A283-B2B91686EEDD}" type="slidenum">
              <a:rPr lang="en-US" altLang="en-US" sz="1400" b="1" smtClean="0">
                <a:solidFill>
                  <a:srgbClr val="000099"/>
                </a:solidFill>
              </a:rPr>
              <a:pPr/>
              <a:t>9</a:t>
            </a:fld>
            <a:endParaRPr lang="en-US" altLang="en-US" sz="1400" b="1" smtClean="0">
              <a:solidFill>
                <a:srgbClr val="000099"/>
              </a:solidFill>
            </a:endParaRPr>
          </a:p>
        </p:txBody>
      </p:sp>
      <p:sp>
        <p:nvSpPr>
          <p:cNvPr id="2560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a:solidFill>
                  <a:srgbClr val="000099"/>
                </a:solidFill>
                <a:latin typeface="Arial" charset="0"/>
              </a:rPr>
              <a:t>2017 Telecommunications Workshop Response Directorate</a:t>
            </a:r>
          </a:p>
        </p:txBody>
      </p:sp>
    </p:spTree>
  </p:cSld>
  <p:clrMapOvr>
    <a:masterClrMapping/>
  </p:clrMapOvr>
  <p:transition>
    <p:cover dir="u"/>
  </p:transition>
  <p:timing>
    <p:tnLst>
      <p:par>
        <p:cTn id="1" dur="indefinite" restart="never" nodeType="tmRoot"/>
      </p:par>
    </p:tnLst>
  </p:timing>
</p:sld>
</file>

<file path=ppt/theme/theme1.xml><?xml version="1.0" encoding="utf-8"?>
<a:theme xmlns:a="http://schemas.openxmlformats.org/drawingml/2006/main" name="Theme1">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heme1" id="{E07347D8-21DC-404A-A620-2CD546CD5FEA}" vid="{FCE70D85-ABE9-4B63-93BE-D6AC524BBBC4}"/>
    </a:ext>
  </a:extLst>
</a:theme>
</file>

<file path=ppt/theme/theme2.xml><?xml version="1.0" encoding="utf-8"?>
<a:theme xmlns:a="http://schemas.openxmlformats.org/drawingml/2006/main" name="Response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30724</TotalTime>
  <Words>2371</Words>
  <Application>Microsoft Office PowerPoint</Application>
  <PresentationFormat>On-screen Show (4:3)</PresentationFormat>
  <Paragraphs>324</Paragraphs>
  <Slides>42</Slides>
  <Notes>10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Theme1</vt:lpstr>
      <vt:lpstr>Response PPT theme</vt:lpstr>
      <vt:lpstr> 2017 Telecommunications Workshop</vt:lpstr>
      <vt:lpstr>Welcome</vt:lpstr>
      <vt:lpstr>Ground Rules</vt:lpstr>
      <vt:lpstr>CONCEPT OF OPERATIONS</vt:lpstr>
      <vt:lpstr> Authorized Operation  of Radio Facilities  </vt:lpstr>
      <vt:lpstr>Authorized Operation of  Radio Facilities (con’t)</vt:lpstr>
      <vt:lpstr>Authorized Operation of  Radio Facilities (con’t)</vt:lpstr>
      <vt:lpstr>Radio Basics</vt:lpstr>
      <vt:lpstr>Radio Basics (con’t)</vt:lpstr>
      <vt:lpstr>Radio Basics (Cont.)</vt:lpstr>
      <vt:lpstr>  VHF Communications  </vt:lpstr>
      <vt:lpstr>VHF Communications (con’t)</vt:lpstr>
      <vt:lpstr>VHF REPEATERS</vt:lpstr>
      <vt:lpstr>HF Communications</vt:lpstr>
      <vt:lpstr>HF Communications (con’t)</vt:lpstr>
      <vt:lpstr>PowerPoint Presentation</vt:lpstr>
      <vt:lpstr>CG Station Radio Watchstanding</vt:lpstr>
      <vt:lpstr>Auxiliary  Station Watchstander</vt:lpstr>
      <vt:lpstr>SHARES (Shared Resources)</vt:lpstr>
      <vt:lpstr>SHARES (con’t)</vt:lpstr>
      <vt:lpstr>AUXMON</vt:lpstr>
      <vt:lpstr>AUXMON (Cont.)</vt:lpstr>
      <vt:lpstr>AUXMON (Cont.)</vt:lpstr>
      <vt:lpstr>PowerPoint Presentation</vt:lpstr>
      <vt:lpstr>CHANGE AGENTS</vt:lpstr>
      <vt:lpstr>AUXILIARY COMMUNICATIONS  SYSTEM - 2016 &amp; Beyond</vt:lpstr>
      <vt:lpstr>AUGCOM MISSION</vt:lpstr>
      <vt:lpstr>WHAT IS A FACILITY?</vt:lpstr>
      <vt:lpstr>WHAT IS A FACILITY ?(con’t)</vt:lpstr>
      <vt:lpstr>FIXED LAND FACILITIES</vt:lpstr>
      <vt:lpstr>MOBILE RADIO FACILITIES</vt:lpstr>
      <vt:lpstr>   WHAT IS A TRANSPORTABLE FACILITY?</vt:lpstr>
      <vt:lpstr>TRANSPORTABLE (Cont.)</vt:lpstr>
      <vt:lpstr>TRANSPORTABLE  FACILITY</vt:lpstr>
      <vt:lpstr>AOM Considerations</vt:lpstr>
      <vt:lpstr>WHAT IS NOT A TRANSPORTABLE  FACILITY?</vt:lpstr>
      <vt:lpstr>PROWORDS - Reminders</vt:lpstr>
      <vt:lpstr>PROWORDS (Cont.)</vt:lpstr>
      <vt:lpstr>PROWORDS (Cont.)</vt:lpstr>
      <vt:lpstr>MARINE CHANNEL 16</vt:lpstr>
      <vt:lpstr>National Contact Information</vt:lpstr>
      <vt:lpstr>Bravo Zulu!</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ggy</dc:creator>
  <cp:lastModifiedBy>Bruce</cp:lastModifiedBy>
  <cp:revision>455</cp:revision>
  <dcterms:created xsi:type="dcterms:W3CDTF">2002-07-23T10:38:18Z</dcterms:created>
  <dcterms:modified xsi:type="dcterms:W3CDTF">2017-01-04T16:36:55Z</dcterms:modified>
</cp:coreProperties>
</file>