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59" r:id="rId2"/>
  </p:sldMasterIdLst>
  <p:notesMasterIdLst>
    <p:notesMasterId r:id="rId44"/>
  </p:notesMasterIdLst>
  <p:sldIdLst>
    <p:sldId id="298" r:id="rId3"/>
    <p:sldId id="286" r:id="rId4"/>
    <p:sldId id="287" r:id="rId5"/>
    <p:sldId id="288" r:id="rId6"/>
    <p:sldId id="277" r:id="rId7"/>
    <p:sldId id="291" r:id="rId8"/>
    <p:sldId id="292" r:id="rId9"/>
    <p:sldId id="259" r:id="rId10"/>
    <p:sldId id="304" r:id="rId11"/>
    <p:sldId id="284" r:id="rId12"/>
    <p:sldId id="260" r:id="rId13"/>
    <p:sldId id="289" r:id="rId14"/>
    <p:sldId id="278" r:id="rId15"/>
    <p:sldId id="262" r:id="rId16"/>
    <p:sldId id="280" r:id="rId17"/>
    <p:sldId id="303" r:id="rId18"/>
    <p:sldId id="261" r:id="rId19"/>
    <p:sldId id="290" r:id="rId20"/>
    <p:sldId id="299" r:id="rId21"/>
    <p:sldId id="300" r:id="rId22"/>
    <p:sldId id="302" r:id="rId23"/>
    <p:sldId id="301" r:id="rId24"/>
    <p:sldId id="307" r:id="rId25"/>
    <p:sldId id="257" r:id="rId26"/>
    <p:sldId id="279" r:id="rId27"/>
    <p:sldId id="295" r:id="rId28"/>
    <p:sldId id="271" r:id="rId29"/>
    <p:sldId id="275" r:id="rId30"/>
    <p:sldId id="266" r:id="rId31"/>
    <p:sldId id="265" r:id="rId32"/>
    <p:sldId id="276" r:id="rId33"/>
    <p:sldId id="267" r:id="rId34"/>
    <p:sldId id="268" r:id="rId35"/>
    <p:sldId id="269" r:id="rId36"/>
    <p:sldId id="293" r:id="rId37"/>
    <p:sldId id="296" r:id="rId38"/>
    <p:sldId id="306" r:id="rId39"/>
    <p:sldId id="294" r:id="rId40"/>
    <p:sldId id="270" r:id="rId41"/>
    <p:sldId id="273" r:id="rId42"/>
    <p:sldId id="297"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8" autoAdjust="0"/>
  </p:normalViewPr>
  <p:slideViewPr>
    <p:cSldViewPr>
      <p:cViewPr>
        <p:scale>
          <a:sx n="100" d="100"/>
          <a:sy n="100" d="100"/>
        </p:scale>
        <p:origin x="-528" y="972"/>
      </p:cViewPr>
      <p:guideLst>
        <p:guide orient="horz" pos="2160"/>
        <p:guide pos="2880"/>
        <p:guide pos="29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4551A-6F7C-4898-B9FB-BD34B3A46C88}" type="doc">
      <dgm:prSet loTypeId="urn:microsoft.com/office/officeart/2005/8/layout/default#4" loCatId="list" qsTypeId="urn:microsoft.com/office/officeart/2005/8/quickstyle/simple3" qsCatId="simple" csTypeId="urn:microsoft.com/office/officeart/2005/8/colors/accent1_2#4" csCatId="accent1" phldr="1"/>
      <dgm:spPr/>
      <dgm:t>
        <a:bodyPr/>
        <a:lstStyle/>
        <a:p>
          <a:endParaRPr lang="en-US"/>
        </a:p>
      </dgm:t>
    </dgm:pt>
    <dgm:pt modelId="{96E61F08-994A-42E7-90A9-7AB8CF6109B0}">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t>VHF Communications</a:t>
          </a:r>
          <a:endParaRPr lang="en-US" dirty="0"/>
        </a:p>
      </dgm:t>
    </dgm:pt>
    <dgm:pt modelId="{D5A470F1-5221-4A1D-ABF3-4A8D9F3F6EE8}" type="parTrans" cxnId="{3789A6BB-E551-4C68-9135-E082A43F80A6}">
      <dgm:prSet/>
      <dgm:spPr/>
      <dgm:t>
        <a:bodyPr/>
        <a:lstStyle/>
        <a:p>
          <a:endParaRPr lang="en-US"/>
        </a:p>
      </dgm:t>
    </dgm:pt>
    <dgm:pt modelId="{7C4E6D9D-D38D-46A7-AA0A-5EFA89CFBEC8}" type="sibTrans" cxnId="{3789A6BB-E551-4C68-9135-E082A43F80A6}">
      <dgm:prSet/>
      <dgm:spPr/>
      <dgm:t>
        <a:bodyPr/>
        <a:lstStyle/>
        <a:p>
          <a:endParaRPr lang="en-US"/>
        </a:p>
      </dgm:t>
    </dgm:pt>
    <dgm:pt modelId="{3ABE7D00-2F68-422C-BA7C-EAA3A0C562D6}">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t>MF/HF Communications</a:t>
          </a:r>
          <a:endParaRPr lang="en-US" dirty="0"/>
        </a:p>
      </dgm:t>
    </dgm:pt>
    <dgm:pt modelId="{87039E8F-19EB-458C-BC01-F69C8E2E964D}" type="parTrans" cxnId="{17398571-2ED9-46D4-AC67-9705236906F8}">
      <dgm:prSet/>
      <dgm:spPr/>
      <dgm:t>
        <a:bodyPr/>
        <a:lstStyle/>
        <a:p>
          <a:endParaRPr lang="en-US"/>
        </a:p>
      </dgm:t>
    </dgm:pt>
    <dgm:pt modelId="{E95CDE91-EC96-4E79-AC38-646588DAC033}" type="sibTrans" cxnId="{17398571-2ED9-46D4-AC67-9705236906F8}">
      <dgm:prSet/>
      <dgm:spPr/>
      <dgm:t>
        <a:bodyPr/>
        <a:lstStyle/>
        <a:p>
          <a:endParaRPr lang="en-US"/>
        </a:p>
      </dgm:t>
    </dgm:pt>
    <dgm:pt modelId="{E37A19C7-F88D-4D8B-9BA7-A3B72A2D4F1B}">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t>Station Watch Standing</a:t>
          </a:r>
          <a:endParaRPr lang="en-US" dirty="0"/>
        </a:p>
      </dgm:t>
    </dgm:pt>
    <dgm:pt modelId="{308CC958-089C-464C-9178-C4E07DD0CBD7}" type="parTrans" cxnId="{A1728C06-622F-4466-8E45-5D84E2F1138C}">
      <dgm:prSet/>
      <dgm:spPr/>
      <dgm:t>
        <a:bodyPr/>
        <a:lstStyle/>
        <a:p>
          <a:endParaRPr lang="en-US"/>
        </a:p>
      </dgm:t>
    </dgm:pt>
    <dgm:pt modelId="{9736992F-D85E-47B0-8B6A-35C1DE9D1236}" type="sibTrans" cxnId="{A1728C06-622F-4466-8E45-5D84E2F1138C}">
      <dgm:prSet/>
      <dgm:spPr/>
      <dgm:t>
        <a:bodyPr/>
        <a:lstStyle/>
        <a:p>
          <a:endParaRPr lang="en-US"/>
        </a:p>
      </dgm:t>
    </dgm:pt>
    <dgm:pt modelId="{FF891BFD-5092-4B64-A6BE-0DD4224935A3}">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t>AUXMON</a:t>
          </a:r>
          <a:endParaRPr lang="en-US" dirty="0"/>
        </a:p>
      </dgm:t>
    </dgm:pt>
    <dgm:pt modelId="{4DFD76A7-5091-413A-9DB4-9E15F305FA8D}" type="parTrans" cxnId="{2432C687-1A3A-4D6B-914C-4C9B806CCF5A}">
      <dgm:prSet/>
      <dgm:spPr/>
      <dgm:t>
        <a:bodyPr/>
        <a:lstStyle/>
        <a:p>
          <a:endParaRPr lang="en-US"/>
        </a:p>
      </dgm:t>
    </dgm:pt>
    <dgm:pt modelId="{89593727-76CD-4112-8913-687DD9F46AD9}" type="sibTrans" cxnId="{2432C687-1A3A-4D6B-914C-4C9B806CCF5A}">
      <dgm:prSet/>
      <dgm:spPr/>
      <dgm:t>
        <a:bodyPr/>
        <a:lstStyle/>
        <a:p>
          <a:endParaRPr lang="en-US"/>
        </a:p>
      </dgm:t>
    </dgm:pt>
    <dgm:pt modelId="{A5737D73-3D65-4F35-94D0-F25113F99DCE}">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smtClean="0"/>
            <a:t>SHARES</a:t>
          </a:r>
          <a:endParaRPr lang="en-US" dirty="0"/>
        </a:p>
      </dgm:t>
    </dgm:pt>
    <dgm:pt modelId="{5319AC54-CC89-4A36-BED1-FA070C80DA2C}" type="parTrans" cxnId="{E465EA45-A4D7-4365-BACB-4571CB515C83}">
      <dgm:prSet/>
      <dgm:spPr/>
      <dgm:t>
        <a:bodyPr/>
        <a:lstStyle/>
        <a:p>
          <a:endParaRPr lang="en-US"/>
        </a:p>
      </dgm:t>
    </dgm:pt>
    <dgm:pt modelId="{E277D4AA-EECC-4BD4-B4B5-D5F8130D7457}" type="sibTrans" cxnId="{E465EA45-A4D7-4365-BACB-4571CB515C83}">
      <dgm:prSet/>
      <dgm:spPr/>
      <dgm:t>
        <a:bodyPr/>
        <a:lstStyle/>
        <a:p>
          <a:endParaRPr lang="en-US"/>
        </a:p>
      </dgm:t>
    </dgm:pt>
    <dgm:pt modelId="{2A777AB0-1589-4F64-906E-BEA5F88CBE2F}">
      <dgm:prSet phldrT="[Text]"/>
      <dgm:spPr>
        <a:gradFill rotWithShape="0">
          <a:gsLst>
            <a:gs pos="0">
              <a:srgbClr val="0070C0"/>
            </a:gs>
            <a:gs pos="74000">
              <a:schemeClr val="accent1">
                <a:hueOff val="0"/>
                <a:satOff val="0"/>
                <a:alphaOff val="0"/>
                <a:tint val="37000"/>
                <a:satMod val="300000"/>
                <a:lumMod val="47000"/>
              </a:schemeClr>
            </a:gs>
            <a:gs pos="100000">
              <a:schemeClr val="accent1">
                <a:hueOff val="0"/>
                <a:satOff val="0"/>
                <a:lumOff val="0"/>
                <a:alphaOff val="0"/>
                <a:tint val="15000"/>
                <a:satMod val="350000"/>
              </a:schemeClr>
            </a:gs>
          </a:gsLst>
        </a:gradFill>
      </dgm:spPr>
      <dgm:t>
        <a:bodyPr/>
        <a:lstStyle/>
        <a:p>
          <a:r>
            <a:rPr lang="en-US" dirty="0" smtClean="0"/>
            <a:t>AUGCOM</a:t>
          </a:r>
          <a:endParaRPr lang="en-US" dirty="0"/>
        </a:p>
      </dgm:t>
    </dgm:pt>
    <dgm:pt modelId="{58244F53-2DCA-41AB-B73E-32F4B9BB68E7}" type="parTrans" cxnId="{19936D34-1BCF-43A7-8095-30E4C761F6B3}">
      <dgm:prSet/>
      <dgm:spPr/>
      <dgm:t>
        <a:bodyPr/>
        <a:lstStyle/>
        <a:p>
          <a:endParaRPr lang="en-US"/>
        </a:p>
      </dgm:t>
    </dgm:pt>
    <dgm:pt modelId="{1CDE2CC0-5689-4CC3-A262-7EF3ABB8E8A6}" type="sibTrans" cxnId="{19936D34-1BCF-43A7-8095-30E4C761F6B3}">
      <dgm:prSet/>
      <dgm:spPr/>
      <dgm:t>
        <a:bodyPr/>
        <a:lstStyle/>
        <a:p>
          <a:endParaRPr lang="en-US"/>
        </a:p>
      </dgm:t>
    </dgm:pt>
    <dgm:pt modelId="{127A33A4-6C3A-49EA-AB78-C549579DDC1A}" type="pres">
      <dgm:prSet presAssocID="{F624551A-6F7C-4898-B9FB-BD34B3A46C88}" presName="diagram" presStyleCnt="0">
        <dgm:presLayoutVars>
          <dgm:dir/>
          <dgm:resizeHandles val="exact"/>
        </dgm:presLayoutVars>
      </dgm:prSet>
      <dgm:spPr/>
      <dgm:t>
        <a:bodyPr/>
        <a:lstStyle/>
        <a:p>
          <a:endParaRPr lang="en-US"/>
        </a:p>
      </dgm:t>
    </dgm:pt>
    <dgm:pt modelId="{EA21EC6B-76C2-46D6-9C14-F58F4C75C66D}" type="pres">
      <dgm:prSet presAssocID="{96E61F08-994A-42E7-90A9-7AB8CF6109B0}" presName="node" presStyleLbl="node1" presStyleIdx="0" presStyleCnt="6">
        <dgm:presLayoutVars>
          <dgm:bulletEnabled val="1"/>
        </dgm:presLayoutVars>
      </dgm:prSet>
      <dgm:spPr/>
      <dgm:t>
        <a:bodyPr/>
        <a:lstStyle/>
        <a:p>
          <a:endParaRPr lang="en-US"/>
        </a:p>
      </dgm:t>
    </dgm:pt>
    <dgm:pt modelId="{8F628136-DC1A-4565-9CEC-417E377EF751}" type="pres">
      <dgm:prSet presAssocID="{7C4E6D9D-D38D-46A7-AA0A-5EFA89CFBEC8}" presName="sibTrans" presStyleCnt="0"/>
      <dgm:spPr/>
    </dgm:pt>
    <dgm:pt modelId="{5C907094-2D7C-48A3-80C2-D8C826BE4E25}" type="pres">
      <dgm:prSet presAssocID="{3ABE7D00-2F68-422C-BA7C-EAA3A0C562D6}" presName="node" presStyleLbl="node1" presStyleIdx="1" presStyleCnt="6">
        <dgm:presLayoutVars>
          <dgm:bulletEnabled val="1"/>
        </dgm:presLayoutVars>
      </dgm:prSet>
      <dgm:spPr/>
      <dgm:t>
        <a:bodyPr/>
        <a:lstStyle/>
        <a:p>
          <a:endParaRPr lang="en-US"/>
        </a:p>
      </dgm:t>
    </dgm:pt>
    <dgm:pt modelId="{0450F336-D89B-4A27-AA7A-4EAFDE579686}" type="pres">
      <dgm:prSet presAssocID="{E95CDE91-EC96-4E79-AC38-646588DAC033}" presName="sibTrans" presStyleCnt="0"/>
      <dgm:spPr/>
    </dgm:pt>
    <dgm:pt modelId="{3C2AAC59-217F-40FF-AAB8-81352AAAB431}" type="pres">
      <dgm:prSet presAssocID="{E37A19C7-F88D-4D8B-9BA7-A3B72A2D4F1B}" presName="node" presStyleLbl="node1" presStyleIdx="2" presStyleCnt="6">
        <dgm:presLayoutVars>
          <dgm:bulletEnabled val="1"/>
        </dgm:presLayoutVars>
      </dgm:prSet>
      <dgm:spPr/>
      <dgm:t>
        <a:bodyPr/>
        <a:lstStyle/>
        <a:p>
          <a:endParaRPr lang="en-US"/>
        </a:p>
      </dgm:t>
    </dgm:pt>
    <dgm:pt modelId="{FD28C468-CC89-4F68-8D77-D453B453B6E3}" type="pres">
      <dgm:prSet presAssocID="{9736992F-D85E-47B0-8B6A-35C1DE9D1236}" presName="sibTrans" presStyleCnt="0"/>
      <dgm:spPr/>
    </dgm:pt>
    <dgm:pt modelId="{930F41D0-57B6-4BD8-9110-D1E766C9B89D}" type="pres">
      <dgm:prSet presAssocID="{FF891BFD-5092-4B64-A6BE-0DD4224935A3}" presName="node" presStyleLbl="node1" presStyleIdx="3" presStyleCnt="6">
        <dgm:presLayoutVars>
          <dgm:bulletEnabled val="1"/>
        </dgm:presLayoutVars>
      </dgm:prSet>
      <dgm:spPr/>
      <dgm:t>
        <a:bodyPr/>
        <a:lstStyle/>
        <a:p>
          <a:endParaRPr lang="en-US"/>
        </a:p>
      </dgm:t>
    </dgm:pt>
    <dgm:pt modelId="{CA6FCD39-8FBE-454C-80BF-B8EFD859832B}" type="pres">
      <dgm:prSet presAssocID="{89593727-76CD-4112-8913-687DD9F46AD9}" presName="sibTrans" presStyleCnt="0"/>
      <dgm:spPr/>
    </dgm:pt>
    <dgm:pt modelId="{F428C8F6-6F59-4F51-969C-49618A119EA6}" type="pres">
      <dgm:prSet presAssocID="{A5737D73-3D65-4F35-94D0-F25113F99DCE}" presName="node" presStyleLbl="node1" presStyleIdx="4" presStyleCnt="6" custLinFactNeighborX="2593" custLinFactNeighborY="-1903">
        <dgm:presLayoutVars>
          <dgm:bulletEnabled val="1"/>
        </dgm:presLayoutVars>
      </dgm:prSet>
      <dgm:spPr/>
      <dgm:t>
        <a:bodyPr/>
        <a:lstStyle/>
        <a:p>
          <a:endParaRPr lang="en-US"/>
        </a:p>
      </dgm:t>
    </dgm:pt>
    <dgm:pt modelId="{46C939FA-C5BB-4771-A10A-91D9F590FBB1}" type="pres">
      <dgm:prSet presAssocID="{E277D4AA-EECC-4BD4-B4B5-D5F8130D7457}" presName="sibTrans" presStyleCnt="0"/>
      <dgm:spPr/>
    </dgm:pt>
    <dgm:pt modelId="{5A3B9F3F-2633-460E-A028-667BA7B3568D}" type="pres">
      <dgm:prSet presAssocID="{2A777AB0-1589-4F64-906E-BEA5F88CBE2F}" presName="node" presStyleLbl="node1" presStyleIdx="5" presStyleCnt="6">
        <dgm:presLayoutVars>
          <dgm:bulletEnabled val="1"/>
        </dgm:presLayoutVars>
      </dgm:prSet>
      <dgm:spPr/>
      <dgm:t>
        <a:bodyPr/>
        <a:lstStyle/>
        <a:p>
          <a:endParaRPr lang="en-US"/>
        </a:p>
      </dgm:t>
    </dgm:pt>
  </dgm:ptLst>
  <dgm:cxnLst>
    <dgm:cxn modelId="{265CDA20-B07E-4C85-80A7-3A3859E72A18}" type="presOf" srcId="{2A777AB0-1589-4F64-906E-BEA5F88CBE2F}" destId="{5A3B9F3F-2633-460E-A028-667BA7B3568D}" srcOrd="0" destOrd="0" presId="urn:microsoft.com/office/officeart/2005/8/layout/default#4"/>
    <dgm:cxn modelId="{C335E88B-1C3A-4F28-A77D-BC84F21CD753}" type="presOf" srcId="{FF891BFD-5092-4B64-A6BE-0DD4224935A3}" destId="{930F41D0-57B6-4BD8-9110-D1E766C9B89D}" srcOrd="0" destOrd="0" presId="urn:microsoft.com/office/officeart/2005/8/layout/default#4"/>
    <dgm:cxn modelId="{3789A6BB-E551-4C68-9135-E082A43F80A6}" srcId="{F624551A-6F7C-4898-B9FB-BD34B3A46C88}" destId="{96E61F08-994A-42E7-90A9-7AB8CF6109B0}" srcOrd="0" destOrd="0" parTransId="{D5A470F1-5221-4A1D-ABF3-4A8D9F3F6EE8}" sibTransId="{7C4E6D9D-D38D-46A7-AA0A-5EFA89CFBEC8}"/>
    <dgm:cxn modelId="{19936D34-1BCF-43A7-8095-30E4C761F6B3}" srcId="{F624551A-6F7C-4898-B9FB-BD34B3A46C88}" destId="{2A777AB0-1589-4F64-906E-BEA5F88CBE2F}" srcOrd="5" destOrd="0" parTransId="{58244F53-2DCA-41AB-B73E-32F4B9BB68E7}" sibTransId="{1CDE2CC0-5689-4CC3-A262-7EF3ABB8E8A6}"/>
    <dgm:cxn modelId="{FB7ADEFD-1CEB-42F8-93FF-4F0D2C2E61B1}" type="presOf" srcId="{A5737D73-3D65-4F35-94D0-F25113F99DCE}" destId="{F428C8F6-6F59-4F51-969C-49618A119EA6}" srcOrd="0" destOrd="0" presId="urn:microsoft.com/office/officeart/2005/8/layout/default#4"/>
    <dgm:cxn modelId="{A1728C06-622F-4466-8E45-5D84E2F1138C}" srcId="{F624551A-6F7C-4898-B9FB-BD34B3A46C88}" destId="{E37A19C7-F88D-4D8B-9BA7-A3B72A2D4F1B}" srcOrd="2" destOrd="0" parTransId="{308CC958-089C-464C-9178-C4E07DD0CBD7}" sibTransId="{9736992F-D85E-47B0-8B6A-35C1DE9D1236}"/>
    <dgm:cxn modelId="{5CBCD551-FDEA-448F-AF0C-4AB067BA0167}" type="presOf" srcId="{3ABE7D00-2F68-422C-BA7C-EAA3A0C562D6}" destId="{5C907094-2D7C-48A3-80C2-D8C826BE4E25}" srcOrd="0" destOrd="0" presId="urn:microsoft.com/office/officeart/2005/8/layout/default#4"/>
    <dgm:cxn modelId="{17398571-2ED9-46D4-AC67-9705236906F8}" srcId="{F624551A-6F7C-4898-B9FB-BD34B3A46C88}" destId="{3ABE7D00-2F68-422C-BA7C-EAA3A0C562D6}" srcOrd="1" destOrd="0" parTransId="{87039E8F-19EB-458C-BC01-F69C8E2E964D}" sibTransId="{E95CDE91-EC96-4E79-AC38-646588DAC033}"/>
    <dgm:cxn modelId="{953A2E30-7E86-407E-B2F1-23E5004FF8A4}" type="presOf" srcId="{F624551A-6F7C-4898-B9FB-BD34B3A46C88}" destId="{127A33A4-6C3A-49EA-AB78-C549579DDC1A}" srcOrd="0" destOrd="0" presId="urn:microsoft.com/office/officeart/2005/8/layout/default#4"/>
    <dgm:cxn modelId="{E465EA45-A4D7-4365-BACB-4571CB515C83}" srcId="{F624551A-6F7C-4898-B9FB-BD34B3A46C88}" destId="{A5737D73-3D65-4F35-94D0-F25113F99DCE}" srcOrd="4" destOrd="0" parTransId="{5319AC54-CC89-4A36-BED1-FA070C80DA2C}" sibTransId="{E277D4AA-EECC-4BD4-B4B5-D5F8130D7457}"/>
    <dgm:cxn modelId="{CA3290EB-8F93-4BCF-BEE2-C81A3E06763E}" type="presOf" srcId="{96E61F08-994A-42E7-90A9-7AB8CF6109B0}" destId="{EA21EC6B-76C2-46D6-9C14-F58F4C75C66D}" srcOrd="0" destOrd="0" presId="urn:microsoft.com/office/officeart/2005/8/layout/default#4"/>
    <dgm:cxn modelId="{2432C687-1A3A-4D6B-914C-4C9B806CCF5A}" srcId="{F624551A-6F7C-4898-B9FB-BD34B3A46C88}" destId="{FF891BFD-5092-4B64-A6BE-0DD4224935A3}" srcOrd="3" destOrd="0" parTransId="{4DFD76A7-5091-413A-9DB4-9E15F305FA8D}" sibTransId="{89593727-76CD-4112-8913-687DD9F46AD9}"/>
    <dgm:cxn modelId="{F095A3E6-A68A-4C6E-BBAC-6535387CC8E2}" type="presOf" srcId="{E37A19C7-F88D-4D8B-9BA7-A3B72A2D4F1B}" destId="{3C2AAC59-217F-40FF-AAB8-81352AAAB431}" srcOrd="0" destOrd="0" presId="urn:microsoft.com/office/officeart/2005/8/layout/default#4"/>
    <dgm:cxn modelId="{33383443-39FD-4556-B6A1-12BAA84E5227}" type="presParOf" srcId="{127A33A4-6C3A-49EA-AB78-C549579DDC1A}" destId="{EA21EC6B-76C2-46D6-9C14-F58F4C75C66D}" srcOrd="0" destOrd="0" presId="urn:microsoft.com/office/officeart/2005/8/layout/default#4"/>
    <dgm:cxn modelId="{1F2F009F-2D35-4565-B099-FE0E75EA2D1A}" type="presParOf" srcId="{127A33A4-6C3A-49EA-AB78-C549579DDC1A}" destId="{8F628136-DC1A-4565-9CEC-417E377EF751}" srcOrd="1" destOrd="0" presId="urn:microsoft.com/office/officeart/2005/8/layout/default#4"/>
    <dgm:cxn modelId="{19914FE7-8A37-4C26-BBE6-5A1D08E7D2FC}" type="presParOf" srcId="{127A33A4-6C3A-49EA-AB78-C549579DDC1A}" destId="{5C907094-2D7C-48A3-80C2-D8C826BE4E25}" srcOrd="2" destOrd="0" presId="urn:microsoft.com/office/officeart/2005/8/layout/default#4"/>
    <dgm:cxn modelId="{7E385FAA-7C12-4B80-8AF7-F7FC5EC1A638}" type="presParOf" srcId="{127A33A4-6C3A-49EA-AB78-C549579DDC1A}" destId="{0450F336-D89B-4A27-AA7A-4EAFDE579686}" srcOrd="3" destOrd="0" presId="urn:microsoft.com/office/officeart/2005/8/layout/default#4"/>
    <dgm:cxn modelId="{ACC42DA4-437E-41BF-9F28-106F7CA02133}" type="presParOf" srcId="{127A33A4-6C3A-49EA-AB78-C549579DDC1A}" destId="{3C2AAC59-217F-40FF-AAB8-81352AAAB431}" srcOrd="4" destOrd="0" presId="urn:microsoft.com/office/officeart/2005/8/layout/default#4"/>
    <dgm:cxn modelId="{15630E93-39BF-4404-BBFE-790EECBA3D8D}" type="presParOf" srcId="{127A33A4-6C3A-49EA-AB78-C549579DDC1A}" destId="{FD28C468-CC89-4F68-8D77-D453B453B6E3}" srcOrd="5" destOrd="0" presId="urn:microsoft.com/office/officeart/2005/8/layout/default#4"/>
    <dgm:cxn modelId="{FD7E0BD1-5AE8-46D4-96C0-B668DD772700}" type="presParOf" srcId="{127A33A4-6C3A-49EA-AB78-C549579DDC1A}" destId="{930F41D0-57B6-4BD8-9110-D1E766C9B89D}" srcOrd="6" destOrd="0" presId="urn:microsoft.com/office/officeart/2005/8/layout/default#4"/>
    <dgm:cxn modelId="{33710A73-DF3D-42BA-BE76-DA8C8B472D9B}" type="presParOf" srcId="{127A33A4-6C3A-49EA-AB78-C549579DDC1A}" destId="{CA6FCD39-8FBE-454C-80BF-B8EFD859832B}" srcOrd="7" destOrd="0" presId="urn:microsoft.com/office/officeart/2005/8/layout/default#4"/>
    <dgm:cxn modelId="{4F64745D-FC06-4719-B779-3A4EFC2D0878}" type="presParOf" srcId="{127A33A4-6C3A-49EA-AB78-C549579DDC1A}" destId="{F428C8F6-6F59-4F51-969C-49618A119EA6}" srcOrd="8" destOrd="0" presId="urn:microsoft.com/office/officeart/2005/8/layout/default#4"/>
    <dgm:cxn modelId="{C0051504-0764-42E3-B361-DEB26E685E07}" type="presParOf" srcId="{127A33A4-6C3A-49EA-AB78-C549579DDC1A}" destId="{46C939FA-C5BB-4771-A10A-91D9F590FBB1}" srcOrd="9" destOrd="0" presId="urn:microsoft.com/office/officeart/2005/8/layout/default#4"/>
    <dgm:cxn modelId="{D36FF9EC-ABC5-4941-AE0B-49D9A90B33FE}" type="presParOf" srcId="{127A33A4-6C3A-49EA-AB78-C549579DDC1A}" destId="{5A3B9F3F-2633-460E-A028-667BA7B3568D}" srcOrd="1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EC6B-76C2-46D6-9C14-F58F4C75C66D}">
      <dsp:nvSpPr>
        <dsp:cNvPr id="0" name=""/>
        <dsp:cNvSpPr/>
      </dsp:nvSpPr>
      <dsp:spPr>
        <a:xfrm>
          <a:off x="0" y="591343"/>
          <a:ext cx="2571749" cy="15430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VHF Communications</a:t>
          </a:r>
          <a:endParaRPr lang="en-US" sz="2500" kern="1200" dirty="0"/>
        </a:p>
      </dsp:txBody>
      <dsp:txXfrm>
        <a:off x="0" y="591343"/>
        <a:ext cx="2571749" cy="1543050"/>
      </dsp:txXfrm>
    </dsp:sp>
    <dsp:sp modelId="{5C907094-2D7C-48A3-80C2-D8C826BE4E25}">
      <dsp:nvSpPr>
        <dsp:cNvPr id="0" name=""/>
        <dsp:cNvSpPr/>
      </dsp:nvSpPr>
      <dsp:spPr>
        <a:xfrm>
          <a:off x="2828925" y="591343"/>
          <a:ext cx="2571749" cy="15430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MF/HF Communications</a:t>
          </a:r>
          <a:endParaRPr lang="en-US" sz="2500" kern="1200" dirty="0"/>
        </a:p>
      </dsp:txBody>
      <dsp:txXfrm>
        <a:off x="2828925" y="591343"/>
        <a:ext cx="2571749" cy="1543050"/>
      </dsp:txXfrm>
    </dsp:sp>
    <dsp:sp modelId="{3C2AAC59-217F-40FF-AAB8-81352AAAB431}">
      <dsp:nvSpPr>
        <dsp:cNvPr id="0" name=""/>
        <dsp:cNvSpPr/>
      </dsp:nvSpPr>
      <dsp:spPr>
        <a:xfrm>
          <a:off x="5657849" y="591343"/>
          <a:ext cx="2571749" cy="15430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Station Watch Standing</a:t>
          </a:r>
          <a:endParaRPr lang="en-US" sz="2500" kern="1200" dirty="0"/>
        </a:p>
      </dsp:txBody>
      <dsp:txXfrm>
        <a:off x="5657849" y="591343"/>
        <a:ext cx="2571749" cy="1543050"/>
      </dsp:txXfrm>
    </dsp:sp>
    <dsp:sp modelId="{930F41D0-57B6-4BD8-9110-D1E766C9B89D}">
      <dsp:nvSpPr>
        <dsp:cNvPr id="0" name=""/>
        <dsp:cNvSpPr/>
      </dsp:nvSpPr>
      <dsp:spPr>
        <a:xfrm>
          <a:off x="0" y="2391569"/>
          <a:ext cx="2571749" cy="15430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AUXMON</a:t>
          </a:r>
          <a:endParaRPr lang="en-US" sz="2500" kern="1200" dirty="0"/>
        </a:p>
      </dsp:txBody>
      <dsp:txXfrm>
        <a:off x="0" y="2391569"/>
        <a:ext cx="2571749" cy="1543050"/>
      </dsp:txXfrm>
    </dsp:sp>
    <dsp:sp modelId="{F428C8F6-6F59-4F51-969C-49618A119EA6}">
      <dsp:nvSpPr>
        <dsp:cNvPr id="0" name=""/>
        <dsp:cNvSpPr/>
      </dsp:nvSpPr>
      <dsp:spPr>
        <a:xfrm>
          <a:off x="2895610" y="2362204"/>
          <a:ext cx="2571749" cy="15430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SHARES</a:t>
          </a:r>
          <a:endParaRPr lang="en-US" sz="2500" kern="1200" dirty="0"/>
        </a:p>
      </dsp:txBody>
      <dsp:txXfrm>
        <a:off x="2895610" y="2362204"/>
        <a:ext cx="2571749" cy="1543050"/>
      </dsp:txXfrm>
    </dsp:sp>
    <dsp:sp modelId="{5A3B9F3F-2633-460E-A028-667BA7B3568D}">
      <dsp:nvSpPr>
        <dsp:cNvPr id="0" name=""/>
        <dsp:cNvSpPr/>
      </dsp:nvSpPr>
      <dsp:spPr>
        <a:xfrm>
          <a:off x="5657849" y="2391569"/>
          <a:ext cx="2571749" cy="1543050"/>
        </a:xfrm>
        <a:prstGeom prst="rect">
          <a:avLst/>
        </a:prstGeom>
        <a:gradFill rotWithShape="0">
          <a:gsLst>
            <a:gs pos="0">
              <a:srgbClr val="0070C0"/>
            </a:gs>
            <a:gs pos="74000">
              <a:schemeClr val="accent1">
                <a:hueOff val="0"/>
                <a:satOff val="0"/>
                <a:alphaOff val="0"/>
                <a:tint val="37000"/>
                <a:satMod val="300000"/>
                <a:lumMod val="47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AUGCOM</a:t>
          </a:r>
          <a:endParaRPr lang="en-US" sz="2500" kern="1200" dirty="0"/>
        </a:p>
      </dsp:txBody>
      <dsp:txXfrm>
        <a:off x="5657849"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dirty="0">
                <a:cs typeface="+mn-cs"/>
              </a:defRPr>
            </a:lvl1pPr>
          </a:lstStyle>
          <a:p>
            <a:pPr>
              <a:defRPr/>
            </a:pPr>
            <a:endParaRPr lang="en-US" alt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dirty="0">
                <a:cs typeface="+mn-cs"/>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dirty="0">
                <a:cs typeface="+mn-cs"/>
              </a:defRPr>
            </a:lvl1pPr>
          </a:lstStyle>
          <a:p>
            <a:pPr>
              <a:defRPr/>
            </a:pPr>
            <a:endParaRPr lang="en-US" alt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D5B51C8-6291-463F-A019-3EFC685C2B58}" type="slidenum">
              <a:rPr lang="en-US" altLang="en-US"/>
              <a:pPr>
                <a:defRPr/>
              </a:pPr>
              <a:t>‹#›</a:t>
            </a:fld>
            <a:endParaRPr lang="en-US" altLang="en-US" dirty="0"/>
          </a:p>
        </p:txBody>
      </p:sp>
    </p:spTree>
    <p:extLst>
      <p:ext uri="{BB962C8B-B14F-4D97-AF65-F5344CB8AC3E}">
        <p14:creationId xmlns:p14="http://schemas.microsoft.com/office/powerpoint/2010/main" val="463243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63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E1C8ED78-E1D4-45AE-B123-5DD4939FCC94}" type="slidenum">
              <a:rPr lang="en-US" altLang="en-US" sz="1200" smtClean="0">
                <a:latin typeface="Arial" charset="0"/>
                <a:ea typeface="ＭＳ Ｐゴシック" pitchFamily="34" charset="-128"/>
              </a:rPr>
              <a:pPr eaLnBrk="1" hangingPunct="1"/>
              <a:t>1</a:t>
            </a:fld>
            <a:endParaRPr lang="en-US" altLang="en-US" sz="1200"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There are 37 other LMR frequencies allotted to the Coast Guard by NTIA, but not the Auxiliary.</a:t>
            </a:r>
          </a:p>
          <a:p>
            <a:pPr eaLnBrk="1" hangingPunct="1"/>
            <a:r>
              <a:rPr lang="en-US" altLang="en-US" dirty="0" smtClean="0"/>
              <a:t>For our purposes 136-174 MHz frequency range., excluding the 2 </a:t>
            </a:r>
            <a:r>
              <a:rPr lang="en-US" altLang="en-US" dirty="0" err="1" smtClean="0"/>
              <a:t>Mtr</a:t>
            </a:r>
            <a:r>
              <a:rPr lang="en-US" altLang="en-US" dirty="0" smtClean="0"/>
              <a:t>. Amateur band, 144-148 </a:t>
            </a:r>
            <a:r>
              <a:rPr lang="en-US" altLang="en-US" dirty="0" err="1" smtClean="0"/>
              <a:t>MHz.</a:t>
            </a:r>
            <a:endParaRPr lang="en-US" altLang="en-US" dirty="0" smtClean="0"/>
          </a:p>
          <a:p>
            <a:pPr eaLnBrk="1" hangingPunct="1"/>
            <a:r>
              <a:rPr lang="en-US" altLang="en-US" dirty="0" smtClean="0"/>
              <a:t>Encrypted radios are loaned on an as needed basis and returned after the event ends.</a:t>
            </a:r>
          </a:p>
        </p:txBody>
      </p:sp>
      <p:sp>
        <p:nvSpPr>
          <p:cNvPr id="245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E18CD58-059D-4D5F-B836-F85249519EF4}" type="slidenum">
              <a:rPr lang="en-US" altLang="en-US" sz="1200" smtClean="0"/>
              <a:pPr eaLnBrk="1" hangingPunct="1"/>
              <a:t>8</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HF Net Managers located in OR, Southern CA, NM, Wisconsin, TN, North FLA, Central FLA, PA.</a:t>
            </a:r>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53579BFB-147C-4723-AA9A-02C18DF6EEC1}" type="slidenum">
              <a:rPr lang="en-US" altLang="en-US" sz="1200" smtClean="0"/>
              <a:pPr eaLnBrk="1" hangingPunct="1"/>
              <a:t>13</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1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DA8CF2AA-D5FC-4108-B3D6-0BE8D50A4934}" type="slidenum">
              <a:rPr lang="en-US" altLang="en-US" sz="1200" smtClean="0"/>
              <a:pPr eaLnBrk="1" hangingPunct="1"/>
              <a:t>24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1509822F-083A-4C79-97FC-1DEFC5889FA5}" type="slidenum">
              <a:rPr lang="en-US" altLang="en-US" sz="1200" smtClean="0"/>
              <a:pPr eaLnBrk="1" hangingPunct="1"/>
              <a:t>28</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614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4AC3742E-F939-4DDB-ADE5-22E8CE940FAF}" type="slidenum">
              <a:rPr lang="en-US" altLang="en-US" sz="1200" smtClean="0">
                <a:latin typeface="Arial" charset="0"/>
                <a:ea typeface="ＭＳ Ｐゴシック" pitchFamily="34" charset="-128"/>
              </a:rPr>
              <a:pPr eaLnBrk="1" hangingPunct="1"/>
              <a:t>41</a:t>
            </a:fld>
            <a:endParaRPr lang="en-US" altLang="en-US" sz="1200"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 name="Line 1032"/>
          <p:cNvSpPr>
            <a:spLocks noChangeShapeType="1"/>
          </p:cNvSpPr>
          <p:nvPr/>
        </p:nvSpPr>
        <p:spPr bwMode="auto">
          <a:xfrm>
            <a:off x="457200" y="13716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4" name="Line 1033"/>
          <p:cNvSpPr>
            <a:spLocks noChangeShapeType="1"/>
          </p:cNvSpPr>
          <p:nvPr/>
        </p:nvSpPr>
        <p:spPr bwMode="auto">
          <a:xfrm>
            <a:off x="457200" y="1447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sp>
        <p:nvSpPr>
          <p:cNvPr id="5" name="Line 1035"/>
          <p:cNvSpPr>
            <a:spLocks noChangeShapeType="1"/>
          </p:cNvSpPr>
          <p:nvPr/>
        </p:nvSpPr>
        <p:spPr bwMode="auto">
          <a:xfrm>
            <a:off x="381000" y="57150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6" name="Line 1036"/>
          <p:cNvSpPr>
            <a:spLocks noChangeShapeType="1"/>
          </p:cNvSpPr>
          <p:nvPr/>
        </p:nvSpPr>
        <p:spPr bwMode="auto">
          <a:xfrm>
            <a:off x="381000" y="5638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7" name="Picture 1038" descr="L:\Shafer Documents\Not My Pictures\AUX_M_V_sig_900x27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81200"/>
            <a:ext cx="4286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7"/>
          <p:cNvSpPr>
            <a:spLocks noGrp="1" noChangeArrowheads="1"/>
          </p:cNvSpPr>
          <p:nvPr>
            <p:ph type="ctrTitle"/>
          </p:nvPr>
        </p:nvSpPr>
        <p:spPr>
          <a:xfrm>
            <a:off x="533400" y="3505200"/>
            <a:ext cx="7772400" cy="1470025"/>
          </a:xfrm>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6517894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strVal val="2/3*#ppt_w"/>
                                          </p:val>
                                        </p:tav>
                                        <p:tav tm="100000">
                                          <p:val>
                                            <p:strVal val="#ppt_w"/>
                                          </p:val>
                                        </p:tav>
                                      </p:tavLst>
                                    </p:anim>
                                    <p:anim calcmode="lin" valueType="num">
                                      <p:cBhvr>
                                        <p:cTn id="8" dur="500" fill="hold"/>
                                        <p:tgtEl>
                                          <p:spTgt spid="614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dirty="0" smtClean="0"/>
            </a:lvl1pPr>
          </a:lstStyle>
          <a:p>
            <a:pPr>
              <a:defRPr/>
            </a:pPr>
            <a:r>
              <a:rPr lang="en-US" altLang="en-US"/>
              <a:t>2016 Telecommunications Workshop</a:t>
            </a:r>
          </a:p>
          <a:p>
            <a:pPr>
              <a:defRPr/>
            </a:pPr>
            <a:r>
              <a:rPr lang="en-US" altLang="en-US"/>
              <a:t>Response Directorate</a:t>
            </a:r>
          </a:p>
        </p:txBody>
      </p:sp>
      <p:sp>
        <p:nvSpPr>
          <p:cNvPr id="4" name="Rectangle 6"/>
          <p:cNvSpPr>
            <a:spLocks noGrp="1" noChangeArrowheads="1"/>
          </p:cNvSpPr>
          <p:nvPr>
            <p:ph type="sldNum" sz="quarter" idx="11"/>
          </p:nvPr>
        </p:nvSpPr>
        <p:spPr/>
        <p:txBody>
          <a:bodyPr/>
          <a:lstStyle>
            <a:lvl1pPr>
              <a:defRPr/>
            </a:lvl1pPr>
          </a:lstStyle>
          <a:p>
            <a:pPr>
              <a:defRPr/>
            </a:pPr>
            <a:fld id="{3F26D26E-6C91-4ED4-870E-4B9A4FBE7234}" type="slidenum">
              <a:rPr lang="en-US" altLang="en-US"/>
              <a:pPr>
                <a:defRPr/>
              </a:pPr>
              <a:t>‹#›</a:t>
            </a:fld>
            <a:endParaRPr lang="en-US" altLang="en-US" dirty="0"/>
          </a:p>
        </p:txBody>
      </p:sp>
    </p:spTree>
    <p:extLst>
      <p:ext uri="{BB962C8B-B14F-4D97-AF65-F5344CB8AC3E}">
        <p14:creationId xmlns:p14="http://schemas.microsoft.com/office/powerpoint/2010/main" val="102603973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dirty="0" smtClean="0"/>
            </a:lvl1pPr>
          </a:lstStyle>
          <a:p>
            <a:pPr>
              <a:defRPr/>
            </a:pPr>
            <a:r>
              <a:rPr lang="en-US" altLang="en-US"/>
              <a:t>2016 Telecommunications Workshop</a:t>
            </a:r>
          </a:p>
          <a:p>
            <a:pPr>
              <a:defRPr/>
            </a:pPr>
            <a:r>
              <a:rPr lang="en-US" altLang="en-US"/>
              <a:t>Response Directorate</a:t>
            </a:r>
          </a:p>
        </p:txBody>
      </p:sp>
      <p:sp>
        <p:nvSpPr>
          <p:cNvPr id="6" name="Rectangle 6"/>
          <p:cNvSpPr>
            <a:spLocks noGrp="1" noChangeArrowheads="1"/>
          </p:cNvSpPr>
          <p:nvPr>
            <p:ph type="sldNum" sz="quarter" idx="11"/>
          </p:nvPr>
        </p:nvSpPr>
        <p:spPr/>
        <p:txBody>
          <a:bodyPr/>
          <a:lstStyle>
            <a:lvl1pPr>
              <a:defRPr/>
            </a:lvl1pPr>
          </a:lstStyle>
          <a:p>
            <a:pPr>
              <a:defRPr/>
            </a:pPr>
            <a:fld id="{3167A7B9-5544-421F-AFA2-3B3AFDD47682}" type="slidenum">
              <a:rPr lang="en-US" altLang="en-US"/>
              <a:pPr>
                <a:defRPr/>
              </a:pPr>
              <a:t>‹#›</a:t>
            </a:fld>
            <a:endParaRPr lang="en-US" altLang="en-US" dirty="0"/>
          </a:p>
        </p:txBody>
      </p:sp>
    </p:spTree>
    <p:extLst>
      <p:ext uri="{BB962C8B-B14F-4D97-AF65-F5344CB8AC3E}">
        <p14:creationId xmlns:p14="http://schemas.microsoft.com/office/powerpoint/2010/main" val="29436979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2016 Telecommunications Workshop</a:t>
            </a:r>
          </a:p>
          <a:p>
            <a:pPr>
              <a:defRPr/>
            </a:pPr>
            <a:r>
              <a:rPr lang="en-US" altLang="en-US"/>
              <a:t>Response Directorate</a:t>
            </a:r>
          </a:p>
        </p:txBody>
      </p:sp>
      <p:sp>
        <p:nvSpPr>
          <p:cNvPr id="5" name="Rectangle 6"/>
          <p:cNvSpPr>
            <a:spLocks noGrp="1" noChangeArrowheads="1"/>
          </p:cNvSpPr>
          <p:nvPr>
            <p:ph type="sldNum" sz="quarter" idx="11"/>
          </p:nvPr>
        </p:nvSpPr>
        <p:spPr>
          <a:ln/>
        </p:spPr>
        <p:txBody>
          <a:bodyPr/>
          <a:lstStyle>
            <a:lvl1pPr>
              <a:defRPr/>
            </a:lvl1pPr>
          </a:lstStyle>
          <a:p>
            <a:pPr>
              <a:defRPr/>
            </a:pPr>
            <a:fld id="{88B08D08-1EDE-4096-99D4-8734FD9CB91C}" type="slidenum">
              <a:rPr lang="en-US" altLang="en-US"/>
              <a:pPr>
                <a:defRPr/>
              </a:pPr>
              <a:t>‹#›</a:t>
            </a:fld>
            <a:endParaRPr lang="en-US" altLang="en-US" dirty="0"/>
          </a:p>
        </p:txBody>
      </p:sp>
    </p:spTree>
    <p:extLst>
      <p:ext uri="{BB962C8B-B14F-4D97-AF65-F5344CB8AC3E}">
        <p14:creationId xmlns:p14="http://schemas.microsoft.com/office/powerpoint/2010/main" val="267813573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2016 Telecommunications Workshop</a:t>
            </a:r>
          </a:p>
          <a:p>
            <a:pPr>
              <a:defRPr/>
            </a:pPr>
            <a:r>
              <a:rPr lang="en-US" altLang="en-US"/>
              <a:t>Response Directorate</a:t>
            </a:r>
          </a:p>
        </p:txBody>
      </p:sp>
      <p:sp>
        <p:nvSpPr>
          <p:cNvPr id="6" name="Rectangle 6"/>
          <p:cNvSpPr>
            <a:spLocks noGrp="1" noChangeArrowheads="1"/>
          </p:cNvSpPr>
          <p:nvPr>
            <p:ph type="sldNum" sz="quarter" idx="11"/>
          </p:nvPr>
        </p:nvSpPr>
        <p:spPr>
          <a:ln/>
        </p:spPr>
        <p:txBody>
          <a:bodyPr/>
          <a:lstStyle>
            <a:lvl1pPr>
              <a:defRPr/>
            </a:lvl1pPr>
          </a:lstStyle>
          <a:p>
            <a:pPr>
              <a:defRPr/>
            </a:pPr>
            <a:fld id="{26F2C0DD-6EB1-4E74-A6E0-5CA9D5050806}" type="slidenum">
              <a:rPr lang="en-US" altLang="en-US"/>
              <a:pPr>
                <a:defRPr/>
              </a:pPr>
              <a:t>‹#›</a:t>
            </a:fld>
            <a:endParaRPr lang="en-US" altLang="en-US" dirty="0"/>
          </a:p>
        </p:txBody>
      </p:sp>
    </p:spTree>
    <p:extLst>
      <p:ext uri="{BB962C8B-B14F-4D97-AF65-F5344CB8AC3E}">
        <p14:creationId xmlns:p14="http://schemas.microsoft.com/office/powerpoint/2010/main" val="169019162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2016 Telecommunications Workshop</a:t>
            </a:r>
          </a:p>
          <a:p>
            <a:pPr>
              <a:defRPr/>
            </a:pPr>
            <a:r>
              <a:rPr lang="en-US" altLang="en-US"/>
              <a:t>Response Directorate</a:t>
            </a:r>
          </a:p>
        </p:txBody>
      </p:sp>
      <p:sp>
        <p:nvSpPr>
          <p:cNvPr id="4" name="Rectangle 6"/>
          <p:cNvSpPr>
            <a:spLocks noGrp="1" noChangeArrowheads="1"/>
          </p:cNvSpPr>
          <p:nvPr>
            <p:ph type="sldNum" sz="quarter" idx="11"/>
          </p:nvPr>
        </p:nvSpPr>
        <p:spPr>
          <a:ln/>
        </p:spPr>
        <p:txBody>
          <a:bodyPr/>
          <a:lstStyle>
            <a:lvl1pPr>
              <a:defRPr/>
            </a:lvl1pPr>
          </a:lstStyle>
          <a:p>
            <a:pPr>
              <a:defRPr/>
            </a:pPr>
            <a:fld id="{B323E75B-1EF3-403F-8888-848DBE531369}" type="slidenum">
              <a:rPr lang="en-US" altLang="en-US"/>
              <a:pPr>
                <a:defRPr/>
              </a:pPr>
              <a:t>‹#›</a:t>
            </a:fld>
            <a:endParaRPr lang="en-US" altLang="en-US" dirty="0"/>
          </a:p>
        </p:txBody>
      </p:sp>
    </p:spTree>
    <p:extLst>
      <p:ext uri="{BB962C8B-B14F-4D97-AF65-F5344CB8AC3E}">
        <p14:creationId xmlns:p14="http://schemas.microsoft.com/office/powerpoint/2010/main" val="123394174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1032"/>
          <p:cNvSpPr>
            <a:spLocks noChangeShapeType="1"/>
          </p:cNvSpPr>
          <p:nvPr/>
        </p:nvSpPr>
        <p:spPr bwMode="auto">
          <a:xfrm>
            <a:off x="457200" y="10668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4" name="Line 1033"/>
          <p:cNvSpPr>
            <a:spLocks noChangeShapeType="1"/>
          </p:cNvSpPr>
          <p:nvPr/>
        </p:nvSpPr>
        <p:spPr bwMode="auto">
          <a:xfrm>
            <a:off x="457200" y="12192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sp>
        <p:nvSpPr>
          <p:cNvPr id="5" name="Line 1035"/>
          <p:cNvSpPr>
            <a:spLocks noChangeShapeType="1"/>
          </p:cNvSpPr>
          <p:nvPr/>
        </p:nvSpPr>
        <p:spPr bwMode="auto">
          <a:xfrm>
            <a:off x="381000" y="57150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6" name="Line 1036"/>
          <p:cNvSpPr>
            <a:spLocks noChangeShapeType="1"/>
          </p:cNvSpPr>
          <p:nvPr/>
        </p:nvSpPr>
        <p:spPr bwMode="auto">
          <a:xfrm>
            <a:off x="381000" y="5638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7" name="Picture 1038" descr="L:\Shafer Documents\Not My Pictures\AUX_M_V_sig_900x27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81200"/>
            <a:ext cx="4286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7"/>
          <p:cNvSpPr>
            <a:spLocks noGrp="1" noChangeArrowheads="1"/>
          </p:cNvSpPr>
          <p:nvPr>
            <p:ph type="ctrTitle"/>
          </p:nvPr>
        </p:nvSpPr>
        <p:spPr>
          <a:xfrm>
            <a:off x="533400" y="3505200"/>
            <a:ext cx="7772400" cy="1470025"/>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0322240"/>
      </p:ext>
    </p:extLst>
  </p:cSld>
  <p:clrMapOvr>
    <a:masterClrMapping/>
  </p:clrMapOvr>
  <p:transition>
    <p:pull dir="u"/>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2016 Telecommunications Workshop</a:t>
            </a:r>
          </a:p>
          <a:p>
            <a:pPr>
              <a:defRPr/>
            </a:pPr>
            <a:r>
              <a:rPr lang="en-US" altLang="en-US"/>
              <a:t>Response Directorate</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A72A911-ABCF-47B4-BE36-EA8AE000D12A}" type="slidenum">
              <a:rPr lang="en-US" altLang="en-US"/>
              <a:pPr>
                <a:defRPr/>
              </a:pPr>
              <a:t>‹#›</a:t>
            </a:fld>
            <a:endParaRPr lang="en-US" altLang="en-US" dirty="0"/>
          </a:p>
        </p:txBody>
      </p:sp>
    </p:spTree>
    <p:extLst>
      <p:ext uri="{BB962C8B-B14F-4D97-AF65-F5344CB8AC3E}">
        <p14:creationId xmlns:p14="http://schemas.microsoft.com/office/powerpoint/2010/main" val="65217054"/>
      </p:ext>
    </p:extLst>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2016 Telecommunications Workshop</a:t>
            </a:r>
          </a:p>
          <a:p>
            <a:pPr>
              <a:defRPr/>
            </a:pPr>
            <a:r>
              <a:rPr lang="en-US" altLang="en-US"/>
              <a:t>Response Directorate</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40606D9-D850-4726-AC3B-5D7E4C482AC9}" type="slidenum">
              <a:rPr lang="en-US" altLang="en-US"/>
              <a:pPr>
                <a:defRPr/>
              </a:pPr>
              <a:t>‹#›</a:t>
            </a:fld>
            <a:endParaRPr lang="en-US" altLang="en-US" dirty="0"/>
          </a:p>
        </p:txBody>
      </p:sp>
    </p:spTree>
    <p:extLst>
      <p:ext uri="{BB962C8B-B14F-4D97-AF65-F5344CB8AC3E}">
        <p14:creationId xmlns:p14="http://schemas.microsoft.com/office/powerpoint/2010/main" val="3578040681"/>
      </p:ext>
    </p:extLst>
  </p:cSld>
  <p:clrMapOvr>
    <a:masterClrMapping/>
  </p:clrMapOvr>
  <p:transition>
    <p:cover dir="u"/>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2016 Telecommunications Workshop</a:t>
            </a:r>
          </a:p>
          <a:p>
            <a:pPr>
              <a:defRPr/>
            </a:pPr>
            <a:r>
              <a:rPr lang="en-US" altLang="en-US"/>
              <a:t>Response Directorate</a:t>
            </a: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A6C5727-1CB9-476C-BA0B-8984946141B0}" type="slidenum">
              <a:rPr lang="en-US" altLang="en-US"/>
              <a:pPr>
                <a:defRPr/>
              </a:pPr>
              <a:t>‹#›</a:t>
            </a:fld>
            <a:endParaRPr lang="en-US" altLang="en-US" dirty="0"/>
          </a:p>
        </p:txBody>
      </p:sp>
    </p:spTree>
    <p:extLst>
      <p:ext uri="{BB962C8B-B14F-4D97-AF65-F5344CB8AC3E}">
        <p14:creationId xmlns:p14="http://schemas.microsoft.com/office/powerpoint/2010/main" val="255316145"/>
      </p:ext>
    </p:extLst>
  </p:cSld>
  <p:clrMapOvr>
    <a:masterClrMapping/>
  </p:clrMapOvr>
  <p:transition>
    <p:cover dir="u"/>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fld id="{1D3BCCC5-8FA9-4E3C-9A6C-38C06A8FE4AD}" type="datetimeFigureOut">
              <a:rPr lang="en-US"/>
              <a:pPr>
                <a:defRPr/>
              </a:pPr>
              <a:t>1/6/2016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ltLang="en-US"/>
              <a:t>2016 Telecommunications Workshop</a:t>
            </a:r>
          </a:p>
          <a:p>
            <a:pPr>
              <a:defRPr/>
            </a:pPr>
            <a:r>
              <a:rPr lang="en-US" altLang="en-US"/>
              <a:t>Response Directorate</a:t>
            </a: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042D93E5-2E72-40C2-9AE0-1B06C32AC7F6}" type="slidenum">
              <a:rPr lang="en-US" altLang="en-US"/>
              <a:pPr>
                <a:defRPr/>
              </a:pPr>
              <a:t>‹#›</a:t>
            </a:fld>
            <a:endParaRPr lang="en-US" altLang="en-US" dirty="0"/>
          </a:p>
        </p:txBody>
      </p:sp>
    </p:spTree>
    <p:extLst>
      <p:ext uri="{BB962C8B-B14F-4D97-AF65-F5344CB8AC3E}">
        <p14:creationId xmlns:p14="http://schemas.microsoft.com/office/powerpoint/2010/main" val="3130978849"/>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image" Target="../media/image2.jpeg"/><Relationship Id="rId4" Type="http://schemas.openxmlformats.org/officeDocument/2006/relationships/slideLayout" Target="../slideLayouts/slideLayout8.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Compass2"/>
          <p:cNvPicPr>
            <a:picLocks noChangeAspect="1" noChangeArrowheads="1"/>
          </p:cNvPicPr>
          <p:nvPr/>
        </p:nvPicPr>
        <p:blipFill>
          <a:blip r:embed="rId6">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209800" y="2133600"/>
            <a:ext cx="43434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457200" y="304800"/>
            <a:ext cx="8229600" cy="1143000"/>
          </a:xfrm>
          <a:prstGeom prst="rect">
            <a:avLst/>
          </a:prstGeom>
          <a:noFill/>
          <a:ln>
            <a:noFill/>
          </a:ln>
          <a:effectLst>
            <a:outerShdw dist="35921" dir="2700000" algn="ctr" rotWithShape="0">
              <a:schemeClr val="bg2"/>
            </a:outerShdw>
          </a:effectLs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2743200" y="6248400"/>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dirty="0" smtClean="0">
                <a:solidFill>
                  <a:srgbClr val="000099"/>
                </a:solidFill>
                <a:latin typeface="Arial" panose="020B0604020202020204" pitchFamily="34" charset="0"/>
                <a:cs typeface="Arial" panose="020B0604020202020204" pitchFamily="34" charset="0"/>
              </a:defRPr>
            </a:lvl1pPr>
          </a:lstStyle>
          <a:p>
            <a:pPr>
              <a:defRPr/>
            </a:pPr>
            <a:r>
              <a:rPr lang="en-US" altLang="en-US"/>
              <a:t>2016 Telecommunications Workshop</a:t>
            </a:r>
          </a:p>
          <a:p>
            <a:pPr>
              <a:defRPr/>
            </a:pPr>
            <a:r>
              <a:rPr lang="en-US" altLang="en-US"/>
              <a:t>Response Directorate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000099"/>
                </a:solidFill>
              </a:defRPr>
            </a:lvl1pPr>
          </a:lstStyle>
          <a:p>
            <a:pPr>
              <a:defRPr/>
            </a:pPr>
            <a:fld id="{C43B3662-FF84-456A-9668-06EDC3A46F00}" type="slidenum">
              <a:rPr lang="en-US" altLang="en-US"/>
              <a:pPr>
                <a:defRPr/>
              </a:pPr>
              <a:t>‹#›</a:t>
            </a:fld>
            <a:endParaRPr lang="en-US" altLang="en-US" dirty="0"/>
          </a:p>
        </p:txBody>
      </p:sp>
      <p:pic>
        <p:nvPicPr>
          <p:cNvPr id="1031" name="Picture 10" descr="Compass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81000"/>
            <a:ext cx="914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11"/>
          <p:cNvSpPr>
            <a:spLocks noChangeShapeType="1"/>
          </p:cNvSpPr>
          <p:nvPr/>
        </p:nvSpPr>
        <p:spPr bwMode="auto">
          <a:xfrm>
            <a:off x="457200" y="13716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2057" name="Line 12"/>
          <p:cNvSpPr>
            <a:spLocks noChangeShapeType="1"/>
          </p:cNvSpPr>
          <p:nvPr/>
        </p:nvSpPr>
        <p:spPr bwMode="auto">
          <a:xfrm>
            <a:off x="457200" y="14478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1034" name="Picture 14" descr="L:\Shafer Documents\Not My Pictures\AUX_M_V_sig_900x27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6248400"/>
            <a:ext cx="1628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67" r:id="rId2"/>
    <p:sldLayoutId id="2147483766" r:id="rId3"/>
    <p:sldLayoutId id="2147483765" r:id="rId4"/>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8">
                                            <p:txEl>
                                              <p:pRg st="0" end="0"/>
                                            </p:txEl>
                                          </p:spTgt>
                                        </p:tgtEl>
                                        <p:attrNameLst>
                                          <p:attrName>style.visibility</p:attrName>
                                        </p:attrNameLst>
                                      </p:cBhvr>
                                      <p:to>
                                        <p:strVal val="visible"/>
                                      </p:to>
                                    </p:set>
                                    <p:anim calcmode="lin" valueType="num">
                                      <p:cBhvr additive="base">
                                        <p:cTn id="13" dur="500" fill="hold"/>
                                        <p:tgtEl>
                                          <p:spTgt spid="102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8">
                                            <p:txEl>
                                              <p:pRg st="1" end="1"/>
                                            </p:txEl>
                                          </p:spTgt>
                                        </p:tgtEl>
                                        <p:attrNameLst>
                                          <p:attrName>style.visibility</p:attrName>
                                        </p:attrNameLst>
                                      </p:cBhvr>
                                      <p:to>
                                        <p:strVal val="visible"/>
                                      </p:to>
                                    </p:set>
                                    <p:anim calcmode="lin" valueType="num">
                                      <p:cBhvr additive="base">
                                        <p:cTn id="19" dur="500" fill="hold"/>
                                        <p:tgtEl>
                                          <p:spTgt spid="102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28">
                                            <p:txEl>
                                              <p:pRg st="2" end="2"/>
                                            </p:txEl>
                                          </p:spTgt>
                                        </p:tgtEl>
                                        <p:attrNameLst>
                                          <p:attrName>style.visibility</p:attrName>
                                        </p:attrNameLst>
                                      </p:cBhvr>
                                      <p:to>
                                        <p:strVal val="visible"/>
                                      </p:to>
                                    </p:set>
                                    <p:anim calcmode="lin" valueType="num">
                                      <p:cBhvr additive="base">
                                        <p:cTn id="23" dur="500" fill="hold"/>
                                        <p:tgtEl>
                                          <p:spTgt spid="1028">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28">
                                            <p:txEl>
                                              <p:pRg st="3" end="3"/>
                                            </p:txEl>
                                          </p:spTgt>
                                        </p:tgtEl>
                                        <p:attrNameLst>
                                          <p:attrName>style.visibility</p:attrName>
                                        </p:attrNameLst>
                                      </p:cBhvr>
                                      <p:to>
                                        <p:strVal val="visible"/>
                                      </p:to>
                                    </p:set>
                                    <p:anim calcmode="lin" valueType="num">
                                      <p:cBhvr additive="base">
                                        <p:cTn id="27" dur="500" fill="hold"/>
                                        <p:tgtEl>
                                          <p:spTgt spid="1028">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8">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28">
                                            <p:txEl>
                                              <p:pRg st="4" end="4"/>
                                            </p:txEl>
                                          </p:spTgt>
                                        </p:tgtEl>
                                        <p:attrNameLst>
                                          <p:attrName>style.visibility</p:attrName>
                                        </p:attrNameLst>
                                      </p:cBhvr>
                                      <p:to>
                                        <p:strVal val="visible"/>
                                      </p:to>
                                    </p:set>
                                    <p:anim calcmode="lin" valueType="num">
                                      <p:cBhvr additive="base">
                                        <p:cTn id="31" dur="500" fill="hold"/>
                                        <p:tgtEl>
                                          <p:spTgt spid="102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028" grpId="0" build="p" autoUpdateAnimBg="0">
        <p:tmplLst>
          <p:tmpl lvl="1">
            <p:tnLst>
              <p:par>
                <p:cTn presetID="2" presetClass="entr" presetSubtype="8"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r" rtl="0" eaLnBrk="0" fontAlgn="base" hangingPunct="0">
        <a:spcBef>
          <a:spcPct val="0"/>
        </a:spcBef>
        <a:spcAft>
          <a:spcPct val="0"/>
        </a:spcAft>
        <a:defRPr sz="4400" b="1">
          <a:solidFill>
            <a:srgbClr val="FF0000"/>
          </a:solidFill>
          <a:latin typeface="+mj-lt"/>
          <a:ea typeface="+mj-ea"/>
          <a:cs typeface="+mj-cs"/>
        </a:defRPr>
      </a:lvl1pPr>
      <a:lvl2pPr algn="r" rtl="0" eaLnBrk="0" fontAlgn="base" hangingPunct="0">
        <a:spcBef>
          <a:spcPct val="0"/>
        </a:spcBef>
        <a:spcAft>
          <a:spcPct val="0"/>
        </a:spcAft>
        <a:defRPr sz="4400" b="1">
          <a:solidFill>
            <a:srgbClr val="FF0000"/>
          </a:solidFill>
          <a:latin typeface="Arial" charset="0"/>
        </a:defRPr>
      </a:lvl2pPr>
      <a:lvl3pPr algn="r" rtl="0" eaLnBrk="0" fontAlgn="base" hangingPunct="0">
        <a:spcBef>
          <a:spcPct val="0"/>
        </a:spcBef>
        <a:spcAft>
          <a:spcPct val="0"/>
        </a:spcAft>
        <a:defRPr sz="4400" b="1">
          <a:solidFill>
            <a:srgbClr val="FF0000"/>
          </a:solidFill>
          <a:latin typeface="Arial" charset="0"/>
        </a:defRPr>
      </a:lvl3pPr>
      <a:lvl4pPr algn="r" rtl="0" eaLnBrk="0" fontAlgn="base" hangingPunct="0">
        <a:spcBef>
          <a:spcPct val="0"/>
        </a:spcBef>
        <a:spcAft>
          <a:spcPct val="0"/>
        </a:spcAft>
        <a:defRPr sz="4400" b="1">
          <a:solidFill>
            <a:srgbClr val="FF0000"/>
          </a:solidFill>
          <a:latin typeface="Arial" charset="0"/>
        </a:defRPr>
      </a:lvl4pPr>
      <a:lvl5pPr algn="r" rtl="0" eaLnBrk="0" fontAlgn="base" hangingPunct="0">
        <a:spcBef>
          <a:spcPct val="0"/>
        </a:spcBef>
        <a:spcAft>
          <a:spcPct val="0"/>
        </a:spcAft>
        <a:defRPr sz="4400" b="1">
          <a:solidFill>
            <a:srgbClr val="FF0000"/>
          </a:solidFill>
          <a:latin typeface="Arial" charset="0"/>
        </a:defRPr>
      </a:lvl5pPr>
      <a:lvl6pPr marL="457200" algn="r" rtl="0" eaLnBrk="1" fontAlgn="base" hangingPunct="1">
        <a:spcBef>
          <a:spcPct val="0"/>
        </a:spcBef>
        <a:spcAft>
          <a:spcPct val="0"/>
        </a:spcAft>
        <a:defRPr sz="4400" b="1">
          <a:solidFill>
            <a:srgbClr val="FF0000"/>
          </a:solidFill>
          <a:latin typeface="Arial" charset="0"/>
        </a:defRPr>
      </a:lvl6pPr>
      <a:lvl7pPr marL="914400" algn="r" rtl="0" eaLnBrk="1" fontAlgn="base" hangingPunct="1">
        <a:spcBef>
          <a:spcPct val="0"/>
        </a:spcBef>
        <a:spcAft>
          <a:spcPct val="0"/>
        </a:spcAft>
        <a:defRPr sz="4400" b="1">
          <a:solidFill>
            <a:srgbClr val="FF0000"/>
          </a:solidFill>
          <a:latin typeface="Arial" charset="0"/>
        </a:defRPr>
      </a:lvl7pPr>
      <a:lvl8pPr marL="1371600" algn="r" rtl="0" eaLnBrk="1" fontAlgn="base" hangingPunct="1">
        <a:spcBef>
          <a:spcPct val="0"/>
        </a:spcBef>
        <a:spcAft>
          <a:spcPct val="0"/>
        </a:spcAft>
        <a:defRPr sz="4400" b="1">
          <a:solidFill>
            <a:srgbClr val="FF0000"/>
          </a:solidFill>
          <a:latin typeface="Arial" charset="0"/>
        </a:defRPr>
      </a:lvl8pPr>
      <a:lvl9pPr marL="1828800" algn="r" rtl="0" eaLnBrk="1" fontAlgn="base" hangingPunct="1">
        <a:spcBef>
          <a:spcPct val="0"/>
        </a:spcBef>
        <a:spcAft>
          <a:spcPct val="0"/>
        </a:spcAft>
        <a:defRPr sz="44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9" descr="Compass2"/>
          <p:cNvPicPr>
            <a:picLocks noChangeAspect="1" noChangeArrowheads="1"/>
          </p:cNvPicPr>
          <p:nvPr/>
        </p:nvPicPr>
        <p:blipFill>
          <a:blip r:embed="rId9">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209800" y="2133600"/>
            <a:ext cx="43434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63513"/>
            <a:ext cx="8229600" cy="1143000"/>
          </a:xfrm>
          <a:prstGeom prst="rect">
            <a:avLst/>
          </a:prstGeom>
          <a:noFill/>
          <a:ln>
            <a:noFill/>
          </a:ln>
          <a:effectLst>
            <a:outerShdw blurRad="63500" dist="38099" dir="2700000" algn="ctr" rotWithShape="0">
              <a:schemeClr val="bg2">
                <a:alpha val="74997"/>
              </a:schemeClr>
            </a:outerShdw>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614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2743200" y="6248400"/>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solidFill>
                  <a:srgbClr val="000099"/>
                </a:solidFill>
                <a:latin typeface="Arial" charset="0"/>
                <a:ea typeface="+mn-ea"/>
                <a:cs typeface="+mn-cs"/>
              </a:defRPr>
            </a:lvl1pPr>
          </a:lstStyle>
          <a:p>
            <a:pPr>
              <a:defRPr/>
            </a:pPr>
            <a:r>
              <a:rPr lang="en-US" altLang="en-US"/>
              <a:t>2016 Telecommunications Workshop</a:t>
            </a:r>
          </a:p>
          <a:p>
            <a:pPr>
              <a:defRPr/>
            </a:pPr>
            <a:r>
              <a:rPr lang="en-US" altLang="en-US"/>
              <a:t>Response Directorate</a:t>
            </a: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solidFill>
                  <a:srgbClr val="000099"/>
                </a:solidFill>
                <a:latin typeface="Arial" pitchFamily="34" charset="0"/>
              </a:defRPr>
            </a:lvl1pPr>
          </a:lstStyle>
          <a:p>
            <a:pPr>
              <a:defRPr/>
            </a:pPr>
            <a:fld id="{2B4A8F2C-F6AD-4C93-9AD2-B452B517C179}" type="slidenum">
              <a:rPr lang="en-US" altLang="en-US"/>
              <a:pPr>
                <a:defRPr/>
              </a:pPr>
              <a:t>‹#›</a:t>
            </a:fld>
            <a:endParaRPr lang="en-US" altLang="en-US" dirty="0"/>
          </a:p>
        </p:txBody>
      </p:sp>
      <p:pic>
        <p:nvPicPr>
          <p:cNvPr id="6151" name="Picture 10" descr="Compass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41313"/>
            <a:ext cx="9144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1"/>
          <p:cNvSpPr>
            <a:spLocks noChangeShapeType="1"/>
          </p:cNvSpPr>
          <p:nvPr/>
        </p:nvSpPr>
        <p:spPr bwMode="auto">
          <a:xfrm>
            <a:off x="457200" y="1219200"/>
            <a:ext cx="8229600" cy="0"/>
          </a:xfrm>
          <a:prstGeom prst="line">
            <a:avLst/>
          </a:prstGeom>
          <a:noFill/>
          <a:ln w="28575">
            <a:solidFill>
              <a:srgbClr val="FF0000"/>
            </a:solidFill>
            <a:round/>
            <a:headEnd/>
            <a:tailEnd/>
          </a:ln>
          <a:extLst/>
        </p:spPr>
        <p:txBody>
          <a:bodyPr/>
          <a:lstStyle/>
          <a:p>
            <a:pPr eaLnBrk="0" hangingPunct="0">
              <a:defRPr/>
            </a:pPr>
            <a:endParaRPr lang="en-US" dirty="0"/>
          </a:p>
        </p:txBody>
      </p:sp>
      <p:sp>
        <p:nvSpPr>
          <p:cNvPr id="1033" name="Line 12"/>
          <p:cNvSpPr>
            <a:spLocks noChangeShapeType="1"/>
          </p:cNvSpPr>
          <p:nvPr/>
        </p:nvSpPr>
        <p:spPr bwMode="auto">
          <a:xfrm>
            <a:off x="457200" y="1295400"/>
            <a:ext cx="8229600" cy="0"/>
          </a:xfrm>
          <a:prstGeom prst="line">
            <a:avLst/>
          </a:prstGeom>
          <a:noFill/>
          <a:ln w="38100">
            <a:solidFill>
              <a:srgbClr val="000099"/>
            </a:solidFill>
            <a:round/>
            <a:headEnd/>
            <a:tailEnd/>
          </a:ln>
          <a:extLst/>
        </p:spPr>
        <p:txBody>
          <a:bodyPr/>
          <a:lstStyle/>
          <a:p>
            <a:pPr eaLnBrk="0" hangingPunct="0">
              <a:defRPr/>
            </a:pPr>
            <a:endParaRPr lang="en-US" dirty="0"/>
          </a:p>
        </p:txBody>
      </p:sp>
      <p:pic>
        <p:nvPicPr>
          <p:cNvPr id="6154" name="Picture 14" descr="L:\Shafer Documents\Not My Pictures\AUX_M_V_sig_900x27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 y="6248400"/>
            <a:ext cx="1628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2" r:id="rId1"/>
    <p:sldLayoutId id="2147483770" r:id="rId2"/>
    <p:sldLayoutId id="2147483769" r:id="rId3"/>
    <p:sldLayoutId id="2147483768" r:id="rId4"/>
    <p:sldLayoutId id="2147483773" r:id="rId5"/>
    <p:sldLayoutId id="2147483774" r:id="rId6"/>
    <p:sldLayoutId id="2147483775" r:id="rId7"/>
  </p:sldLayoutIdLst>
  <p:transition>
    <p:cover dir="u"/>
  </p:transition>
  <p:timing>
    <p:tnLst>
      <p:par>
        <p:cTn id="1" dur="indefinite" restart="never" nodeType="tmRoot"/>
      </p:par>
    </p:tnLst>
  </p:timing>
  <p:hf hdr="0" dt="0"/>
  <p:txStyles>
    <p:titleStyle>
      <a:lvl1pPr algn="r" rtl="0" fontAlgn="base">
        <a:spcBef>
          <a:spcPct val="0"/>
        </a:spcBef>
        <a:spcAft>
          <a:spcPct val="0"/>
        </a:spcAft>
        <a:defRPr sz="4400" b="1">
          <a:solidFill>
            <a:srgbClr val="FF0000"/>
          </a:solidFill>
          <a:latin typeface="+mj-lt"/>
          <a:ea typeface="ＭＳ Ｐゴシック" charset="0"/>
          <a:cs typeface="ＭＳ Ｐゴシック" charset="0"/>
        </a:defRPr>
      </a:lvl1pPr>
      <a:lvl2pPr algn="r" rtl="0" fontAlgn="base">
        <a:spcBef>
          <a:spcPct val="0"/>
        </a:spcBef>
        <a:spcAft>
          <a:spcPct val="0"/>
        </a:spcAft>
        <a:defRPr sz="4400" b="1">
          <a:solidFill>
            <a:srgbClr val="FF0000"/>
          </a:solidFill>
          <a:latin typeface="Arial" charset="0"/>
          <a:ea typeface="ＭＳ Ｐゴシック" charset="0"/>
          <a:cs typeface="ＭＳ Ｐゴシック" charset="0"/>
        </a:defRPr>
      </a:lvl2pPr>
      <a:lvl3pPr algn="r" rtl="0" fontAlgn="base">
        <a:spcBef>
          <a:spcPct val="0"/>
        </a:spcBef>
        <a:spcAft>
          <a:spcPct val="0"/>
        </a:spcAft>
        <a:defRPr sz="4400" b="1">
          <a:solidFill>
            <a:srgbClr val="FF0000"/>
          </a:solidFill>
          <a:latin typeface="Arial" charset="0"/>
          <a:ea typeface="ＭＳ Ｐゴシック" charset="0"/>
          <a:cs typeface="ＭＳ Ｐゴシック" charset="0"/>
        </a:defRPr>
      </a:lvl3pPr>
      <a:lvl4pPr algn="r" rtl="0" fontAlgn="base">
        <a:spcBef>
          <a:spcPct val="0"/>
        </a:spcBef>
        <a:spcAft>
          <a:spcPct val="0"/>
        </a:spcAft>
        <a:defRPr sz="4400" b="1">
          <a:solidFill>
            <a:srgbClr val="FF0000"/>
          </a:solidFill>
          <a:latin typeface="Arial" charset="0"/>
          <a:ea typeface="ＭＳ Ｐゴシック" charset="0"/>
          <a:cs typeface="ＭＳ Ｐゴシック" charset="0"/>
        </a:defRPr>
      </a:lvl4pPr>
      <a:lvl5pPr algn="r" rtl="0" fontAlgn="base">
        <a:spcBef>
          <a:spcPct val="0"/>
        </a:spcBef>
        <a:spcAft>
          <a:spcPct val="0"/>
        </a:spcAft>
        <a:defRPr sz="4400" b="1">
          <a:solidFill>
            <a:srgbClr val="FF0000"/>
          </a:solidFill>
          <a:latin typeface="Arial" charset="0"/>
          <a:ea typeface="ＭＳ Ｐゴシック" charset="0"/>
          <a:cs typeface="ＭＳ Ｐゴシック" charset="0"/>
        </a:defRPr>
      </a:lvl5pPr>
      <a:lvl6pPr marL="457200" algn="r" rtl="0" eaLnBrk="1" fontAlgn="base" hangingPunct="1">
        <a:spcBef>
          <a:spcPct val="0"/>
        </a:spcBef>
        <a:spcAft>
          <a:spcPct val="0"/>
        </a:spcAft>
        <a:defRPr sz="4400" b="1">
          <a:solidFill>
            <a:srgbClr val="FF0000"/>
          </a:solidFill>
          <a:latin typeface="Arial" charset="0"/>
        </a:defRPr>
      </a:lvl6pPr>
      <a:lvl7pPr marL="914400" algn="r" rtl="0" eaLnBrk="1" fontAlgn="base" hangingPunct="1">
        <a:spcBef>
          <a:spcPct val="0"/>
        </a:spcBef>
        <a:spcAft>
          <a:spcPct val="0"/>
        </a:spcAft>
        <a:defRPr sz="4400" b="1">
          <a:solidFill>
            <a:srgbClr val="FF0000"/>
          </a:solidFill>
          <a:latin typeface="Arial" charset="0"/>
        </a:defRPr>
      </a:lvl7pPr>
      <a:lvl8pPr marL="1371600" algn="r" rtl="0" eaLnBrk="1" fontAlgn="base" hangingPunct="1">
        <a:spcBef>
          <a:spcPct val="0"/>
        </a:spcBef>
        <a:spcAft>
          <a:spcPct val="0"/>
        </a:spcAft>
        <a:defRPr sz="4400" b="1">
          <a:solidFill>
            <a:srgbClr val="FF0000"/>
          </a:solidFill>
          <a:latin typeface="Arial" charset="0"/>
        </a:defRPr>
      </a:lvl8pPr>
      <a:lvl9pPr marL="1828800" algn="r" rtl="0" eaLnBrk="1" fontAlgn="base" hangingPunct="1">
        <a:spcBef>
          <a:spcPct val="0"/>
        </a:spcBef>
        <a:spcAft>
          <a:spcPct val="0"/>
        </a:spcAft>
        <a:defRPr sz="4400" b="1">
          <a:solidFill>
            <a:srgbClr val="FF00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Char char="–"/>
        <a:defRPr sz="2800">
          <a:solidFill>
            <a:schemeClr val="tx1"/>
          </a:solidFill>
          <a:latin typeface="+mn-lt"/>
          <a:ea typeface="ＭＳ Ｐゴシック" charset="0"/>
        </a:defRPr>
      </a:lvl2pPr>
      <a:lvl3pPr marL="1143000" indent="-228600" algn="l" rtl="0" fontAlgn="base">
        <a:spcBef>
          <a:spcPct val="20000"/>
        </a:spcBef>
        <a:spcAft>
          <a:spcPct val="0"/>
        </a:spcAft>
        <a:buChar char="•"/>
        <a:defRPr sz="2400">
          <a:solidFill>
            <a:schemeClr val="tx1"/>
          </a:solidFill>
          <a:latin typeface="+mn-lt"/>
          <a:ea typeface="ＭＳ Ｐゴシック" charset="0"/>
        </a:defRPr>
      </a:lvl3pPr>
      <a:lvl4pPr marL="1600200" indent="-228600" algn="l" rtl="0" fontAlgn="base">
        <a:spcBef>
          <a:spcPct val="20000"/>
        </a:spcBef>
        <a:spcAft>
          <a:spcPct val="0"/>
        </a:spcAft>
        <a:buChar char="–"/>
        <a:defRPr sz="2000">
          <a:solidFill>
            <a:schemeClr val="tx1"/>
          </a:solidFill>
          <a:latin typeface="+mn-lt"/>
          <a:ea typeface="ＭＳ Ｐゴシック" charset="0"/>
        </a:defRPr>
      </a:lvl4pPr>
      <a:lvl5pPr marL="2057400" indent="-228600" algn="l" rtl="0" fontAlgn="base">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ow.uscgaux.info/Uploads_wowII/R-DEPT/COMMCOM_MEMO_SMLL_SIZE.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hyperlink" Target="http://rdept.cgaux.org/documents/Comms/AUGCOM%20Recruiting%20Statement.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hyperlink" Target="mailto:Bruce.Pugh@cgauxnet.us" TargetMode="Externa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3400" y="3505200"/>
            <a:ext cx="8229600" cy="1828800"/>
          </a:xfrm>
        </p:spPr>
        <p:txBody>
          <a:bodyPr/>
          <a:lstStyle/>
          <a:p>
            <a:pPr>
              <a:defRPr/>
            </a:pPr>
            <a:r>
              <a:rPr lang="en-US" sz="3600" dirty="0" smtClean="0">
                <a:ea typeface="ＭＳ Ｐゴシック" pitchFamily="34" charset="-128"/>
              </a:rPr>
              <a:t>National Response Directorate</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2016 Telecommunications Workshop</a:t>
            </a:r>
          </a:p>
        </p:txBody>
      </p:sp>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p:cNvSpPr>
            <a:spLocks noGrp="1"/>
          </p:cNvSpPr>
          <p:nvPr>
            <p:ph type="title"/>
          </p:nvPr>
        </p:nvSpPr>
        <p:spPr/>
        <p:txBody>
          <a:bodyPr/>
          <a:lstStyle/>
          <a:p>
            <a:pPr algn="ctr">
              <a:defRPr/>
            </a:pPr>
            <a:r>
              <a:rPr lang="en-US" altLang="en-US" sz="3600" dirty="0" smtClean="0"/>
              <a:t>VHF REPEATERS</a:t>
            </a:r>
          </a:p>
        </p:txBody>
      </p:sp>
      <p:sp>
        <p:nvSpPr>
          <p:cNvPr id="2662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BFDDAAF5-6F1C-42C9-B1DD-40B5AA6F0967}" type="slidenum">
              <a:rPr lang="en-US" altLang="en-US" sz="1200" smtClean="0">
                <a:solidFill>
                  <a:srgbClr val="000099"/>
                </a:solidFill>
              </a:rPr>
              <a:pPr/>
              <a:t>10</a:t>
            </a:fld>
            <a:endParaRPr lang="en-US" altLang="en-US" sz="1200" smtClean="0">
              <a:solidFill>
                <a:srgbClr val="000099"/>
              </a:solidFill>
            </a:endParaRPr>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371600"/>
            <a:ext cx="3933613"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3675" y="1371600"/>
            <a:ext cx="38465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p:cNvPicPr>
            <a:picLocks noChangeAspect="1"/>
          </p:cNvPicPr>
          <p:nvPr/>
        </p:nvPicPr>
        <p:blipFill>
          <a:blip r:embed="rId4">
            <a:extLst>
              <a:ext uri="{28A0092B-C50C-407E-A947-70E740481C1C}">
                <a14:useLocalDpi xmlns:a14="http://schemas.microsoft.com/office/drawing/2010/main" val="0"/>
              </a:ext>
            </a:extLst>
          </a:blip>
          <a:srcRect l="36797" t="33572" r="38802" b="23570"/>
          <a:stretch>
            <a:fillRect/>
          </a:stretch>
        </p:blipFill>
        <p:spPr bwMode="auto">
          <a:xfrm>
            <a:off x="3713162" y="3665007"/>
            <a:ext cx="1697037" cy="234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lstStyle/>
          <a:p>
            <a:pPr>
              <a:defRPr/>
            </a:pPr>
            <a:r>
              <a:rPr lang="en-US" altLang="en-US" sz="3600" dirty="0" smtClean="0"/>
              <a:t>HF Communications</a:t>
            </a:r>
          </a:p>
        </p:txBody>
      </p:sp>
      <p:sp>
        <p:nvSpPr>
          <p:cNvPr id="27650" name="Content Placeholder 2"/>
          <p:cNvSpPr>
            <a:spLocks noGrp="1"/>
          </p:cNvSpPr>
          <p:nvPr>
            <p:ph idx="1"/>
          </p:nvPr>
        </p:nvSpPr>
        <p:spPr>
          <a:xfrm>
            <a:off x="533400" y="1447800"/>
            <a:ext cx="8153400" cy="4602163"/>
          </a:xfrm>
        </p:spPr>
        <p:txBody>
          <a:bodyPr/>
          <a:lstStyle/>
          <a:p>
            <a:r>
              <a:rPr lang="en-US" altLang="en-US" sz="2400" dirty="0" smtClean="0">
                <a:ea typeface="ＭＳ Ｐゴシック" pitchFamily="34" charset="-128"/>
              </a:rPr>
              <a:t>Serves as a platform for other missions  </a:t>
            </a:r>
          </a:p>
          <a:p>
            <a:pPr lvl="1"/>
            <a:r>
              <a:rPr lang="en-US" altLang="en-US" sz="2400" dirty="0" smtClean="0">
                <a:ea typeface="ＭＳ Ｐゴシック" pitchFamily="34" charset="-128"/>
              </a:rPr>
              <a:t>Auxiliary Monitoring Mission (AUXMON) -  A quality control program for the Coast Guard</a:t>
            </a:r>
          </a:p>
          <a:p>
            <a:pPr lvl="1"/>
            <a:r>
              <a:rPr lang="en-US" altLang="en-US" sz="2400" dirty="0" smtClean="0">
                <a:ea typeface="ＭＳ Ｐゴシック" pitchFamily="34" charset="-128"/>
              </a:rPr>
              <a:t>SHARES – A  Radio Program that coordinates a voluntary network of government, industry, and disaster response agency HF radio stations used for emergency communications</a:t>
            </a:r>
          </a:p>
          <a:p>
            <a:pPr lvl="1"/>
            <a:r>
              <a:rPr lang="en-US" altLang="en-US" sz="2400" dirty="0" smtClean="0">
                <a:ea typeface="ＭＳ Ｐゴシック" pitchFamily="34" charset="-128"/>
              </a:rPr>
              <a:t>Augmentation Communications Mission  (AUGCOM TBA 2016) – GMDSS distress monitoring in support of Coast Guard Communications Command (COMMCOM)  </a:t>
            </a:r>
          </a:p>
          <a:p>
            <a:pPr>
              <a:buFontTx/>
              <a:buNone/>
            </a:pPr>
            <a:endParaRPr lang="en-US" altLang="en-US" sz="1600" dirty="0" smtClean="0">
              <a:ea typeface="ＭＳ Ｐゴシック" pitchFamily="34" charset="-128"/>
            </a:endParaRPr>
          </a:p>
          <a:p>
            <a:endParaRPr lang="en-US" altLang="en-US" sz="1600" dirty="0" smtClean="0">
              <a:ea typeface="ＭＳ Ｐゴシック" pitchFamily="34" charset="-128"/>
            </a:endParaRPr>
          </a:p>
        </p:txBody>
      </p:sp>
      <p:sp>
        <p:nvSpPr>
          <p:cNvPr id="2765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98429823-3B40-4AA5-8526-F59C993C47AA}" type="slidenum">
              <a:rPr lang="en-US" altLang="en-US" sz="1400" b="1">
                <a:solidFill>
                  <a:srgbClr val="000099"/>
                </a:solidFill>
              </a:rPr>
              <a:pPr/>
              <a:t>11</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itle 1"/>
          <p:cNvSpPr>
            <a:spLocks noGrp="1"/>
          </p:cNvSpPr>
          <p:nvPr>
            <p:ph type="title"/>
          </p:nvPr>
        </p:nvSpPr>
        <p:spPr>
          <a:xfrm>
            <a:off x="457200" y="163513"/>
            <a:ext cx="8229600" cy="979487"/>
          </a:xfrm>
        </p:spPr>
        <p:txBody>
          <a:bodyPr/>
          <a:lstStyle/>
          <a:p>
            <a:pPr>
              <a:defRPr/>
            </a:pPr>
            <a:r>
              <a:rPr lang="en-US" altLang="en-US" sz="3600" dirty="0" smtClean="0"/>
              <a:t>HF Communications </a:t>
            </a:r>
            <a:r>
              <a:rPr lang="en-US" altLang="en-US" sz="3200" dirty="0" smtClean="0"/>
              <a:t>(</a:t>
            </a:r>
            <a:r>
              <a:rPr lang="en-US" altLang="en-US" sz="3200" dirty="0" err="1" smtClean="0"/>
              <a:t>con’t</a:t>
            </a:r>
            <a:r>
              <a:rPr lang="en-US" altLang="en-US" sz="3200" dirty="0" smtClean="0"/>
              <a:t>)</a:t>
            </a:r>
          </a:p>
        </p:txBody>
      </p:sp>
      <p:sp>
        <p:nvSpPr>
          <p:cNvPr id="28674" name="Content Placeholder 2"/>
          <p:cNvSpPr>
            <a:spLocks noGrp="1"/>
          </p:cNvSpPr>
          <p:nvPr>
            <p:ph idx="1"/>
          </p:nvPr>
        </p:nvSpPr>
        <p:spPr>
          <a:xfrm>
            <a:off x="457200" y="1524000"/>
            <a:ext cx="8229600" cy="4602163"/>
          </a:xfrm>
        </p:spPr>
        <p:txBody>
          <a:bodyPr/>
          <a:lstStyle/>
          <a:p>
            <a:r>
              <a:rPr lang="en-US" altLang="en-US" sz="2800" dirty="0" smtClean="0">
                <a:ea typeface="ＭＳ Ｐゴシック" pitchFamily="34" charset="-128"/>
              </a:rPr>
              <a:t>Maximum power output 1000 watts</a:t>
            </a:r>
          </a:p>
          <a:p>
            <a:r>
              <a:rPr lang="en-US" altLang="en-US" sz="2800" dirty="0" smtClean="0">
                <a:ea typeface="ＭＳ Ｐゴシック" pitchFamily="34" charset="-128"/>
              </a:rPr>
              <a:t>Usable for AUXNETS</a:t>
            </a:r>
          </a:p>
          <a:p>
            <a:r>
              <a:rPr lang="en-US" altLang="en-US" sz="2800" dirty="0" smtClean="0">
                <a:ea typeface="ＭＳ Ｐゴシック" pitchFamily="34" charset="-128"/>
              </a:rPr>
              <a:t>41 frequencies 2-23 MHz Radios must be able to transmit outside of Amateur bands</a:t>
            </a:r>
          </a:p>
          <a:p>
            <a:r>
              <a:rPr lang="en-US" altLang="en-US" sz="2800" dirty="0" smtClean="0">
                <a:ea typeface="ＭＳ Ｐゴシック" pitchFamily="34" charset="-128"/>
              </a:rPr>
              <a:t>Accommodates digital modes</a:t>
            </a:r>
          </a:p>
          <a:p>
            <a:r>
              <a:rPr lang="en-US" altLang="en-US" sz="2800" dirty="0" smtClean="0">
                <a:ea typeface="ＭＳ Ｐゴシック" pitchFamily="34" charset="-128"/>
              </a:rPr>
              <a:t>Supports CG contingencies</a:t>
            </a:r>
          </a:p>
          <a:p>
            <a:endParaRPr lang="en-US" altLang="en-US" sz="2400" dirty="0" smtClean="0">
              <a:ea typeface="ＭＳ Ｐゴシック" pitchFamily="34" charset="-128"/>
            </a:endParaRPr>
          </a:p>
          <a:p>
            <a:pPr>
              <a:buFontTx/>
              <a:buNone/>
            </a:pPr>
            <a:r>
              <a:rPr lang="en-US" altLang="en-US" sz="2400" dirty="0" smtClean="0">
                <a:ea typeface="ＭＳ Ｐゴシック" pitchFamily="34" charset="-128"/>
              </a:rPr>
              <a:t>Reference:                              http://rdept.cgaux.org/documents/BeQualified/BecomingQualifiedAuxiliaryHighFrequencyProgram.pdf</a:t>
            </a:r>
          </a:p>
          <a:p>
            <a:pPr>
              <a:buFontTx/>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2867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76986E0B-9401-4AF8-8879-DB874C4C4157}" type="slidenum">
              <a:rPr lang="en-US" altLang="en-US" sz="1400" b="1">
                <a:solidFill>
                  <a:srgbClr val="000099"/>
                </a:solidFill>
              </a:rPr>
              <a:pPr/>
              <a:t>12</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endParaRPr lang="en-US"/>
          </a:p>
        </p:txBody>
      </p:sp>
      <p:sp>
        <p:nvSpPr>
          <p:cNvPr id="7" name="Rectangle 29"/>
          <p:cNvSpPr>
            <a:spLocks noGrp="1" noChangeArrowheads="1"/>
          </p:cNvSpPr>
          <p:nvPr>
            <p:ph type="ftr" sz="quarter" idx="10"/>
          </p:nvPr>
        </p:nvSpPr>
        <p:spPr/>
        <p:txBody>
          <a:bodyPr/>
          <a:lstStyle/>
          <a:p>
            <a:pPr>
              <a:defRPr/>
            </a:pPr>
            <a:r>
              <a:rPr lang="en-US" altLang="en-US" dirty="0"/>
              <a:t/>
            </a:r>
            <a:br>
              <a:rPr lang="en-US" altLang="en-US" dirty="0"/>
            </a:br>
            <a:r>
              <a:rPr lang="en-US" altLang="en-US" dirty="0"/>
              <a:t>Copyright ©2004 Coast Guard Auxiliary Association, Inc.</a:t>
            </a:r>
          </a:p>
        </p:txBody>
      </p:sp>
      <p:sp>
        <p:nvSpPr>
          <p:cNvPr id="29699" name="Rectangle 28"/>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9C67D2C8-5F03-4E8B-AE73-DF72B41D4FBD}" type="slidenum">
              <a:rPr lang="en-US" altLang="en-US" smtClean="0"/>
              <a:pPr/>
              <a:t>13</a:t>
            </a:fld>
            <a:endParaRPr lang="en-US" altLang="en-US" smtClean="0"/>
          </a:p>
        </p:txBody>
      </p:sp>
      <p:pic>
        <p:nvPicPr>
          <p:cNvPr id="11" name="Content Placeholder 10"/>
          <p:cNvPicPr>
            <a:picLocks noGrp="1" noChangeAspect="1"/>
          </p:cNvPicPr>
          <p:nvPr>
            <p:ph idx="4294967295"/>
          </p:nvPr>
        </p:nvPicPr>
        <p:blipFill>
          <a:blip r:embed="rId3" cstate="print">
            <a:extLst/>
          </a:blip>
          <a:stretch>
            <a:fillRect/>
          </a:stretch>
        </p:blipFill>
        <p:spPr>
          <a:xfrm>
            <a:off x="500063" y="9525"/>
            <a:ext cx="8643937" cy="6818313"/>
          </a:xfrm>
          <a:effectLst>
            <a:glow rad="127000">
              <a:schemeClr val="tx1"/>
            </a:glow>
          </a:effectLst>
        </p:spPr>
      </p:pic>
      <p:sp>
        <p:nvSpPr>
          <p:cNvPr id="29701" name="Slide Number Placeholder 4"/>
          <p:cNvSpPr txBox="1">
            <a:spLocks noGrp="1"/>
          </p:cNvSpPr>
          <p:nvPr/>
        </p:nvSpPr>
        <p:spPr bwMode="auto">
          <a:xfrm>
            <a:off x="6629400" y="6324600"/>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9CBC6264-D466-422F-A419-16AFE405A08C}" type="slidenum">
              <a:rPr lang="en-US" altLang="en-US" sz="1200">
                <a:latin typeface="Arial" charset="0"/>
              </a:rPr>
              <a:pPr algn="r" eaLnBrk="1" hangingPunct="1"/>
              <a:t>13</a:t>
            </a:fld>
            <a:endParaRPr lang="en-US" altLang="en-US" sz="1200">
              <a:latin typeface="Arial" charset="0"/>
            </a:endParaRPr>
          </a:p>
        </p:txBody>
      </p:sp>
      <p:sp>
        <p:nvSpPr>
          <p:cNvPr id="4" name="Footer Placeholder 3"/>
          <p:cNvSpPr txBox="1">
            <a:spLocks noGrp="1"/>
          </p:cNvSpPr>
          <p:nvPr/>
        </p:nvSpPr>
        <p:spPr bwMode="auto">
          <a:xfrm>
            <a:off x="2514600" y="6324600"/>
            <a:ext cx="4114800" cy="533400"/>
          </a:xfrm>
          <a:prstGeom prst="rect">
            <a:avLst/>
          </a:prstGeom>
          <a:noFill/>
          <a:extLst/>
        </p:spPr>
        <p:txBody>
          <a:bodyPr anchor="b" anchorCtr="1"/>
          <a:lstStyle/>
          <a:p>
            <a:pPr algn="ctr">
              <a:defRPr/>
            </a:pPr>
            <a:r>
              <a:rPr lang="en-US" altLang="en-US" sz="1200" i="1" dirty="0">
                <a:effectLst>
                  <a:outerShdw blurRad="38100" dist="38100" dir="2700000" algn="tl">
                    <a:srgbClr val="000000"/>
                  </a:outerShdw>
                </a:effectLst>
                <a:latin typeface="+mn-lt"/>
                <a:cs typeface="+mn-cs"/>
              </a:rPr>
              <a:t/>
            </a:r>
            <a:br>
              <a:rPr lang="en-US" altLang="en-US" sz="1200" i="1" dirty="0">
                <a:effectLst>
                  <a:outerShdw blurRad="38100" dist="38100" dir="2700000" algn="tl">
                    <a:srgbClr val="000000"/>
                  </a:outerShdw>
                </a:effectLst>
                <a:latin typeface="+mn-lt"/>
                <a:cs typeface="+mn-cs"/>
              </a:rPr>
            </a:br>
            <a:r>
              <a:rPr lang="en-US" altLang="en-US" sz="1200" i="1" dirty="0">
                <a:effectLst>
                  <a:outerShdw blurRad="38100" dist="38100" dir="2700000" algn="tl">
                    <a:srgbClr val="000000"/>
                  </a:outerShdw>
                </a:effectLst>
                <a:latin typeface="+mn-lt"/>
                <a:cs typeface="+mn-cs"/>
              </a:rPr>
              <a:t>Copyright ©2004 Coast Guard Auxiliary Association, Inc.</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p:nvPr>
        </p:nvSpPr>
        <p:spPr>
          <a:xfrm>
            <a:off x="457200" y="163513"/>
            <a:ext cx="8305800" cy="1055687"/>
          </a:xfrm>
        </p:spPr>
        <p:txBody>
          <a:bodyPr/>
          <a:lstStyle/>
          <a:p>
            <a:pPr>
              <a:defRPr/>
            </a:pPr>
            <a:r>
              <a:rPr lang="en-US" altLang="en-US" sz="3600" dirty="0" smtClean="0"/>
              <a:t>Station Radio Watchstanding</a:t>
            </a:r>
          </a:p>
        </p:txBody>
      </p:sp>
      <p:sp>
        <p:nvSpPr>
          <p:cNvPr id="31746" name="Content Placeholder 2"/>
          <p:cNvSpPr>
            <a:spLocks noGrp="1"/>
          </p:cNvSpPr>
          <p:nvPr>
            <p:ph idx="1"/>
          </p:nvPr>
        </p:nvSpPr>
        <p:spPr>
          <a:xfrm>
            <a:off x="457200" y="1524000"/>
            <a:ext cx="8229600" cy="4602163"/>
          </a:xfrm>
        </p:spPr>
        <p:txBody>
          <a:bodyPr/>
          <a:lstStyle/>
          <a:p>
            <a:r>
              <a:rPr lang="en-US" altLang="en-US" sz="2400" dirty="0" smtClean="0">
                <a:ea typeface="ＭＳ Ｐゴシック" pitchFamily="34" charset="-128"/>
              </a:rPr>
              <a:t>Administered by each CG station.</a:t>
            </a:r>
          </a:p>
          <a:p>
            <a:r>
              <a:rPr lang="en-US" altLang="en-US" sz="2400" dirty="0" smtClean="0">
                <a:ea typeface="ＭＳ Ｐゴシック" pitchFamily="34" charset="-128"/>
              </a:rPr>
              <a:t>Please see: Communications </a:t>
            </a:r>
            <a:r>
              <a:rPr lang="en-US" altLang="en-US" sz="2400" dirty="0" err="1" smtClean="0">
                <a:ea typeface="ＭＳ Ｐゴシック" pitchFamily="34" charset="-128"/>
              </a:rPr>
              <a:t>Watchstander</a:t>
            </a:r>
            <a:endParaRPr lang="en-US" altLang="en-US" sz="2400" dirty="0" smtClean="0">
              <a:ea typeface="ＭＳ Ｐゴシック" pitchFamily="34" charset="-128"/>
            </a:endParaRPr>
          </a:p>
          <a:p>
            <a:pPr>
              <a:buFontTx/>
              <a:buNone/>
            </a:pPr>
            <a:r>
              <a:rPr lang="en-US" altLang="en-US" sz="2400" dirty="0" smtClean="0">
                <a:ea typeface="ＭＳ Ｐゴシック" pitchFamily="34" charset="-128"/>
              </a:rPr>
              <a:t>    Qualification Guide, COMDTINST M16120.79series)</a:t>
            </a:r>
          </a:p>
          <a:p>
            <a:r>
              <a:rPr lang="en-US" altLang="en-US" sz="2400" dirty="0" smtClean="0">
                <a:ea typeface="ＭＳ Ｐゴシック" pitchFamily="34" charset="-128"/>
              </a:rPr>
              <a:t>AUXCOM or TCO/PQS not required for CG station </a:t>
            </a:r>
            <a:r>
              <a:rPr lang="en-US" altLang="en-US" sz="2400" dirty="0" err="1" smtClean="0">
                <a:ea typeface="ＭＳ Ｐゴシック" pitchFamily="34" charset="-128"/>
              </a:rPr>
              <a:t>watchstander</a:t>
            </a:r>
            <a:r>
              <a:rPr lang="en-US" altLang="en-US" sz="2400" dirty="0" smtClean="0">
                <a:ea typeface="ＭＳ Ｐゴシック" pitchFamily="34" charset="-128"/>
              </a:rPr>
              <a:t>, but helpful</a:t>
            </a:r>
          </a:p>
          <a:p>
            <a:r>
              <a:rPr lang="en-US" altLang="en-US" sz="2400" dirty="0" smtClean="0">
                <a:ea typeface="ＭＳ Ｐゴシック" pitchFamily="34" charset="-128"/>
              </a:rPr>
              <a:t>If station is </a:t>
            </a:r>
            <a:r>
              <a:rPr lang="en-US" altLang="en-US" sz="2400" b="1" dirty="0" smtClean="0">
                <a:ea typeface="ＭＳ Ｐゴシック" pitchFamily="34" charset="-128"/>
              </a:rPr>
              <a:t>only Auxiliary manned</a:t>
            </a:r>
            <a:r>
              <a:rPr lang="en-US" altLang="en-US" sz="2400" dirty="0" smtClean="0">
                <a:ea typeface="ＭＳ Ｐゴシック" pitchFamily="34" charset="-128"/>
              </a:rPr>
              <a:t>, TCO/PQS after Aug. 2008 or AUXCOM before Aug. 2008 is required. Some districts may have extra requirements</a:t>
            </a:r>
          </a:p>
          <a:p>
            <a:r>
              <a:rPr lang="en-US" altLang="en-US" sz="2400" dirty="0" smtClean="0">
                <a:ea typeface="ＭＳ Ｐゴシック" pitchFamily="34" charset="-128"/>
              </a:rPr>
              <a:t>A radio watch requires that the station is actively manned and the operator is ready for intervention</a:t>
            </a:r>
          </a:p>
          <a:p>
            <a:pPr>
              <a:buFontTx/>
              <a:buNone/>
            </a:pPr>
            <a:endParaRPr lang="en-US" altLang="en-US" sz="2400" dirty="0" smtClean="0">
              <a:ea typeface="ＭＳ Ｐゴシック" pitchFamily="34" charset="-128"/>
            </a:endParaRPr>
          </a:p>
        </p:txBody>
      </p:sp>
      <p:sp>
        <p:nvSpPr>
          <p:cNvPr id="3174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862A5B7A-38C2-4346-BE08-99041D1A671D}" type="slidenum">
              <a:rPr lang="en-US" altLang="en-US" sz="1400" b="1">
                <a:solidFill>
                  <a:srgbClr val="000099"/>
                </a:solidFill>
              </a:rPr>
              <a:pPr/>
              <a:t>14</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p:nvPr>
        </p:nvSpPr>
        <p:spPr>
          <a:xfrm>
            <a:off x="457200" y="163513"/>
            <a:ext cx="8229600" cy="1055687"/>
          </a:xfrm>
        </p:spPr>
        <p:txBody>
          <a:bodyPr/>
          <a:lstStyle/>
          <a:p>
            <a:pPr>
              <a:defRPr/>
            </a:pPr>
            <a:r>
              <a:rPr lang="en-US" altLang="en-US" sz="3600" dirty="0" smtClean="0"/>
              <a:t>SHARES</a:t>
            </a:r>
          </a:p>
        </p:txBody>
      </p:sp>
      <p:sp>
        <p:nvSpPr>
          <p:cNvPr id="3" name="Content Placeholder 2"/>
          <p:cNvSpPr>
            <a:spLocks noGrp="1"/>
          </p:cNvSpPr>
          <p:nvPr>
            <p:ph idx="1"/>
          </p:nvPr>
        </p:nvSpPr>
        <p:spPr>
          <a:xfrm>
            <a:off x="457200" y="1447800"/>
            <a:ext cx="8382000" cy="4797425"/>
          </a:xfrm>
        </p:spPr>
        <p:txBody>
          <a:bodyPr/>
          <a:lstStyle/>
          <a:p>
            <a:pPr>
              <a:defRPr/>
            </a:pPr>
            <a:r>
              <a:rPr lang="en-US" sz="2800" dirty="0"/>
              <a:t>This program provides the Federal emergency response community with a single interagency emergency message handling and frequency spectrum management </a:t>
            </a:r>
            <a:r>
              <a:rPr lang="en-US" sz="2800" dirty="0" smtClean="0"/>
              <a:t>system </a:t>
            </a:r>
          </a:p>
          <a:p>
            <a:pPr>
              <a:defRPr/>
            </a:pPr>
            <a:r>
              <a:rPr lang="en-US" sz="2800" dirty="0" smtClean="0"/>
              <a:t>SHARES </a:t>
            </a:r>
            <a:r>
              <a:rPr lang="en-US" sz="2800" dirty="0"/>
              <a:t>promotes interoperability between HF radio systems used by Federal departments and agencies and monitors applicable regulatory, procedural, and technical </a:t>
            </a:r>
            <a:r>
              <a:rPr lang="en-US" sz="2800" dirty="0" smtClean="0"/>
              <a:t>issues </a:t>
            </a:r>
          </a:p>
          <a:p>
            <a:pPr>
              <a:defRPr/>
            </a:pPr>
            <a:r>
              <a:rPr lang="en-US" altLang="en-US" sz="2800" dirty="0" smtClean="0"/>
              <a:t>62 </a:t>
            </a:r>
            <a:r>
              <a:rPr lang="en-US" altLang="en-US" sz="2800" dirty="0"/>
              <a:t>Auxiliary HF facilities have applied to </a:t>
            </a:r>
            <a:r>
              <a:rPr lang="en-US" altLang="en-US" sz="2800" dirty="0" smtClean="0"/>
              <a:t>SHARES</a:t>
            </a:r>
            <a:endParaRPr lang="en-US" altLang="en-US" sz="2800" dirty="0"/>
          </a:p>
          <a:p>
            <a:pPr>
              <a:defRPr/>
            </a:pPr>
            <a:r>
              <a:rPr lang="en-US" altLang="en-US" sz="2800" dirty="0" smtClean="0"/>
              <a:t>Never </a:t>
            </a:r>
            <a:r>
              <a:rPr lang="en-US" altLang="en-US" sz="2800" dirty="0"/>
              <a:t>send SHARES documents via open </a:t>
            </a:r>
            <a:r>
              <a:rPr lang="en-US" altLang="en-US" sz="2800" dirty="0" smtClean="0"/>
              <a:t>e-mail</a:t>
            </a:r>
            <a:endParaRPr lang="en-US" altLang="en-US" sz="2800" dirty="0"/>
          </a:p>
          <a:p>
            <a:pPr>
              <a:defRPr/>
            </a:pPr>
            <a:endParaRPr lang="en-US" altLang="en-US" sz="2000" dirty="0"/>
          </a:p>
          <a:p>
            <a:pPr marL="0" indent="0">
              <a:buFontTx/>
              <a:buNone/>
              <a:defRPr/>
            </a:pPr>
            <a:endParaRPr lang="en-US" sz="2000" dirty="0"/>
          </a:p>
        </p:txBody>
      </p:sp>
      <p:sp>
        <p:nvSpPr>
          <p:cNvPr id="3277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22EB20C1-8389-4430-9559-C336AB22DF75}" type="slidenum">
              <a:rPr lang="en-US" altLang="en-US" sz="1400" b="1">
                <a:solidFill>
                  <a:srgbClr val="000099"/>
                </a:solidFill>
              </a:rPr>
              <a:pPr/>
              <a:t>15</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SHARES</a:t>
            </a:r>
            <a:r>
              <a:rPr lang="en-US" dirty="0" smtClean="0"/>
              <a:t> </a:t>
            </a:r>
            <a:r>
              <a:rPr lang="en-US" sz="3200" dirty="0" smtClean="0"/>
              <a:t>(</a:t>
            </a:r>
            <a:r>
              <a:rPr lang="en-US" sz="3200" dirty="0" err="1" smtClean="0"/>
              <a:t>con’t</a:t>
            </a:r>
            <a:r>
              <a:rPr lang="en-US" sz="3200" dirty="0" smtClean="0"/>
              <a:t>)</a:t>
            </a:r>
            <a:endParaRPr lang="en-US" sz="3200" dirty="0"/>
          </a:p>
        </p:txBody>
      </p:sp>
      <p:sp>
        <p:nvSpPr>
          <p:cNvPr id="33794" name="Content Placeholder 2"/>
          <p:cNvSpPr>
            <a:spLocks noGrp="1"/>
          </p:cNvSpPr>
          <p:nvPr>
            <p:ph idx="1"/>
          </p:nvPr>
        </p:nvSpPr>
        <p:spPr>
          <a:xfrm>
            <a:off x="457200" y="1524000"/>
            <a:ext cx="8382000" cy="4602163"/>
          </a:xfrm>
        </p:spPr>
        <p:txBody>
          <a:bodyPr/>
          <a:lstStyle/>
          <a:p>
            <a:r>
              <a:rPr lang="en-US" altLang="en-US" sz="2800" dirty="0" smtClean="0">
                <a:ea typeface="ＭＳ Ｐゴシック" pitchFamily="34" charset="-128"/>
              </a:rPr>
              <a:t>Only use the Auxiliary furnished application, Form 1, available only from DVC-RT </a:t>
            </a:r>
          </a:p>
          <a:p>
            <a:r>
              <a:rPr lang="en-US" altLang="en-US" sz="2800" dirty="0" smtClean="0">
                <a:ea typeface="ＭＳ Ｐゴシック" pitchFamily="34" charset="-128"/>
              </a:rPr>
              <a:t>Do not use SHARES furnished application</a:t>
            </a:r>
          </a:p>
          <a:p>
            <a:r>
              <a:rPr lang="en-US" altLang="en-US" sz="2800" dirty="0" smtClean="0">
                <a:ea typeface="ＭＳ Ｐゴシック" pitchFamily="34" charset="-128"/>
              </a:rPr>
              <a:t>Use Auxiliary HF call sign when logging into a SHARES net </a:t>
            </a:r>
          </a:p>
          <a:p>
            <a:r>
              <a:rPr lang="en-US" altLang="en-US" sz="2800" dirty="0" smtClean="0">
                <a:ea typeface="ＭＳ Ｐゴシック" pitchFamily="34" charset="-128"/>
              </a:rPr>
              <a:t>The DVC-RT acts as only a facilitator of the application process</a:t>
            </a:r>
          </a:p>
          <a:p>
            <a:r>
              <a:rPr lang="en-US" altLang="en-US" sz="2800" dirty="0" smtClean="0">
                <a:ea typeface="ＭＳ Ｐゴシック" pitchFamily="34" charset="-128"/>
              </a:rPr>
              <a:t>See: http://www.dhs.gov/shares</a:t>
            </a:r>
          </a:p>
          <a:p>
            <a:endParaRPr lang="en-US" altLang="en-US" dirty="0" smtClean="0">
              <a:ea typeface="ＭＳ Ｐゴシック" pitchFamily="34" charset="-128"/>
            </a:endParaRPr>
          </a:p>
        </p:txBody>
      </p:sp>
      <p:sp>
        <p:nvSpPr>
          <p:cNvPr id="337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852F55BC-D130-4307-BAA1-13F1C47E598A}" type="slidenum">
              <a:rPr lang="en-US" altLang="en-US" sz="1400" b="1">
                <a:solidFill>
                  <a:srgbClr val="000099"/>
                </a:solidFill>
                <a:latin typeface="Arial" charset="0"/>
              </a:rPr>
              <a:pPr/>
              <a:t>16</a:t>
            </a:fld>
            <a:endParaRPr lang="en-US" altLang="en-US" sz="1400" b="1" dirty="0">
              <a:solidFill>
                <a:srgbClr val="000099"/>
              </a:solidFill>
              <a:latin typeface="Arial" charset="0"/>
            </a:endParaRPr>
          </a:p>
        </p:txBody>
      </p:sp>
      <p:sp>
        <p:nvSpPr>
          <p:cNvPr id="6"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a:xfrm>
            <a:off x="457200" y="163513"/>
            <a:ext cx="8305800" cy="1143000"/>
          </a:xfrm>
        </p:spPr>
        <p:txBody>
          <a:bodyPr/>
          <a:lstStyle/>
          <a:p>
            <a:pPr>
              <a:defRPr/>
            </a:pPr>
            <a:r>
              <a:rPr lang="en-US" altLang="en-US" sz="3600" dirty="0" smtClean="0"/>
              <a:t>AUXMON</a:t>
            </a:r>
          </a:p>
        </p:txBody>
      </p:sp>
      <p:sp>
        <p:nvSpPr>
          <p:cNvPr id="12291" name="Content Placeholder 2"/>
          <p:cNvSpPr>
            <a:spLocks noGrp="1"/>
          </p:cNvSpPr>
          <p:nvPr>
            <p:ph idx="1"/>
          </p:nvPr>
        </p:nvSpPr>
        <p:spPr>
          <a:xfrm>
            <a:off x="533400" y="1447800"/>
            <a:ext cx="8153400" cy="4678363"/>
          </a:xfrm>
        </p:spPr>
        <p:txBody>
          <a:bodyPr/>
          <a:lstStyle/>
          <a:p>
            <a:pPr>
              <a:defRPr/>
            </a:pPr>
            <a:r>
              <a:rPr lang="en-US" altLang="en-US" sz="2800" dirty="0" smtClean="0"/>
              <a:t>50 Stations enrolled in program, 36 in LANT, 14 in PAC</a:t>
            </a:r>
          </a:p>
          <a:p>
            <a:pPr>
              <a:defRPr/>
            </a:pPr>
            <a:r>
              <a:rPr lang="en-US" altLang="en-US" sz="2800" dirty="0" smtClean="0"/>
              <a:t>Must possess an HF facility with Auxiliary call sign</a:t>
            </a:r>
          </a:p>
          <a:p>
            <a:pPr>
              <a:defRPr/>
            </a:pPr>
            <a:r>
              <a:rPr lang="en-US" altLang="en-US" sz="2800" dirty="0" smtClean="0"/>
              <a:t>Quality control by monitoring CG HF broadcasts.</a:t>
            </a:r>
          </a:p>
          <a:p>
            <a:pPr>
              <a:defRPr/>
            </a:pPr>
            <a:r>
              <a:rPr lang="en-US" altLang="en-US" sz="2800" dirty="0" smtClean="0"/>
              <a:t>Requires time commitment </a:t>
            </a:r>
          </a:p>
          <a:p>
            <a:pPr>
              <a:defRPr/>
            </a:pPr>
            <a:r>
              <a:rPr lang="en-US" altLang="en-US" sz="2800" dirty="0" smtClean="0"/>
              <a:t>For </a:t>
            </a:r>
            <a:r>
              <a:rPr lang="en-US" altLang="en-US" sz="2800" dirty="0"/>
              <a:t>application, please see: http://rdept.cgaux.org/documents/Comms/AUXMONApplicationrs.pdf</a:t>
            </a:r>
          </a:p>
          <a:p>
            <a:pPr>
              <a:defRPr/>
            </a:pPr>
            <a:endParaRPr lang="en-US" altLang="en-US" sz="2800" dirty="0" smtClean="0"/>
          </a:p>
          <a:p>
            <a:pPr marL="0" indent="0">
              <a:buFontTx/>
              <a:buNone/>
              <a:defRPr/>
            </a:pPr>
            <a:endParaRPr lang="en-US" altLang="en-US" sz="1800" dirty="0" smtClean="0"/>
          </a:p>
        </p:txBody>
      </p:sp>
      <p:sp>
        <p:nvSpPr>
          <p:cNvPr id="3482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D2FA9C9B-659A-4A86-9EA0-C940CAA3718F}" type="slidenum">
              <a:rPr lang="en-US" altLang="en-US" sz="1400" b="1">
                <a:solidFill>
                  <a:srgbClr val="000099"/>
                </a:solidFill>
              </a:rPr>
              <a:pPr/>
              <a:t>17</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a:defRPr/>
            </a:pPr>
            <a:endParaRPr lang="en-US" altLang="en-US" dirty="0" smtClean="0"/>
          </a:p>
        </p:txBody>
      </p:sp>
      <p:sp>
        <p:nvSpPr>
          <p:cNvPr id="36866" name="Rectangle 3"/>
          <p:cNvSpPr>
            <a:spLocks noGrp="1" noChangeArrowheads="1"/>
          </p:cNvSpPr>
          <p:nvPr>
            <p:ph idx="1"/>
          </p:nvPr>
        </p:nvSpPr>
        <p:spPr/>
        <p:txBody>
          <a:bodyPr/>
          <a:lstStyle/>
          <a:p>
            <a:endParaRPr lang="en-US" altLang="en-US" smtClean="0">
              <a:ea typeface="ＭＳ Ｐゴシック" pitchFamily="34" charset="-128"/>
            </a:endParaRPr>
          </a:p>
        </p:txBody>
      </p:sp>
      <p:sp>
        <p:nvSpPr>
          <p:cNvPr id="3686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200">
                <a:solidFill>
                  <a:srgbClr val="000099"/>
                </a:solidFill>
                <a:latin typeface="Arial" charset="0"/>
              </a:rPr>
              <a:t>2016 Telecommunications Workshop</a:t>
            </a:r>
          </a:p>
        </p:txBody>
      </p:sp>
      <p:sp>
        <p:nvSpPr>
          <p:cNvPr id="3686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88EF42E5-941F-4EFA-9FFD-025521323587}" type="slidenum">
              <a:rPr lang="en-US" altLang="en-US" sz="1200">
                <a:solidFill>
                  <a:srgbClr val="000099"/>
                </a:solidFill>
              </a:rPr>
              <a:pPr/>
              <a:t>18</a:t>
            </a:fld>
            <a:endParaRPr lang="en-US" altLang="en-US" sz="1200">
              <a:solidFill>
                <a:srgbClr val="000099"/>
              </a:solidFill>
            </a:endParaRPr>
          </a:p>
        </p:txBody>
      </p:sp>
      <p:pic>
        <p:nvPicPr>
          <p:cNvPr id="36869" name="Picture 4" descr="COMMCOM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a:xfrm>
            <a:off x="457200" y="163513"/>
            <a:ext cx="8305800" cy="1055687"/>
          </a:xfrm>
        </p:spPr>
        <p:txBody>
          <a:bodyPr/>
          <a:lstStyle/>
          <a:p>
            <a:pPr>
              <a:defRPr/>
            </a:pPr>
            <a:r>
              <a:rPr lang="en-US" altLang="en-US" sz="3600" dirty="0" smtClean="0"/>
              <a:t>COMMCOM</a:t>
            </a:r>
          </a:p>
        </p:txBody>
      </p:sp>
      <p:sp>
        <p:nvSpPr>
          <p:cNvPr id="35842" name="Content Placeholder 2"/>
          <p:cNvSpPr>
            <a:spLocks noGrp="1"/>
          </p:cNvSpPr>
          <p:nvPr>
            <p:ph idx="1"/>
          </p:nvPr>
        </p:nvSpPr>
        <p:spPr>
          <a:xfrm>
            <a:off x="381000" y="1295400"/>
            <a:ext cx="8458200" cy="4830763"/>
          </a:xfrm>
        </p:spPr>
        <p:txBody>
          <a:bodyPr/>
          <a:lstStyle/>
          <a:p>
            <a:pPr marL="0" indent="0">
              <a:buNone/>
            </a:pPr>
            <a:r>
              <a:rPr lang="en-US" altLang="en-US" sz="1800" dirty="0">
                <a:ea typeface="ＭＳ Ｐゴシック" pitchFamily="34" charset="-128"/>
              </a:rPr>
              <a:t>Note: </a:t>
            </a:r>
            <a:r>
              <a:rPr lang="en-US" altLang="en-US" sz="1600" dirty="0">
                <a:ea typeface="ＭＳ Ｐゴシック" pitchFamily="34" charset="-128"/>
              </a:rPr>
              <a:t>The content of this slide and the following three slides are taken from a letter sent from A.T. </a:t>
            </a:r>
            <a:r>
              <a:rPr lang="en-US" altLang="en-US" sz="1600" dirty="0" err="1">
                <a:ea typeface="ＭＳ Ｐゴシック" pitchFamily="34" charset="-128"/>
              </a:rPr>
              <a:t>Campen</a:t>
            </a:r>
            <a:r>
              <a:rPr lang="en-US" altLang="en-US" sz="1600" dirty="0">
                <a:ea typeface="ＭＳ Ｐゴシック" pitchFamily="34" charset="-128"/>
              </a:rPr>
              <a:t>, CDR, CG CAMSLANT on 3 March, 2015 to Auxiliary </a:t>
            </a:r>
            <a:r>
              <a:rPr lang="en-US" altLang="en-US" sz="1600" dirty="0" smtClean="0">
                <a:ea typeface="ＭＳ Ｐゴシック" pitchFamily="34" charset="-128"/>
              </a:rPr>
              <a:t>DIR-Rd</a:t>
            </a:r>
            <a:endParaRPr lang="en-US" altLang="en-US" sz="1600" dirty="0">
              <a:ea typeface="ＭＳ Ｐゴシック" pitchFamily="34" charset="-128"/>
            </a:endParaRPr>
          </a:p>
          <a:p>
            <a:r>
              <a:rPr lang="en-US" altLang="en-US" sz="2400" dirty="0" smtClean="0">
                <a:ea typeface="ＭＳ Ｐゴシック" pitchFamily="34" charset="-128"/>
              </a:rPr>
              <a:t>How the Coast Guard manages and operates its radio stations has changed. Last summer that relationship and associated responsibilities changed </a:t>
            </a:r>
          </a:p>
          <a:p>
            <a:r>
              <a:rPr lang="en-US" altLang="en-US" sz="2400" dirty="0" smtClean="0">
                <a:ea typeface="ＭＳ Ｐゴシック" pitchFamily="34" charset="-128"/>
              </a:rPr>
              <a:t>The change was implemented under a Coast Guard Headquarters COMMSYS reorganization project called the Communications Command (COMMCOM) </a:t>
            </a:r>
          </a:p>
          <a:p>
            <a:r>
              <a:rPr lang="en-US" altLang="en-US" sz="2400" dirty="0" smtClean="0">
                <a:ea typeface="ＭＳ Ｐゴシック" pitchFamily="34" charset="-128"/>
              </a:rPr>
              <a:t>Neither our relationship nor monitoring/QA efforts with the Auxiliary will change with the migration to COMMCOM </a:t>
            </a:r>
          </a:p>
          <a:p>
            <a:r>
              <a:rPr lang="en-US" altLang="en-US" sz="2400" dirty="0" smtClean="0">
                <a:ea typeface="ＭＳ Ｐゴシック" pitchFamily="34" charset="-128"/>
              </a:rPr>
              <a:t>Nor will any of our radio broadcasts or operations that the COMMSYS currently performs</a:t>
            </a:r>
          </a:p>
        </p:txBody>
      </p:sp>
      <p:sp>
        <p:nvSpPr>
          <p:cNvPr id="3584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1D9AE103-2D7D-4950-ACD6-7A3FC5065A9A}" type="slidenum">
              <a:rPr lang="en-US" altLang="en-US" sz="1400" b="1">
                <a:solidFill>
                  <a:srgbClr val="000099"/>
                </a:solidFill>
              </a:rPr>
              <a:pPr/>
              <a:t>19</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57200" y="163513"/>
            <a:ext cx="8305800" cy="1055687"/>
          </a:xfrm>
        </p:spPr>
        <p:txBody>
          <a:bodyPr/>
          <a:lstStyle/>
          <a:p>
            <a:pPr>
              <a:defRPr/>
            </a:pPr>
            <a:r>
              <a:rPr lang="en-US" altLang="en-US" sz="3600" dirty="0" smtClean="0"/>
              <a:t>Welcome</a:t>
            </a:r>
          </a:p>
        </p:txBody>
      </p:sp>
      <p:sp>
        <p:nvSpPr>
          <p:cNvPr id="11269" name="Rectangle 3"/>
          <p:cNvSpPr>
            <a:spLocks noGrp="1" noChangeArrowheads="1"/>
          </p:cNvSpPr>
          <p:nvPr>
            <p:ph idx="1"/>
          </p:nvPr>
        </p:nvSpPr>
        <p:spPr>
          <a:xfrm>
            <a:off x="533400" y="1447800"/>
            <a:ext cx="8229600" cy="4678363"/>
          </a:xfrm>
        </p:spPr>
        <p:txBody>
          <a:bodyPr/>
          <a:lstStyle/>
          <a:p>
            <a:pPr>
              <a:buFontTx/>
              <a:buNone/>
              <a:defRPr/>
            </a:pPr>
            <a:r>
              <a:rPr lang="en-US" altLang="en-US" dirty="0" smtClean="0"/>
              <a:t>This workshop has been developed to:</a:t>
            </a:r>
          </a:p>
          <a:p>
            <a:pPr>
              <a:defRPr/>
            </a:pPr>
            <a:r>
              <a:rPr lang="en-US" altLang="en-US" dirty="0" smtClean="0"/>
              <a:t>Review existing policies and procedures</a:t>
            </a:r>
          </a:p>
          <a:p>
            <a:pPr>
              <a:defRPr/>
            </a:pPr>
            <a:r>
              <a:rPr lang="en-US" altLang="en-US" dirty="0" smtClean="0"/>
              <a:t>Overview current communications programs and missions</a:t>
            </a:r>
          </a:p>
          <a:p>
            <a:pPr>
              <a:defRPr/>
            </a:pPr>
            <a:r>
              <a:rPr lang="en-US" altLang="en-US" dirty="0" smtClean="0"/>
              <a:t>Preview, soon to be announced (TBA) programs and missions</a:t>
            </a:r>
          </a:p>
          <a:p>
            <a:pPr marL="0" indent="0">
              <a:spcBef>
                <a:spcPts val="1200"/>
              </a:spcBef>
              <a:buFontTx/>
              <a:buNone/>
              <a:defRPr/>
            </a:pPr>
            <a:r>
              <a:rPr lang="en-US" altLang="en-US" sz="2400" dirty="0" smtClean="0"/>
              <a:t>Note: Although this is an optional workshop, it can be “required” at the local level for all Telecommunications Operators (TCO)</a:t>
            </a:r>
          </a:p>
        </p:txBody>
      </p:sp>
      <p:sp>
        <p:nvSpPr>
          <p:cNvPr id="1741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C6CC92B4-FE8F-45C6-808F-C2BF8FABD42C}" type="slidenum">
              <a:rPr lang="en-US" altLang="en-US" sz="1400" b="1">
                <a:solidFill>
                  <a:srgbClr val="000099"/>
                </a:solidFill>
              </a:rPr>
              <a:pPr/>
              <a:t>2</a:t>
            </a:fld>
            <a:endParaRPr lang="en-US" altLang="en-US" sz="1400" b="1" dirty="0">
              <a:solidFill>
                <a:srgbClr val="000099"/>
              </a:solidFill>
            </a:endParaRPr>
          </a:p>
        </p:txBody>
      </p:sp>
      <p:sp>
        <p:nvSpPr>
          <p:cNvPr id="6"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p:txBody>
          <a:bodyPr/>
          <a:lstStyle/>
          <a:p>
            <a:pPr>
              <a:defRPr/>
            </a:pPr>
            <a:r>
              <a:rPr lang="en-US" altLang="en-US" sz="3600" dirty="0" smtClean="0"/>
              <a:t>COMMCOM</a:t>
            </a:r>
            <a:r>
              <a:rPr lang="en-US" altLang="en-US" sz="3200" dirty="0" smtClean="0"/>
              <a:t> (</a:t>
            </a:r>
            <a:r>
              <a:rPr lang="en-US" altLang="en-US" sz="3200" dirty="0" err="1" smtClean="0"/>
              <a:t>con’t</a:t>
            </a:r>
            <a:r>
              <a:rPr lang="en-US" altLang="en-US" sz="3200" dirty="0" smtClean="0"/>
              <a:t>)</a:t>
            </a:r>
          </a:p>
        </p:txBody>
      </p:sp>
      <p:sp>
        <p:nvSpPr>
          <p:cNvPr id="37890" name="Content Placeholder 2"/>
          <p:cNvSpPr>
            <a:spLocks noGrp="1"/>
          </p:cNvSpPr>
          <p:nvPr>
            <p:ph idx="1"/>
          </p:nvPr>
        </p:nvSpPr>
        <p:spPr>
          <a:xfrm>
            <a:off x="533400" y="1524000"/>
            <a:ext cx="8229600" cy="4602163"/>
          </a:xfrm>
        </p:spPr>
        <p:txBody>
          <a:bodyPr/>
          <a:lstStyle/>
          <a:p>
            <a:r>
              <a:rPr lang="en-US" altLang="en-US" sz="2400" dirty="0" smtClean="0">
                <a:ea typeface="ＭＳ Ｐゴシック" pitchFamily="34" charset="-128"/>
              </a:rPr>
              <a:t>The COMMCOM, which is the new name of CAMSLANT in Chesapeake, VA (NMN), will be the only command in the COMMSYS </a:t>
            </a:r>
          </a:p>
          <a:p>
            <a:r>
              <a:rPr lang="en-US" altLang="en-US" sz="2400" dirty="0" smtClean="0">
                <a:ea typeface="ＭＳ Ｐゴシック" pitchFamily="34" charset="-128"/>
              </a:rPr>
              <a:t>The Coast Guard decommissioned CAMSPAC (NMC), Kodiak (NOJ), Honolulu (NMO), New Orleans (NMG), Miami (NMA), and Boston (NMF) last summer </a:t>
            </a:r>
          </a:p>
          <a:p>
            <a:r>
              <a:rPr lang="en-US" altLang="en-US" sz="2400" b="1" dirty="0" smtClean="0">
                <a:ea typeface="ＭＳ Ｐゴシック" pitchFamily="34" charset="-128"/>
              </a:rPr>
              <a:t>All radio systems and operations from all of these stations will continue as before</a:t>
            </a:r>
            <a:r>
              <a:rPr lang="en-US" altLang="en-US" sz="2400" dirty="0" smtClean="0">
                <a:ea typeface="ＭＳ Ｐゴシック" pitchFamily="34" charset="-128"/>
              </a:rPr>
              <a:t>. </a:t>
            </a:r>
          </a:p>
          <a:p>
            <a:r>
              <a:rPr lang="en-US" altLang="en-US" sz="2400" dirty="0" smtClean="0">
                <a:ea typeface="ＭＳ Ｐゴシック" pitchFamily="34" charset="-128"/>
              </a:rPr>
              <a:t>All the facilities (with the exception of NOJ) are no longer manned. </a:t>
            </a:r>
          </a:p>
          <a:p>
            <a:r>
              <a:rPr lang="en-US" altLang="en-US" sz="2400" dirty="0" smtClean="0">
                <a:ea typeface="ＭＳ Ｐゴシック" pitchFamily="34" charset="-128"/>
              </a:rPr>
              <a:t>NOJ will still maintain a live radio watch in Kodiak</a:t>
            </a:r>
          </a:p>
        </p:txBody>
      </p:sp>
      <p:sp>
        <p:nvSpPr>
          <p:cNvPr id="3789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9BC28229-81EF-4902-A98A-0BFB9CDA818C}" type="slidenum">
              <a:rPr lang="en-US" altLang="en-US" sz="1400" b="1">
                <a:solidFill>
                  <a:srgbClr val="000099"/>
                </a:solidFill>
              </a:rPr>
              <a:pPr/>
              <a:t>20</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305800" cy="1055687"/>
          </a:xfrm>
        </p:spPr>
        <p:txBody>
          <a:bodyPr/>
          <a:lstStyle/>
          <a:p>
            <a:pPr>
              <a:defRPr/>
            </a:pPr>
            <a:r>
              <a:rPr lang="en-US" altLang="en-US" sz="3600" dirty="0"/>
              <a:t>COMMCOM</a:t>
            </a:r>
            <a:r>
              <a:rPr lang="en-US" altLang="en-US" dirty="0"/>
              <a:t> </a:t>
            </a:r>
            <a:r>
              <a:rPr lang="en-US" altLang="en-US" sz="3200" dirty="0"/>
              <a:t>(</a:t>
            </a:r>
            <a:r>
              <a:rPr lang="en-US" altLang="en-US" sz="3200" dirty="0" err="1" smtClean="0"/>
              <a:t>con’t</a:t>
            </a:r>
            <a:r>
              <a:rPr lang="en-US" altLang="en-US" sz="3200" dirty="0" smtClean="0"/>
              <a:t>)</a:t>
            </a:r>
            <a:endParaRPr lang="en-US" sz="3200" dirty="0"/>
          </a:p>
        </p:txBody>
      </p:sp>
      <p:sp>
        <p:nvSpPr>
          <p:cNvPr id="38914" name="Content Placeholder 2"/>
          <p:cNvSpPr>
            <a:spLocks noGrp="1"/>
          </p:cNvSpPr>
          <p:nvPr>
            <p:ph idx="1"/>
          </p:nvPr>
        </p:nvSpPr>
        <p:spPr>
          <a:xfrm>
            <a:off x="457200" y="1447800"/>
            <a:ext cx="8229600" cy="4678363"/>
          </a:xfrm>
        </p:spPr>
        <p:txBody>
          <a:bodyPr/>
          <a:lstStyle/>
          <a:p>
            <a:r>
              <a:rPr lang="en-US" altLang="en-US" sz="2400" dirty="0" smtClean="0">
                <a:ea typeface="ＭＳ Ｐゴシック" pitchFamily="34" charset="-128"/>
              </a:rPr>
              <a:t>Kodiak lost their support staff, become a subordinate unit to the COMMCOM (NMN), and will be referred to as COMMS </a:t>
            </a:r>
            <a:r>
              <a:rPr lang="en-US" altLang="en-US" sz="2400" dirty="0" err="1" smtClean="0">
                <a:ea typeface="ＭＳ Ｐゴシック" pitchFamily="34" charset="-128"/>
              </a:rPr>
              <a:t>Det</a:t>
            </a:r>
            <a:r>
              <a:rPr lang="en-US" altLang="en-US" sz="2400" dirty="0" smtClean="0">
                <a:ea typeface="ＭＳ Ｐゴシック" pitchFamily="34" charset="-128"/>
              </a:rPr>
              <a:t> Kodiak </a:t>
            </a:r>
          </a:p>
          <a:p>
            <a:r>
              <a:rPr lang="en-US" altLang="en-US" sz="2400" dirty="0" smtClean="0">
                <a:ea typeface="ＭＳ Ｐゴシック" pitchFamily="34" charset="-128"/>
              </a:rPr>
              <a:t>CAMSPAC also lost the majority of its staff and will no longer have a live radio watch. All of their radio operations, in addition to NOJ will be remoted to COMMCOM </a:t>
            </a:r>
          </a:p>
          <a:p>
            <a:r>
              <a:rPr lang="en-US" altLang="en-US" sz="2400" dirty="0" smtClean="0">
                <a:ea typeface="ＭＳ Ｐゴシック" pitchFamily="34" charset="-128"/>
              </a:rPr>
              <a:t>NMC will keep approximately 23 people to support their contingency and training mission </a:t>
            </a:r>
          </a:p>
          <a:p>
            <a:r>
              <a:rPr lang="en-US" altLang="en-US" sz="2400" dirty="0" smtClean="0">
                <a:ea typeface="ＭＳ Ｐゴシック" pitchFamily="34" charset="-128"/>
              </a:rPr>
              <a:t>They will be referred to as Mobile Contingency Communications (MCC) West and will be a subordinate unit to COMMCOM</a:t>
            </a:r>
          </a:p>
          <a:p>
            <a:endParaRPr lang="en-US" altLang="en-US" dirty="0" smtClean="0">
              <a:ea typeface="ＭＳ Ｐゴシック" pitchFamily="34" charset="-128"/>
            </a:endParaRPr>
          </a:p>
        </p:txBody>
      </p:sp>
      <p:sp>
        <p:nvSpPr>
          <p:cNvPr id="3891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354D4EC5-8BD0-40C1-94F4-7A108C41EE70}" type="slidenum">
              <a:rPr lang="en-US" altLang="en-US" sz="1400" b="1">
                <a:solidFill>
                  <a:srgbClr val="000099"/>
                </a:solidFill>
                <a:latin typeface="Arial" charset="0"/>
              </a:rPr>
              <a:pPr/>
              <a:t>21</a:t>
            </a:fld>
            <a:endParaRPr lang="en-US" altLang="en-US" sz="1400" b="1" dirty="0">
              <a:solidFill>
                <a:srgbClr val="000099"/>
              </a:solidFill>
              <a:latin typeface="Arial" charset="0"/>
            </a:endParaRPr>
          </a:p>
        </p:txBody>
      </p:sp>
      <p:sp>
        <p:nvSpPr>
          <p:cNvPr id="6"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a:xfrm>
            <a:off x="304800" y="163513"/>
            <a:ext cx="8610600" cy="1055687"/>
          </a:xfrm>
        </p:spPr>
        <p:txBody>
          <a:bodyPr/>
          <a:lstStyle/>
          <a:p>
            <a:pPr>
              <a:defRPr/>
            </a:pPr>
            <a:r>
              <a:rPr lang="en-US" altLang="en-US" sz="3600" dirty="0" smtClean="0"/>
              <a:t>Impact to the Auxiliary</a:t>
            </a:r>
          </a:p>
        </p:txBody>
      </p:sp>
      <p:sp>
        <p:nvSpPr>
          <p:cNvPr id="39938" name="Content Placeholder 2"/>
          <p:cNvSpPr>
            <a:spLocks noGrp="1"/>
          </p:cNvSpPr>
          <p:nvPr>
            <p:ph idx="1"/>
          </p:nvPr>
        </p:nvSpPr>
        <p:spPr>
          <a:xfrm>
            <a:off x="457200" y="1524000"/>
            <a:ext cx="8229600" cy="4602163"/>
          </a:xfrm>
        </p:spPr>
        <p:txBody>
          <a:bodyPr/>
          <a:lstStyle/>
          <a:p>
            <a:pPr lvl="0"/>
            <a:r>
              <a:rPr lang="en-US" sz="2800" dirty="0"/>
              <a:t>In the end, the Coast Guard will continue to carry out all radio broadcasts and GMDSS alert and monitoring as normal. NOJ will do this for the D17 AOR, and COMMCOM (NMN) will do it for the rest of the Coast Guard’s AOR, including NMO.</a:t>
            </a:r>
          </a:p>
          <a:p>
            <a:r>
              <a:rPr lang="en-US" altLang="en-US" sz="2600" dirty="0" smtClean="0">
                <a:ea typeface="ＭＳ Ｐゴシック" pitchFamily="34" charset="-128"/>
              </a:rPr>
              <a:t>For Auxiliary in the LANT AOR, nothing should change for your reporting, tasking or POCs </a:t>
            </a:r>
          </a:p>
          <a:p>
            <a:r>
              <a:rPr lang="en-US" altLang="en-US" sz="2400" dirty="0">
                <a:ea typeface="ＭＳ Ｐゴシック" pitchFamily="34" charset="-128"/>
              </a:rPr>
              <a:t>Auxiliary in HONO or PACAREA (minus D17), your POC and reporting has changed to COMMCOM </a:t>
            </a:r>
          </a:p>
          <a:p>
            <a:endParaRPr lang="en-US" altLang="en-US" sz="2600" dirty="0" smtClean="0">
              <a:ea typeface="ＭＳ Ｐゴシック" pitchFamily="34" charset="-128"/>
            </a:endParaRPr>
          </a:p>
        </p:txBody>
      </p:sp>
      <p:sp>
        <p:nvSpPr>
          <p:cNvPr id="3994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E82E1738-D9AB-47E2-84FD-07B5F29EE965}" type="slidenum">
              <a:rPr lang="en-US" altLang="en-US" sz="1400" b="1">
                <a:solidFill>
                  <a:srgbClr val="000099"/>
                </a:solidFill>
              </a:rPr>
              <a:pPr/>
              <a:t>22</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Impact to the </a:t>
            </a:r>
            <a:r>
              <a:rPr lang="en-US" altLang="en-US" sz="3600" dirty="0" smtClean="0"/>
              <a:t>Auxiliary </a:t>
            </a:r>
            <a:r>
              <a:rPr lang="en-US" altLang="en-US" sz="3200" dirty="0" smtClean="0"/>
              <a:t>(</a:t>
            </a:r>
            <a:r>
              <a:rPr lang="en-US" altLang="en-US" sz="3200" dirty="0" err="1" smtClean="0"/>
              <a:t>con’t</a:t>
            </a:r>
            <a:r>
              <a:rPr lang="en-US" altLang="en-US" sz="3200" dirty="0" smtClean="0"/>
              <a:t>)</a:t>
            </a:r>
            <a:endParaRPr lang="en-US" sz="3200" dirty="0"/>
          </a:p>
        </p:txBody>
      </p:sp>
      <p:sp>
        <p:nvSpPr>
          <p:cNvPr id="3" name="Content Placeholder 2"/>
          <p:cNvSpPr>
            <a:spLocks noGrp="1"/>
          </p:cNvSpPr>
          <p:nvPr>
            <p:ph idx="1"/>
          </p:nvPr>
        </p:nvSpPr>
        <p:spPr/>
        <p:txBody>
          <a:bodyPr/>
          <a:lstStyle/>
          <a:p>
            <a:r>
              <a:rPr lang="en-US" altLang="en-US" sz="2800" dirty="0" smtClean="0">
                <a:ea typeface="ＭＳ Ｐゴシック" pitchFamily="34" charset="-128"/>
              </a:rPr>
              <a:t>There </a:t>
            </a:r>
            <a:r>
              <a:rPr lang="en-US" altLang="en-US" sz="2800" dirty="0">
                <a:ea typeface="ＭＳ Ｐゴシック" pitchFamily="34" charset="-128"/>
              </a:rPr>
              <a:t>will still be a Chief Warrant Officer at COMMS </a:t>
            </a:r>
            <a:r>
              <a:rPr lang="en-US" altLang="en-US" sz="2800" dirty="0" err="1">
                <a:ea typeface="ＭＳ Ｐゴシック" pitchFamily="34" charset="-128"/>
              </a:rPr>
              <a:t>Det</a:t>
            </a:r>
            <a:r>
              <a:rPr lang="en-US" altLang="en-US" sz="2800" dirty="0">
                <a:ea typeface="ＭＳ Ｐゴシック" pitchFamily="34" charset="-128"/>
              </a:rPr>
              <a:t> West, whom you are encouraged to keep in touch and work with </a:t>
            </a:r>
          </a:p>
          <a:p>
            <a:r>
              <a:rPr lang="en-US" altLang="en-US" sz="2800" dirty="0">
                <a:ea typeface="ＭＳ Ｐゴシック" pitchFamily="34" charset="-128"/>
              </a:rPr>
              <a:t>Expect an increase in requests for AUXMON support, due to the un-manning of these radio stations and expected increased delay for repairs</a:t>
            </a:r>
          </a:p>
          <a:p>
            <a:endParaRPr lang="en-US" dirty="0"/>
          </a:p>
        </p:txBody>
      </p:sp>
      <p:sp>
        <p:nvSpPr>
          <p:cNvPr id="4" name="Footer Placeholder 3"/>
          <p:cNvSpPr>
            <a:spLocks noGrp="1"/>
          </p:cNvSpPr>
          <p:nvPr>
            <p:ph type="ftr" sz="quarter" idx="10"/>
          </p:nvPr>
        </p:nvSpPr>
        <p:spPr/>
        <p:txBody>
          <a:bodyPr/>
          <a:lstStyle/>
          <a:p>
            <a:pPr>
              <a:defRPr/>
            </a:pPr>
            <a:r>
              <a:rPr lang="en-US" altLang="en-US" smtClean="0"/>
              <a:t>2016 Telecommunications Workshop</a:t>
            </a:r>
          </a:p>
          <a:p>
            <a:pPr>
              <a:defRPr/>
            </a:pPr>
            <a:r>
              <a:rPr lang="en-US" altLang="en-US" smtClean="0"/>
              <a:t>Response Directorate</a:t>
            </a:r>
            <a:endParaRPr lang="en-US" altLang="en-US" dirty="0"/>
          </a:p>
        </p:txBody>
      </p:sp>
      <p:sp>
        <p:nvSpPr>
          <p:cNvPr id="5" name="Slide Number Placeholder 4"/>
          <p:cNvSpPr>
            <a:spLocks noGrp="1"/>
          </p:cNvSpPr>
          <p:nvPr>
            <p:ph type="sldNum" sz="quarter" idx="11"/>
          </p:nvPr>
        </p:nvSpPr>
        <p:spPr/>
        <p:txBody>
          <a:bodyPr/>
          <a:lstStyle/>
          <a:p>
            <a:pPr>
              <a:defRPr/>
            </a:pPr>
            <a:fld id="{BA72A911-ABCF-47B4-BE36-EA8AE000D12A}" type="slidenum">
              <a:rPr lang="en-US" altLang="en-US" smtClean="0"/>
              <a:pPr>
                <a:defRPr/>
              </a:pPr>
              <a:t>23</a:t>
            </a:fld>
            <a:endParaRPr lang="en-US" altLang="en-US" dirty="0"/>
          </a:p>
        </p:txBody>
      </p:sp>
    </p:spTree>
    <p:extLst>
      <p:ext uri="{BB962C8B-B14F-4D97-AF65-F5344CB8AC3E}">
        <p14:creationId xmlns:p14="http://schemas.microsoft.com/office/powerpoint/2010/main" val="1305753772"/>
      </p:ext>
    </p:extLst>
  </p:cSld>
  <p:clrMapOvr>
    <a:masterClrMapping/>
  </p:clrMapOvr>
  <p:transition>
    <p:cover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7200" y="163513"/>
            <a:ext cx="8305800" cy="1143000"/>
          </a:xfrm>
        </p:spPr>
        <p:txBody>
          <a:bodyPr/>
          <a:lstStyle/>
          <a:p>
            <a:pPr>
              <a:defRPr/>
            </a:pPr>
            <a:r>
              <a:rPr lang="en-US" altLang="en-US" sz="3600" dirty="0" smtClean="0"/>
              <a:t>CHANGE AGENTS</a:t>
            </a:r>
          </a:p>
        </p:txBody>
      </p:sp>
      <p:sp>
        <p:nvSpPr>
          <p:cNvPr id="40962" name="Rectangle 3"/>
          <p:cNvSpPr>
            <a:spLocks noGrp="1" noChangeArrowheads="1"/>
          </p:cNvSpPr>
          <p:nvPr>
            <p:ph idx="1"/>
          </p:nvPr>
        </p:nvSpPr>
        <p:spPr>
          <a:xfrm>
            <a:off x="457200" y="1524000"/>
            <a:ext cx="8229600" cy="4572000"/>
          </a:xfrm>
        </p:spPr>
        <p:txBody>
          <a:bodyPr/>
          <a:lstStyle/>
          <a:p>
            <a:r>
              <a:rPr lang="en-US" altLang="en-US" sz="2400" dirty="0" smtClean="0">
                <a:ea typeface="ＭＳ Ｐゴシック" pitchFamily="34" charset="-128"/>
              </a:rPr>
              <a:t>Technology – voice to digital communications</a:t>
            </a:r>
          </a:p>
          <a:p>
            <a:r>
              <a:rPr lang="en-US" altLang="en-US" sz="2400" dirty="0" smtClean="0">
                <a:ea typeface="ＭＳ Ｐゴシック" pitchFamily="34" charset="-128"/>
              </a:rPr>
              <a:t>Wide band VHF shifting to LMR narrowband and NTIA compliant</a:t>
            </a:r>
          </a:p>
          <a:p>
            <a:r>
              <a:rPr lang="en-US" altLang="en-US" sz="2400" dirty="0" smtClean="0">
                <a:ea typeface="ＭＳ Ｐゴシック" pitchFamily="34" charset="-128"/>
              </a:rPr>
              <a:t>GMDSS replaces traditional SSB MF/HF distress messaging</a:t>
            </a:r>
          </a:p>
          <a:p>
            <a:r>
              <a:rPr lang="en-US" altLang="en-US" sz="2400" dirty="0" smtClean="0">
                <a:ea typeface="ＭＳ Ｐゴシック" pitchFamily="34" charset="-128"/>
              </a:rPr>
              <a:t>August 1, 2013 - Coast Guard halts monitoring of 2182 SSB for distress calls and 2670 VOBRA</a:t>
            </a:r>
          </a:p>
          <a:p>
            <a:r>
              <a:rPr lang="en-US" altLang="en-US" sz="2400" dirty="0" smtClean="0">
                <a:ea typeface="ＭＳ Ｐゴシック" pitchFamily="34" charset="-128"/>
              </a:rPr>
              <a:t>Rescue 21 implemented for Sea Area 1, VHF</a:t>
            </a:r>
          </a:p>
          <a:p>
            <a:r>
              <a:rPr lang="en-US" altLang="en-US" sz="2400" dirty="0" smtClean="0">
                <a:ea typeface="ＭＳ Ｐゴシック" pitchFamily="34" charset="-128"/>
              </a:rPr>
              <a:t>COMMCOM Email July 2015</a:t>
            </a:r>
          </a:p>
          <a:p>
            <a:pPr>
              <a:buFontTx/>
              <a:buNone/>
            </a:pPr>
            <a:r>
              <a:rPr lang="en-US" altLang="en-US" sz="1000" dirty="0" smtClean="0">
                <a:ea typeface="ＭＳ Ｐゴシック" pitchFamily="34" charset="-128"/>
              </a:rPr>
              <a:t>	</a:t>
            </a:r>
            <a:r>
              <a:rPr lang="en-US" altLang="en-US" sz="1400" dirty="0" smtClean="0">
                <a:ea typeface="ＭＳ Ｐゴシック" pitchFamily="34" charset="-128"/>
                <a:hlinkClick r:id="rId3"/>
              </a:rPr>
              <a:t>http://wow.uscgaux.info/Uploads_wowII/R-DEPT/COMMCOM_MEMO_SMLL_SIZE.pdf</a:t>
            </a:r>
            <a:endParaRPr lang="en-US" altLang="en-US" sz="1400" dirty="0" smtClean="0">
              <a:ea typeface="ＭＳ Ｐゴシック" pitchFamily="34" charset="-128"/>
            </a:endParaRPr>
          </a:p>
          <a:p>
            <a:r>
              <a:rPr lang="en-US" altLang="en-US" sz="2400" dirty="0" smtClean="0">
                <a:ea typeface="ＭＳ Ｐゴシック" pitchFamily="34" charset="-128"/>
              </a:rPr>
              <a:t>Concept of Operations (TBA 2016)</a:t>
            </a:r>
          </a:p>
          <a:p>
            <a:pPr>
              <a:buFontTx/>
              <a:buAutoNum type="arabicPeriod"/>
            </a:pPr>
            <a:endParaRPr lang="en-US" altLang="en-US" dirty="0" smtClean="0">
              <a:ea typeface="ＭＳ Ｐゴシック" pitchFamily="34" charset="-128"/>
            </a:endParaRPr>
          </a:p>
        </p:txBody>
      </p:sp>
      <p:sp>
        <p:nvSpPr>
          <p:cNvPr id="4096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5189A001-EEF4-489C-9B3D-35B99BC5825F}" type="slidenum">
              <a:rPr lang="en-US" altLang="en-US" sz="1400" b="1">
                <a:solidFill>
                  <a:srgbClr val="000099"/>
                </a:solidFill>
              </a:rPr>
              <a:pPr/>
              <a:t>24</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457200" y="163513"/>
            <a:ext cx="8305800" cy="1143000"/>
          </a:xfrm>
        </p:spPr>
        <p:txBody>
          <a:bodyPr/>
          <a:lstStyle/>
          <a:p>
            <a:pPr>
              <a:defRPr/>
            </a:pPr>
            <a:r>
              <a:rPr lang="en-US" altLang="en-US" sz="3600" dirty="0" smtClean="0"/>
              <a:t>CONCEPT OF OPERATIONS</a:t>
            </a:r>
          </a:p>
        </p:txBody>
      </p:sp>
      <p:sp>
        <p:nvSpPr>
          <p:cNvPr id="43010" name="Content Placeholder 2"/>
          <p:cNvSpPr>
            <a:spLocks noGrp="1"/>
          </p:cNvSpPr>
          <p:nvPr>
            <p:ph idx="1"/>
          </p:nvPr>
        </p:nvSpPr>
        <p:spPr>
          <a:xfrm>
            <a:off x="533400" y="1524000"/>
            <a:ext cx="8153400" cy="4602163"/>
          </a:xfrm>
        </p:spPr>
        <p:txBody>
          <a:bodyPr/>
          <a:lstStyle/>
          <a:p>
            <a:r>
              <a:rPr lang="en-US" altLang="en-US" sz="2400" b="1" dirty="0" smtClean="0">
                <a:ea typeface="ＭＳ Ｐゴシック" pitchFamily="34" charset="-128"/>
              </a:rPr>
              <a:t>CONCEPT OF OPERATIONS</a:t>
            </a:r>
            <a:r>
              <a:rPr lang="en-US" altLang="en-US" sz="2400" dirty="0" smtClean="0">
                <a:ea typeface="ＭＳ Ｐゴシック" pitchFamily="34" charset="-128"/>
              </a:rPr>
              <a:t> </a:t>
            </a:r>
            <a:r>
              <a:rPr lang="en-US" altLang="en-US" sz="2400" b="1" dirty="0" smtClean="0">
                <a:ea typeface="ＭＳ Ｐゴシック" pitchFamily="34" charset="-128"/>
              </a:rPr>
              <a:t>– CONOPS </a:t>
            </a:r>
            <a:r>
              <a:rPr lang="en-US" altLang="en-US" sz="2400" dirty="0" smtClean="0">
                <a:ea typeface="ＭＳ Ｐゴシック" pitchFamily="34" charset="-128"/>
              </a:rPr>
              <a:t>(TBA 2016) for Auxiliary Communications is intended to provide a foundation for the growth and development of current Auxiliary communications capabilities while conveying to the US Coast Guard Auxiliary (CGAUX) and the US Coast Guard (CG), the role, assets, activities, operations and overall policies of the Auxiliary Communication System (ACS)</a:t>
            </a:r>
          </a:p>
          <a:p>
            <a:r>
              <a:rPr lang="en-US" altLang="en-US" sz="2400" dirty="0" smtClean="0">
                <a:ea typeface="ＭＳ Ｐゴシック" pitchFamily="34" charset="-128"/>
              </a:rPr>
              <a:t>Communication officers at all levels, will be responsible for maintaining a radio communications resource availability list. (See: ICS Form 217A CG)</a:t>
            </a:r>
          </a:p>
          <a:p>
            <a:endParaRPr lang="en-US" altLang="en-US" sz="1800" dirty="0" smtClean="0">
              <a:ea typeface="ＭＳ Ｐゴシック" pitchFamily="34" charset="-128"/>
            </a:endParaRPr>
          </a:p>
        </p:txBody>
      </p:sp>
      <p:sp>
        <p:nvSpPr>
          <p:cNvPr id="4301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47112992-E573-4160-ACAB-F76A5AC1FD85}" type="slidenum">
              <a:rPr lang="en-US" altLang="en-US" sz="1400" b="1">
                <a:solidFill>
                  <a:srgbClr val="000099"/>
                </a:solidFill>
              </a:rPr>
              <a:pPr/>
              <a:t>25</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305800" cy="1143000"/>
          </a:xfrm>
        </p:spPr>
        <p:txBody>
          <a:bodyPr/>
          <a:lstStyle/>
          <a:p>
            <a:pPr>
              <a:defRPr/>
            </a:pPr>
            <a:r>
              <a:rPr lang="en-US" sz="3600" dirty="0" smtClean="0"/>
              <a:t>CONOPS</a:t>
            </a:r>
            <a:r>
              <a:rPr lang="en-US" dirty="0" smtClean="0"/>
              <a:t> </a:t>
            </a:r>
            <a:r>
              <a:rPr lang="en-US" sz="3200" dirty="0" smtClean="0"/>
              <a:t>(</a:t>
            </a:r>
            <a:r>
              <a:rPr lang="en-US" sz="3200" dirty="0" err="1" smtClean="0"/>
              <a:t>con’t</a:t>
            </a:r>
            <a:r>
              <a:rPr lang="en-US" sz="3200" dirty="0" smtClean="0"/>
              <a:t>)</a:t>
            </a:r>
            <a:endParaRPr lang="en-US" sz="3200" dirty="0"/>
          </a:p>
        </p:txBody>
      </p:sp>
      <p:sp>
        <p:nvSpPr>
          <p:cNvPr id="44034" name="Content Placeholder 2"/>
          <p:cNvSpPr>
            <a:spLocks noGrp="1"/>
          </p:cNvSpPr>
          <p:nvPr>
            <p:ph idx="1"/>
          </p:nvPr>
        </p:nvSpPr>
        <p:spPr>
          <a:xfrm>
            <a:off x="533400" y="1600200"/>
            <a:ext cx="8153400" cy="4525963"/>
          </a:xfrm>
        </p:spPr>
        <p:txBody>
          <a:bodyPr/>
          <a:lstStyle/>
          <a:p>
            <a:r>
              <a:rPr lang="en-US" altLang="en-US" sz="2400" dirty="0" smtClean="0">
                <a:ea typeface="ＭＳ Ｐゴシック" pitchFamily="34" charset="-128"/>
              </a:rPr>
              <a:t>Require every DCO to participate in quarterly communication drills conducted by their DSO-CM</a:t>
            </a:r>
          </a:p>
          <a:p>
            <a:r>
              <a:rPr lang="en-US" altLang="en-US" sz="2400" dirty="0" smtClean="0">
                <a:ea typeface="ＭＳ Ｐゴシック" pitchFamily="34" charset="-128"/>
              </a:rPr>
              <a:t>DSO-CM’s and ADSO-CM’s are encouraged to participate in sponsored TELECONS with the national telecommunications staff, when held</a:t>
            </a:r>
          </a:p>
          <a:p>
            <a:r>
              <a:rPr lang="en-US" altLang="en-US" sz="2400" dirty="0" smtClean="0">
                <a:ea typeface="ＭＳ Ｐゴシック" pitchFamily="34" charset="-128"/>
              </a:rPr>
              <a:t>CM officers are encouraged to share the annual “Communications Workshop” with all unit members possessing an approved Auxiliary radio facility</a:t>
            </a:r>
          </a:p>
          <a:p>
            <a:endParaRPr lang="en-US" altLang="en-US" dirty="0" smtClean="0">
              <a:ea typeface="ＭＳ Ｐゴシック" pitchFamily="34" charset="-128"/>
            </a:endParaRPr>
          </a:p>
        </p:txBody>
      </p:sp>
      <p:sp>
        <p:nvSpPr>
          <p:cNvPr id="4403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A85BEE36-D744-4CB7-9848-2E8A9DCA953E}" type="slidenum">
              <a:rPr lang="en-US" altLang="en-US" sz="1400" b="1">
                <a:solidFill>
                  <a:srgbClr val="000099"/>
                </a:solidFill>
                <a:latin typeface="Arial" charset="0"/>
              </a:rPr>
              <a:pPr/>
              <a:t>26</a:t>
            </a:fld>
            <a:endParaRPr lang="en-US" altLang="en-US" sz="1400" b="1" dirty="0">
              <a:solidFill>
                <a:srgbClr val="000099"/>
              </a:solidFill>
              <a:latin typeface="Arial" charset="0"/>
            </a:endParaRPr>
          </a:p>
        </p:txBody>
      </p:sp>
      <p:sp>
        <p:nvSpPr>
          <p:cNvPr id="6"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0" name="Title 16"/>
          <p:cNvSpPr>
            <a:spLocks noGrp="1"/>
          </p:cNvSpPr>
          <p:nvPr>
            <p:ph type="title"/>
          </p:nvPr>
        </p:nvSpPr>
        <p:spPr>
          <a:xfrm>
            <a:off x="457200" y="76201"/>
            <a:ext cx="8305800" cy="1143000"/>
          </a:xfrm>
        </p:spPr>
        <p:txBody>
          <a:bodyPr/>
          <a:lstStyle/>
          <a:p>
            <a:pPr>
              <a:defRPr/>
            </a:pPr>
            <a:r>
              <a:rPr lang="en-US" altLang="en-US" sz="3600" dirty="0" smtClean="0"/>
              <a:t>AUXILIARY COMMUNICATIONS </a:t>
            </a:r>
            <a:br>
              <a:rPr lang="en-US" altLang="en-US" sz="3600" dirty="0" smtClean="0"/>
            </a:br>
            <a:r>
              <a:rPr lang="en-US" altLang="en-US" sz="3600" dirty="0" smtClean="0"/>
              <a:t>SYSTEM - 2016 &amp; Beyond</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422359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61"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655FDE65-C791-48A5-9900-0D90EA7AB2B4}" type="slidenum">
              <a:rPr lang="en-US" altLang="en-US" sz="1400" b="1">
                <a:solidFill>
                  <a:srgbClr val="000099"/>
                </a:solidFill>
              </a:rPr>
              <a:pPr/>
              <a:t>27</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457200" y="163513"/>
            <a:ext cx="8229600" cy="1055687"/>
          </a:xfrm>
        </p:spPr>
        <p:txBody>
          <a:bodyPr/>
          <a:lstStyle/>
          <a:p>
            <a:pPr>
              <a:defRPr/>
            </a:pPr>
            <a:r>
              <a:rPr lang="en-US" altLang="en-US" sz="3600" dirty="0" smtClean="0"/>
              <a:t>AUGCOM MISSION</a:t>
            </a:r>
          </a:p>
        </p:txBody>
      </p:sp>
      <p:sp>
        <p:nvSpPr>
          <p:cNvPr id="46082" name="Content Placeholder 2"/>
          <p:cNvSpPr>
            <a:spLocks noGrp="1"/>
          </p:cNvSpPr>
          <p:nvPr>
            <p:ph idx="1"/>
          </p:nvPr>
        </p:nvSpPr>
        <p:spPr>
          <a:xfrm>
            <a:off x="304800" y="1371600"/>
            <a:ext cx="8534400" cy="4572001"/>
          </a:xfrm>
        </p:spPr>
        <p:txBody>
          <a:bodyPr/>
          <a:lstStyle/>
          <a:p>
            <a:r>
              <a:rPr lang="en-US" altLang="en-US" sz="2800" dirty="0" smtClean="0">
                <a:ea typeface="ＭＳ Ｐゴシック" pitchFamily="34" charset="-128"/>
              </a:rPr>
              <a:t>Specifics of AUGCOM mission TBA 2016</a:t>
            </a:r>
          </a:p>
          <a:p>
            <a:r>
              <a:rPr lang="en-US" altLang="en-US" sz="2800" dirty="0" smtClean="0">
                <a:ea typeface="ＭＳ Ｐゴシック" pitchFamily="34" charset="-128"/>
              </a:rPr>
              <a:t>Directly supports the CG COMMCOM, Sectors and other CG Commands</a:t>
            </a:r>
          </a:p>
          <a:p>
            <a:r>
              <a:rPr lang="en-US" altLang="en-US" sz="2800" dirty="0">
                <a:ea typeface="ＭＳ Ｐゴシック" pitchFamily="34" charset="-128"/>
              </a:rPr>
              <a:t>Aids response to GMDSS HF maritime services for sea area </a:t>
            </a:r>
            <a:r>
              <a:rPr lang="en-US" altLang="en-US" sz="2800" dirty="0" smtClean="0">
                <a:ea typeface="ＭＳ Ｐゴシック" pitchFamily="34" charset="-128"/>
              </a:rPr>
              <a:t>A2</a:t>
            </a:r>
            <a:r>
              <a:rPr lang="en-US" altLang="en-US" sz="2800" dirty="0">
                <a:ea typeface="ＭＳ Ｐゴシック" pitchFamily="34" charset="-128"/>
              </a:rPr>
              <a:t>, </a:t>
            </a:r>
            <a:r>
              <a:rPr lang="en-US" altLang="en-US" sz="2800" dirty="0" smtClean="0">
                <a:ea typeface="ＭＳ Ｐゴシック" pitchFamily="34" charset="-128"/>
              </a:rPr>
              <a:t>A3 </a:t>
            </a:r>
            <a:r>
              <a:rPr lang="en-US" altLang="en-US" sz="2800" dirty="0">
                <a:ea typeface="ＭＳ Ｐゴシック" pitchFamily="34" charset="-128"/>
              </a:rPr>
              <a:t>and </a:t>
            </a:r>
            <a:r>
              <a:rPr lang="en-US" altLang="en-US" sz="2800" dirty="0" smtClean="0">
                <a:ea typeface="ＭＳ Ｐゴシック" pitchFamily="34" charset="-128"/>
              </a:rPr>
              <a:t>A4 </a:t>
            </a:r>
            <a:endParaRPr lang="en-US" altLang="en-US" sz="2800" dirty="0" smtClean="0">
              <a:ea typeface="ＭＳ Ｐゴシック" pitchFamily="34" charset="-128"/>
            </a:endParaRPr>
          </a:p>
          <a:p>
            <a:r>
              <a:rPr lang="en-US" altLang="en-US" sz="2800" dirty="0" smtClean="0">
                <a:ea typeface="ＭＳ Ｐゴシック" pitchFamily="34" charset="-128"/>
              </a:rPr>
              <a:t>Participants are a select group of qualified Auxiliary HF facilities and designated as AUGCOMSTA  </a:t>
            </a:r>
          </a:p>
          <a:p>
            <a:pPr algn="ctr">
              <a:spcBef>
                <a:spcPts val="1200"/>
              </a:spcBef>
              <a:buFontTx/>
              <a:buNone/>
            </a:pPr>
            <a:r>
              <a:rPr lang="en-US" altLang="en-US" sz="1600" dirty="0" smtClean="0">
                <a:ea typeface="ＭＳ Ｐゴシック" pitchFamily="34" charset="-128"/>
                <a:hlinkClick r:id="rId3"/>
              </a:rPr>
              <a:t>http://rdept.cgaux.org/documents/Comms/AUGCOM%20Recruiting%20Statement.pdf</a:t>
            </a:r>
            <a:endParaRPr lang="en-US" altLang="en-US" sz="1600" dirty="0" smtClean="0">
              <a:ea typeface="ＭＳ Ｐゴシック" pitchFamily="34" charset="-128"/>
            </a:endParaRPr>
          </a:p>
        </p:txBody>
      </p:sp>
      <p:sp>
        <p:nvSpPr>
          <p:cNvPr id="4608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F1D50920-AD7A-41D1-9164-B1C7B250F232}" type="slidenum">
              <a:rPr lang="en-US" altLang="en-US" sz="1400" b="1">
                <a:solidFill>
                  <a:srgbClr val="000099"/>
                </a:solidFill>
              </a:rPr>
              <a:pPr/>
              <a:t>28</a:t>
            </a:fld>
            <a:endParaRPr lang="en-US" altLang="en-US" sz="1400" b="1" dirty="0">
              <a:solidFill>
                <a:srgbClr val="000099"/>
              </a:solidFill>
            </a:endParaRPr>
          </a:p>
        </p:txBody>
      </p:sp>
      <p:sp>
        <p:nvSpPr>
          <p:cNvPr id="9"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1"/>
          <p:cNvSpPr>
            <a:spLocks noGrp="1"/>
          </p:cNvSpPr>
          <p:nvPr>
            <p:ph type="title"/>
          </p:nvPr>
        </p:nvSpPr>
        <p:spPr>
          <a:xfrm>
            <a:off x="457200" y="163513"/>
            <a:ext cx="8305800" cy="979487"/>
          </a:xfrm>
        </p:spPr>
        <p:txBody>
          <a:bodyPr/>
          <a:lstStyle/>
          <a:p>
            <a:pPr>
              <a:defRPr/>
            </a:pPr>
            <a:r>
              <a:rPr lang="en-US" altLang="en-US" sz="3600" dirty="0" smtClean="0"/>
              <a:t>AUGCOMSTA</a:t>
            </a:r>
            <a:br>
              <a:rPr lang="en-US" altLang="en-US" sz="3600" dirty="0" smtClean="0"/>
            </a:br>
            <a:r>
              <a:rPr lang="en-US" altLang="en-US" sz="3600" dirty="0" smtClean="0"/>
              <a:t>REQUIREMENTS</a:t>
            </a:r>
          </a:p>
        </p:txBody>
      </p:sp>
      <p:sp>
        <p:nvSpPr>
          <p:cNvPr id="17411" name="Content Placeholder 2"/>
          <p:cNvSpPr>
            <a:spLocks noGrp="1"/>
          </p:cNvSpPr>
          <p:nvPr>
            <p:ph idx="1"/>
          </p:nvPr>
        </p:nvSpPr>
        <p:spPr>
          <a:xfrm>
            <a:off x="457200" y="1371600"/>
            <a:ext cx="8382000" cy="4800600"/>
          </a:xfrm>
        </p:spPr>
        <p:txBody>
          <a:bodyPr/>
          <a:lstStyle/>
          <a:p>
            <a:pPr>
              <a:defRPr/>
            </a:pPr>
            <a:r>
              <a:rPr lang="en-US" altLang="en-US" sz="2800" dirty="0" smtClean="0"/>
              <a:t>Ability to receive, decode, record, and transmit digital messages via SEATTY or comparable software</a:t>
            </a:r>
          </a:p>
          <a:p>
            <a:pPr>
              <a:defRPr/>
            </a:pPr>
            <a:r>
              <a:rPr lang="en-US" altLang="en-US" sz="2800" dirty="0" smtClean="0"/>
              <a:t>Transmitter power output no less than (TBD) watts </a:t>
            </a:r>
          </a:p>
          <a:p>
            <a:pPr>
              <a:defRPr/>
            </a:pPr>
            <a:r>
              <a:rPr lang="en-US" altLang="en-US" sz="2800" dirty="0" smtClean="0"/>
              <a:t>Receiver meeting NTIA standards</a:t>
            </a:r>
          </a:p>
          <a:p>
            <a:pPr>
              <a:defRPr/>
            </a:pPr>
            <a:r>
              <a:rPr lang="en-US" altLang="en-US" sz="2800" dirty="0" smtClean="0"/>
              <a:t>Well tuned and matched antennas covering the GMDSS, DSC frequencies between 4 to 17 MHz</a:t>
            </a:r>
          </a:p>
          <a:p>
            <a:pPr>
              <a:defRPr/>
            </a:pPr>
            <a:r>
              <a:rPr lang="en-US" altLang="en-US" sz="2800" dirty="0" smtClean="0"/>
              <a:t>Long term emergency power</a:t>
            </a:r>
          </a:p>
          <a:p>
            <a:pPr>
              <a:defRPr/>
            </a:pPr>
            <a:r>
              <a:rPr lang="en-US" altLang="en-US" sz="2800" dirty="0" smtClean="0"/>
              <a:t>Presently fixed land only</a:t>
            </a:r>
            <a:endParaRPr lang="en-US" altLang="en-US" sz="2400" dirty="0" smtClean="0"/>
          </a:p>
          <a:p>
            <a:pPr marL="0" indent="0">
              <a:buFontTx/>
              <a:buNone/>
              <a:defRPr/>
            </a:pPr>
            <a:endParaRPr lang="en-US" altLang="en-US" sz="2400" dirty="0"/>
          </a:p>
          <a:p>
            <a:pPr marL="0" indent="0">
              <a:buFontTx/>
              <a:buNone/>
              <a:defRPr/>
            </a:pPr>
            <a:endParaRPr lang="en-US" altLang="en-US" sz="2400" dirty="0" smtClean="0"/>
          </a:p>
          <a:p>
            <a:pPr marL="0" indent="0">
              <a:buFontTx/>
              <a:buNone/>
              <a:defRPr/>
            </a:pPr>
            <a:endParaRPr lang="en-US" altLang="en-US" sz="2400" dirty="0" smtClean="0"/>
          </a:p>
        </p:txBody>
      </p:sp>
      <p:sp>
        <p:nvSpPr>
          <p:cNvPr id="4813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D8824A00-B039-46C8-A80E-EDE98511AEBA}" type="slidenum">
              <a:rPr lang="en-US" altLang="en-US" sz="1400" b="1">
                <a:solidFill>
                  <a:srgbClr val="000099"/>
                </a:solidFill>
              </a:rPr>
              <a:pPr/>
              <a:t>29</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a:defRPr/>
            </a:pPr>
            <a:r>
              <a:rPr lang="en-US" altLang="en-US" sz="3600" dirty="0" smtClean="0"/>
              <a:t>Ground Rules</a:t>
            </a:r>
          </a:p>
        </p:txBody>
      </p:sp>
      <p:sp>
        <p:nvSpPr>
          <p:cNvPr id="18434" name="Rectangle 3"/>
          <p:cNvSpPr>
            <a:spLocks noGrp="1" noChangeArrowheads="1"/>
          </p:cNvSpPr>
          <p:nvPr>
            <p:ph idx="1"/>
          </p:nvPr>
        </p:nvSpPr>
        <p:spPr/>
        <p:txBody>
          <a:bodyPr/>
          <a:lstStyle/>
          <a:p>
            <a:pPr marL="609600" indent="-609600"/>
            <a:r>
              <a:rPr lang="en-US" altLang="en-US" dirty="0" smtClean="0">
                <a:ea typeface="ＭＳ Ｐゴシック" pitchFamily="34" charset="-128"/>
              </a:rPr>
              <a:t>This workshop should be interactive, NOT a Lecture</a:t>
            </a:r>
          </a:p>
          <a:p>
            <a:pPr marL="990600" lvl="1" indent="-533400">
              <a:buFontTx/>
              <a:buBlip>
                <a:blip r:embed="rId2"/>
              </a:buBlip>
            </a:pPr>
            <a:r>
              <a:rPr lang="en-US" altLang="en-US" dirty="0" smtClean="0">
                <a:ea typeface="ＭＳ Ｐゴシック" pitchFamily="34" charset="-128"/>
              </a:rPr>
              <a:t>Ask Questions</a:t>
            </a:r>
          </a:p>
          <a:p>
            <a:pPr marL="990600" lvl="1" indent="-533400">
              <a:buFontTx/>
              <a:buBlip>
                <a:blip r:embed="rId2"/>
              </a:buBlip>
            </a:pPr>
            <a:r>
              <a:rPr lang="en-US" altLang="en-US" dirty="0" smtClean="0">
                <a:ea typeface="ＭＳ Ｐゴシック" pitchFamily="34" charset="-128"/>
              </a:rPr>
              <a:t>Answer Questions</a:t>
            </a:r>
          </a:p>
          <a:p>
            <a:pPr marL="990600" lvl="1" indent="-533400">
              <a:buFontTx/>
              <a:buBlip>
                <a:blip r:embed="rId2"/>
              </a:buBlip>
            </a:pPr>
            <a:r>
              <a:rPr lang="en-US" altLang="en-US" dirty="0" smtClean="0">
                <a:ea typeface="ＭＳ Ｐゴシック" pitchFamily="34" charset="-128"/>
              </a:rPr>
              <a:t>Share Experiences</a:t>
            </a:r>
          </a:p>
          <a:p>
            <a:pPr marL="990600" lvl="1" indent="-533400">
              <a:buFontTx/>
              <a:buBlip>
                <a:blip r:embed="rId2"/>
              </a:buBlip>
            </a:pPr>
            <a:r>
              <a:rPr lang="en-US" altLang="en-US" dirty="0" smtClean="0">
                <a:ea typeface="ＭＳ Ｐゴシック" pitchFamily="34" charset="-128"/>
              </a:rPr>
              <a:t>Share Insights</a:t>
            </a:r>
          </a:p>
          <a:p>
            <a:pPr marL="609600" indent="-609600"/>
            <a:r>
              <a:rPr lang="en-US" altLang="en-US" dirty="0" smtClean="0">
                <a:ea typeface="ＭＳ Ｐゴシック" pitchFamily="34" charset="-128"/>
              </a:rPr>
              <a:t>Participate – Participate - Participate</a:t>
            </a:r>
          </a:p>
          <a:p>
            <a:pPr marL="609600" indent="-609600"/>
            <a:endParaRPr lang="en-US" altLang="en-US" dirty="0" smtClean="0">
              <a:ea typeface="ＭＳ Ｐゴシック" pitchFamily="34" charset="-128"/>
            </a:endParaRPr>
          </a:p>
        </p:txBody>
      </p:sp>
      <p:sp>
        <p:nvSpPr>
          <p:cNvPr id="1843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
        <p:nvSpPr>
          <p:cNvPr id="1843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AED657CB-E813-40CB-8853-19121F795599}" type="slidenum">
              <a:rPr lang="en-US" altLang="en-US" sz="1400" b="1">
                <a:solidFill>
                  <a:srgbClr val="000099"/>
                </a:solidFill>
              </a:rPr>
              <a:pPr/>
              <a:t>3</a:t>
            </a:fld>
            <a:endParaRPr lang="en-US" altLang="en-US" sz="1400" b="1" dirty="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title"/>
          </p:nvPr>
        </p:nvSpPr>
        <p:spPr>
          <a:xfrm>
            <a:off x="457200" y="76201"/>
            <a:ext cx="8305800" cy="1066800"/>
          </a:xfrm>
        </p:spPr>
        <p:txBody>
          <a:bodyPr/>
          <a:lstStyle/>
          <a:p>
            <a:pPr>
              <a:defRPr/>
            </a:pPr>
            <a:r>
              <a:rPr lang="en-US" altLang="en-US" sz="3600" dirty="0" smtClean="0"/>
              <a:t>Making an Application to </a:t>
            </a:r>
            <a:br>
              <a:rPr lang="en-US" altLang="en-US" sz="3600" dirty="0" smtClean="0"/>
            </a:br>
            <a:r>
              <a:rPr lang="en-US" altLang="en-US" sz="3600" dirty="0" smtClean="0"/>
              <a:t>Become a AUGCOMSTA</a:t>
            </a:r>
          </a:p>
        </p:txBody>
      </p:sp>
      <p:sp>
        <p:nvSpPr>
          <p:cNvPr id="49154" name="Content Placeholder 2"/>
          <p:cNvSpPr>
            <a:spLocks noGrp="1"/>
          </p:cNvSpPr>
          <p:nvPr>
            <p:ph idx="1"/>
          </p:nvPr>
        </p:nvSpPr>
        <p:spPr>
          <a:xfrm>
            <a:off x="533400" y="1600200"/>
            <a:ext cx="8153400" cy="4525963"/>
          </a:xfrm>
        </p:spPr>
        <p:txBody>
          <a:bodyPr/>
          <a:lstStyle/>
          <a:p>
            <a:r>
              <a:rPr lang="en-US" altLang="en-US" sz="2800" dirty="0" smtClean="0">
                <a:ea typeface="ＭＳ Ｐゴシック" pitchFamily="34" charset="-128"/>
              </a:rPr>
              <a:t>Submit the AUGCOMSTA application to the BC-RTC </a:t>
            </a:r>
          </a:p>
          <a:p>
            <a:r>
              <a:rPr lang="en-US" altLang="en-US" sz="2800" dirty="0" smtClean="0">
                <a:ea typeface="ＭＳ Ｐゴシック" pitchFamily="34" charset="-128"/>
              </a:rPr>
              <a:t>You must prove that you have capability of receiving and decoding a GMDSS transmission and include it with your application</a:t>
            </a:r>
          </a:p>
          <a:p>
            <a:r>
              <a:rPr lang="en-US" altLang="en-US" sz="2800" dirty="0" smtClean="0">
                <a:ea typeface="ＭＳ Ｐゴシック" pitchFamily="34" charset="-128"/>
              </a:rPr>
              <a:t>Once approved, you will be notified by the DVC-RT</a:t>
            </a:r>
          </a:p>
        </p:txBody>
      </p:sp>
      <p:sp>
        <p:nvSpPr>
          <p:cNvPr id="4915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7295C13F-44C0-4E83-911C-AAD433C82BDC}" type="slidenum">
              <a:rPr lang="en-US" altLang="en-US" sz="1400" b="1">
                <a:solidFill>
                  <a:srgbClr val="000099"/>
                </a:solidFill>
              </a:rPr>
              <a:pPr/>
              <a:t>30</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76200"/>
            <a:ext cx="8229600" cy="1143000"/>
          </a:xfrm>
        </p:spPr>
        <p:txBody>
          <a:bodyPr/>
          <a:lstStyle/>
          <a:p>
            <a:pPr>
              <a:defRPr/>
            </a:pPr>
            <a:r>
              <a:rPr lang="en-US" altLang="en-US" sz="3600" dirty="0" smtClean="0"/>
              <a:t>AUGCOMOP (Operator)</a:t>
            </a:r>
            <a:br>
              <a:rPr lang="en-US" altLang="en-US" sz="3600" dirty="0" smtClean="0"/>
            </a:br>
            <a:r>
              <a:rPr lang="en-US" altLang="en-US" sz="3600" dirty="0" smtClean="0"/>
              <a:t>REQUIREMENTS</a:t>
            </a:r>
          </a:p>
        </p:txBody>
      </p:sp>
      <p:sp>
        <p:nvSpPr>
          <p:cNvPr id="50178" name="Content Placeholder 2"/>
          <p:cNvSpPr>
            <a:spLocks noGrp="1"/>
          </p:cNvSpPr>
          <p:nvPr>
            <p:ph idx="1"/>
          </p:nvPr>
        </p:nvSpPr>
        <p:spPr>
          <a:xfrm>
            <a:off x="533400" y="1447800"/>
            <a:ext cx="8229600" cy="4678363"/>
          </a:xfrm>
        </p:spPr>
        <p:txBody>
          <a:bodyPr/>
          <a:lstStyle/>
          <a:p>
            <a:r>
              <a:rPr lang="en-US" altLang="en-US" sz="2300" dirty="0" smtClean="0">
                <a:ea typeface="ＭＳ Ｐゴシック" pitchFamily="34" charset="-128"/>
              </a:rPr>
              <a:t>Must be </a:t>
            </a:r>
            <a:r>
              <a:rPr lang="en-US" altLang="en-US" sz="2300" u="sng" dirty="0" smtClean="0">
                <a:ea typeface="ＭＳ Ｐゴシック" pitchFamily="34" charset="-128"/>
              </a:rPr>
              <a:t>both</a:t>
            </a:r>
            <a:r>
              <a:rPr lang="en-US" altLang="en-US" sz="2300" dirty="0" smtClean="0">
                <a:ea typeface="ＭＳ Ｐゴシック" pitchFamily="34" charset="-128"/>
              </a:rPr>
              <a:t> AUXCOM and TCO qualified</a:t>
            </a:r>
          </a:p>
          <a:p>
            <a:r>
              <a:rPr lang="en-US" altLang="en-US" sz="2300" dirty="0" smtClean="0">
                <a:ea typeface="ＭＳ Ｐゴシック" pitchFamily="34" charset="-128"/>
              </a:rPr>
              <a:t>Only those operators qualifying as AUGCOMOP may be the lead operator at any time at an AUGCOM facility or operation</a:t>
            </a:r>
          </a:p>
          <a:p>
            <a:r>
              <a:rPr lang="en-US" altLang="en-US" sz="2300" dirty="0" smtClean="0">
                <a:ea typeface="ＭＳ Ｐゴシック" pitchFamily="34" charset="-128"/>
              </a:rPr>
              <a:t>Applicant shall possess an understanding of HF/MF GMDSS/DSC and its significance within the SOLAS Treaty    </a:t>
            </a:r>
          </a:p>
          <a:p>
            <a:r>
              <a:rPr lang="en-US" altLang="en-US" sz="2300" dirty="0" smtClean="0">
                <a:ea typeface="ＭＳ Ｐゴシック" pitchFamily="34" charset="-128"/>
              </a:rPr>
              <a:t>Are owners of an approved USCGAUX HF radio facility which is properly equipped to monitor and report HF GMDSS/DSC, GMDSS and other forms of communications deemed suitable</a:t>
            </a:r>
          </a:p>
          <a:p>
            <a:r>
              <a:rPr lang="en-US" altLang="en-US" sz="2300" dirty="0" smtClean="0">
                <a:ea typeface="ＭＳ Ｐゴシック" pitchFamily="34" charset="-128"/>
              </a:rPr>
              <a:t>Are specifically approved by the USCG Communications Area Master Station</a:t>
            </a:r>
          </a:p>
        </p:txBody>
      </p:sp>
      <p:sp>
        <p:nvSpPr>
          <p:cNvPr id="5018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3E639586-B47C-44DD-B0BC-73BC6ACA5669}" type="slidenum">
              <a:rPr lang="en-US" altLang="en-US" sz="1400" b="1">
                <a:solidFill>
                  <a:srgbClr val="000099"/>
                </a:solidFill>
              </a:rPr>
              <a:pPr/>
              <a:t>31</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itle 1"/>
          <p:cNvSpPr>
            <a:spLocks noGrp="1"/>
          </p:cNvSpPr>
          <p:nvPr>
            <p:ph type="title"/>
          </p:nvPr>
        </p:nvSpPr>
        <p:spPr>
          <a:xfrm>
            <a:off x="457200" y="163513"/>
            <a:ext cx="8305800" cy="979487"/>
          </a:xfrm>
        </p:spPr>
        <p:txBody>
          <a:bodyPr/>
          <a:lstStyle/>
          <a:p>
            <a:pPr>
              <a:defRPr/>
            </a:pPr>
            <a:r>
              <a:rPr lang="en-US" altLang="en-US" sz="2800" dirty="0" smtClean="0"/>
              <a:t/>
            </a:r>
            <a:br>
              <a:rPr lang="en-US" altLang="en-US" sz="2800" dirty="0" smtClean="0"/>
            </a:br>
            <a:r>
              <a:rPr lang="en-US" altLang="en-US" sz="3600" dirty="0" smtClean="0"/>
              <a:t>FIXED LAND RECEIVER</a:t>
            </a:r>
            <a:r>
              <a:rPr lang="en-US" altLang="en-US" dirty="0" smtClean="0"/>
              <a:t/>
            </a:r>
            <a:br>
              <a:rPr lang="en-US" altLang="en-US" dirty="0" smtClean="0"/>
            </a:br>
            <a:endParaRPr lang="en-US" altLang="en-US" sz="2400" dirty="0" smtClean="0"/>
          </a:p>
        </p:txBody>
      </p:sp>
      <p:sp>
        <p:nvSpPr>
          <p:cNvPr id="19459" name="Content Placeholder 2"/>
          <p:cNvSpPr>
            <a:spLocks noGrp="1"/>
          </p:cNvSpPr>
          <p:nvPr>
            <p:ph idx="1"/>
          </p:nvPr>
        </p:nvSpPr>
        <p:spPr>
          <a:xfrm>
            <a:off x="457200" y="1447800"/>
            <a:ext cx="8229600" cy="4678363"/>
          </a:xfrm>
        </p:spPr>
        <p:txBody>
          <a:bodyPr/>
          <a:lstStyle/>
          <a:p>
            <a:pPr>
              <a:buFont typeface="Arial" panose="020B0604020202020204" pitchFamily="34" charset="0"/>
              <a:buChar char="•"/>
              <a:defRPr/>
            </a:pPr>
            <a:r>
              <a:rPr lang="en-US" altLang="en-US" sz="2400" b="1" dirty="0" smtClean="0"/>
              <a:t>Selectivity</a:t>
            </a:r>
            <a:r>
              <a:rPr lang="en-US" altLang="en-US" sz="2400" b="1" dirty="0"/>
              <a:t> </a:t>
            </a:r>
            <a:r>
              <a:rPr lang="en-US" altLang="en-US" sz="2400" b="1" dirty="0" smtClean="0"/>
              <a:t>- </a:t>
            </a:r>
            <a:r>
              <a:rPr lang="en-US" altLang="en-US" sz="2400" dirty="0" smtClean="0"/>
              <a:t>The passband shall be no greater than the authorized bandwidth of emission and the slope of the selectivity characteristic outside the passband shall be 100 dB/kHz</a:t>
            </a:r>
          </a:p>
          <a:p>
            <a:pPr>
              <a:defRPr/>
            </a:pPr>
            <a:r>
              <a:rPr lang="en-US" altLang="en-US" sz="2400" b="1" dirty="0" smtClean="0"/>
              <a:t>Tunability - </a:t>
            </a:r>
            <a:r>
              <a:rPr lang="en-US" altLang="en-US" sz="2400" dirty="0" smtClean="0"/>
              <a:t>The equipment shall be capable of operation on any frequency within its tuning range. </a:t>
            </a:r>
          </a:p>
          <a:p>
            <a:pPr>
              <a:defRPr/>
            </a:pPr>
            <a:r>
              <a:rPr lang="en-US" altLang="en-US" sz="2400" dirty="0"/>
              <a:t>W</a:t>
            </a:r>
            <a:r>
              <a:rPr lang="en-US" altLang="en-US" sz="2400" dirty="0" smtClean="0"/>
              <a:t>here a synthesizer is employed as the frequency controlling element, the receiver shall be capable of operation on any frequency which is an integral multiple of 0.1 kHz</a:t>
            </a:r>
          </a:p>
          <a:p>
            <a:pPr marL="0" indent="0" algn="ctr">
              <a:buFontTx/>
              <a:buNone/>
              <a:defRPr/>
            </a:pPr>
            <a:r>
              <a:rPr lang="en-US" altLang="en-US" sz="1800" dirty="0" smtClean="0"/>
              <a:t>NTIA Redbook 2013, </a:t>
            </a:r>
            <a:r>
              <a:rPr lang="en-US" altLang="en-US" sz="1800" dirty="0"/>
              <a:t>5.3.1.2</a:t>
            </a:r>
          </a:p>
          <a:p>
            <a:pPr marL="0" indent="0" algn="ctr">
              <a:buFontTx/>
              <a:buNone/>
              <a:defRPr/>
            </a:pPr>
            <a:r>
              <a:rPr lang="en-US" altLang="en-US" sz="1800" dirty="0" smtClean="0"/>
              <a:t>http://www.ntia.doc.gov/files/ntia/publications/redbook/2014-05/5_14_5.pdf</a:t>
            </a:r>
          </a:p>
        </p:txBody>
      </p:sp>
      <p:sp>
        <p:nvSpPr>
          <p:cNvPr id="5120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439CB76C-1830-496B-8D7A-75CC742B35A1}" type="slidenum">
              <a:rPr lang="en-US" altLang="en-US" sz="1400" b="1">
                <a:solidFill>
                  <a:srgbClr val="000099"/>
                </a:solidFill>
              </a:rPr>
              <a:pPr/>
              <a:t>32</a:t>
            </a:fld>
            <a:endParaRPr lang="en-US" altLang="en-US" sz="12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p:cNvSpPr>
            <a:spLocks noGrp="1"/>
          </p:cNvSpPr>
          <p:nvPr>
            <p:ph type="title"/>
          </p:nvPr>
        </p:nvSpPr>
        <p:spPr>
          <a:xfrm>
            <a:off x="457200" y="163513"/>
            <a:ext cx="8229600" cy="1055687"/>
          </a:xfrm>
        </p:spPr>
        <p:txBody>
          <a:bodyPr/>
          <a:lstStyle/>
          <a:p>
            <a:pPr>
              <a:defRPr/>
            </a:pPr>
            <a:r>
              <a:rPr lang="en-US" altLang="en-US" sz="3600" dirty="0" smtClean="0"/>
              <a:t>FIXED LAND TRANSMITTER</a:t>
            </a:r>
          </a:p>
        </p:txBody>
      </p:sp>
      <p:sp>
        <p:nvSpPr>
          <p:cNvPr id="3" name="Content Placeholder 2"/>
          <p:cNvSpPr>
            <a:spLocks noGrp="1"/>
          </p:cNvSpPr>
          <p:nvPr>
            <p:ph idx="1"/>
          </p:nvPr>
        </p:nvSpPr>
        <p:spPr>
          <a:xfrm>
            <a:off x="533400" y="1524000"/>
            <a:ext cx="8153400" cy="4602163"/>
          </a:xfrm>
        </p:spPr>
        <p:txBody>
          <a:bodyPr/>
          <a:lstStyle/>
          <a:p>
            <a:pPr>
              <a:defRPr/>
            </a:pPr>
            <a:endParaRPr lang="en-US" sz="1800" b="1" dirty="0" smtClean="0"/>
          </a:p>
          <a:p>
            <a:pPr>
              <a:defRPr/>
            </a:pPr>
            <a:r>
              <a:rPr lang="en-US" sz="2400" b="1" dirty="0" smtClean="0"/>
              <a:t>Frequency tolerance:</a:t>
            </a:r>
            <a:r>
              <a:rPr lang="en-US" sz="2400" dirty="0" smtClean="0"/>
              <a:t>	</a:t>
            </a:r>
          </a:p>
          <a:p>
            <a:pPr marL="0" indent="0">
              <a:buFontTx/>
              <a:buNone/>
              <a:defRPr/>
            </a:pPr>
            <a:r>
              <a:rPr lang="en-US" sz="2400" dirty="0" smtClean="0"/>
              <a:t>      All, except SSB 10 Hz/SSB radiotelephone 20 Hz</a:t>
            </a:r>
          </a:p>
          <a:p>
            <a:pPr marL="0" indent="0">
              <a:buFontTx/>
              <a:buNone/>
              <a:defRPr/>
            </a:pPr>
            <a:endParaRPr lang="en-US" sz="1800" dirty="0" smtClean="0"/>
          </a:p>
          <a:p>
            <a:pPr marL="0" indent="0">
              <a:buFontTx/>
              <a:buNone/>
              <a:defRPr/>
            </a:pPr>
            <a:endParaRPr lang="en-US" sz="1200" dirty="0" smtClean="0"/>
          </a:p>
          <a:p>
            <a:pPr marL="0" indent="0" algn="ctr">
              <a:buFontTx/>
              <a:buNone/>
              <a:defRPr/>
            </a:pPr>
            <a:r>
              <a:rPr lang="en-US" sz="1800" dirty="0" smtClean="0"/>
              <a:t>NTIA Redbook, May 2014 rev., May 2013 ed., 5.3.1.1 </a:t>
            </a:r>
          </a:p>
          <a:p>
            <a:pPr marL="0" indent="0">
              <a:buFontTx/>
              <a:buNone/>
              <a:defRPr/>
            </a:pPr>
            <a:r>
              <a:rPr lang="en-US" sz="1800" dirty="0" smtClean="0"/>
              <a:t>http</a:t>
            </a:r>
            <a:r>
              <a:rPr lang="en-US" sz="1800" dirty="0"/>
              <a:t>://www.ntia.doc.gov/files/ntia/publications/redbook/2014-05/5_14_5.pdf</a:t>
            </a:r>
            <a:endParaRPr lang="en-US" sz="1800" dirty="0" smtClean="0"/>
          </a:p>
          <a:p>
            <a:pPr marL="0" indent="0">
              <a:buFontTx/>
              <a:buNone/>
              <a:defRPr/>
            </a:pPr>
            <a:endParaRPr lang="en-US" dirty="0" smtClean="0"/>
          </a:p>
        </p:txBody>
      </p:sp>
      <p:sp>
        <p:nvSpPr>
          <p:cNvPr id="5222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221ECC1D-C0BA-424F-9E0E-DD17215CC4EA}" type="slidenum">
              <a:rPr lang="en-US" altLang="en-US" sz="1400" b="1">
                <a:solidFill>
                  <a:srgbClr val="000099"/>
                </a:solidFill>
              </a:rPr>
              <a:pPr/>
              <a:t>33</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a:xfrm>
            <a:off x="457200" y="163513"/>
            <a:ext cx="8305800" cy="1055687"/>
          </a:xfrm>
        </p:spPr>
        <p:txBody>
          <a:bodyPr/>
          <a:lstStyle/>
          <a:p>
            <a:pPr>
              <a:defRPr/>
            </a:pPr>
            <a:r>
              <a:rPr lang="en-US" altLang="en-US" sz="3600" dirty="0" smtClean="0"/>
              <a:t>FIXED LAND</a:t>
            </a:r>
            <a:br>
              <a:rPr lang="en-US" altLang="en-US" sz="3600" dirty="0" smtClean="0"/>
            </a:br>
            <a:r>
              <a:rPr lang="en-US" altLang="en-US" sz="3600" dirty="0" smtClean="0"/>
              <a:t>Antenna Standards</a:t>
            </a:r>
          </a:p>
        </p:txBody>
      </p:sp>
      <p:sp>
        <p:nvSpPr>
          <p:cNvPr id="21507" name="Content Placeholder 2"/>
          <p:cNvSpPr>
            <a:spLocks noGrp="1"/>
          </p:cNvSpPr>
          <p:nvPr>
            <p:ph idx="1"/>
          </p:nvPr>
        </p:nvSpPr>
        <p:spPr>
          <a:xfrm>
            <a:off x="533400" y="1371600"/>
            <a:ext cx="8153400" cy="4800600"/>
          </a:xfrm>
        </p:spPr>
        <p:txBody>
          <a:bodyPr/>
          <a:lstStyle/>
          <a:p>
            <a:pPr>
              <a:defRPr/>
            </a:pPr>
            <a:r>
              <a:rPr lang="en-US" altLang="en-US" sz="2400" dirty="0" smtClean="0"/>
              <a:t>Directive antennas are not required below 4 MHz</a:t>
            </a:r>
          </a:p>
          <a:p>
            <a:pPr>
              <a:defRPr/>
            </a:pPr>
            <a:r>
              <a:rPr lang="en-US" altLang="en-US" sz="2400" dirty="0" smtClean="0"/>
              <a:t>Directive antennas shall be employed above 4 MHz unless in specific cases where they are shown to be impracticable</a:t>
            </a:r>
          </a:p>
          <a:p>
            <a:pPr>
              <a:defRPr/>
            </a:pPr>
            <a:r>
              <a:rPr lang="en-US" altLang="en-US" sz="2400" dirty="0" smtClean="0"/>
              <a:t>Minimum forward power gain over an isotropic radiator located at the same height over the same earth as directive antenna shall be 10 dB in the range 4 to 10 MHz and 15 dB in the range 10 to 30 MHz</a:t>
            </a:r>
          </a:p>
          <a:p>
            <a:pPr>
              <a:defRPr/>
            </a:pPr>
            <a:r>
              <a:rPr lang="en-US" altLang="en-US" sz="2400" dirty="0" smtClean="0"/>
              <a:t>The antenna gain in the desired direction over that of a lobe in any other direction shall be greater than 6 dB.</a:t>
            </a:r>
          </a:p>
          <a:p>
            <a:pPr marL="0" indent="0" algn="ctr">
              <a:spcBef>
                <a:spcPts val="1200"/>
              </a:spcBef>
              <a:buFontTx/>
              <a:buNone/>
              <a:defRPr/>
            </a:pPr>
            <a:r>
              <a:rPr lang="en-US" sz="1800" dirty="0"/>
              <a:t>NTIA Redbook, May 2014 rev., May 2013 ed.</a:t>
            </a:r>
            <a:r>
              <a:rPr lang="en-US" altLang="en-US" sz="1800" dirty="0" smtClean="0"/>
              <a:t>, 5.3.1.3</a:t>
            </a:r>
          </a:p>
          <a:p>
            <a:pPr marL="0" indent="0" algn="ctr">
              <a:buFontTx/>
              <a:buNone/>
              <a:defRPr/>
            </a:pPr>
            <a:r>
              <a:rPr lang="en-US" altLang="en-US" sz="1800" dirty="0" smtClean="0"/>
              <a:t>http://www.ntia.doc.gov/files/ntia/publications/redbook/2014-05/5_14_5.pdf</a:t>
            </a:r>
          </a:p>
        </p:txBody>
      </p:sp>
      <p:sp>
        <p:nvSpPr>
          <p:cNvPr id="5325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54E9A33D-2EEC-4883-8C42-F8E4A6F0FB22}" type="slidenum">
              <a:rPr lang="en-US" altLang="en-US" sz="1400" b="1">
                <a:solidFill>
                  <a:srgbClr val="000099"/>
                </a:solidFill>
              </a:rPr>
              <a:pPr/>
              <a:t>34</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457200" y="163513"/>
            <a:ext cx="8305800" cy="1143000"/>
          </a:xfrm>
        </p:spPr>
        <p:txBody>
          <a:bodyPr/>
          <a:lstStyle/>
          <a:p>
            <a:pPr>
              <a:defRPr/>
            </a:pPr>
            <a:r>
              <a:rPr lang="en-US" altLang="en-US" sz="3600" dirty="0" smtClean="0"/>
              <a:t>AOM Considerations</a:t>
            </a:r>
          </a:p>
        </p:txBody>
      </p:sp>
      <p:sp>
        <p:nvSpPr>
          <p:cNvPr id="54274" name="Rectangle 3"/>
          <p:cNvSpPr>
            <a:spLocks noGrp="1" noChangeArrowheads="1"/>
          </p:cNvSpPr>
          <p:nvPr>
            <p:ph idx="1"/>
          </p:nvPr>
        </p:nvSpPr>
        <p:spPr>
          <a:xfrm>
            <a:off x="533400" y="1447800"/>
            <a:ext cx="8229600" cy="4678363"/>
          </a:xfrm>
        </p:spPr>
        <p:txBody>
          <a:bodyPr/>
          <a:lstStyle/>
          <a:p>
            <a:pPr>
              <a:lnSpc>
                <a:spcPct val="90000"/>
              </a:lnSpc>
            </a:pPr>
            <a:r>
              <a:rPr lang="en-US" altLang="en-US" sz="2400" dirty="0">
                <a:ea typeface="ＭＳ Ｐゴシック" pitchFamily="34" charset="-128"/>
              </a:rPr>
              <a:t>When Land Mobile and Transportable Facilities are required to move/change location they should request orders via AOM (AUXDATA Order Management) rather than using Form 7030.Per </a:t>
            </a:r>
            <a:r>
              <a:rPr lang="en-US" altLang="en-US" sz="2400" dirty="0" smtClean="0">
                <a:ea typeface="ＭＳ Ｐゴシック" pitchFamily="34" charset="-128"/>
              </a:rPr>
              <a:t>the Operations Policy Manual, mission orders must be submitted within 30 days after completion of the mission</a:t>
            </a:r>
          </a:p>
          <a:p>
            <a:pPr>
              <a:lnSpc>
                <a:spcPct val="90000"/>
              </a:lnSpc>
            </a:pPr>
            <a:r>
              <a:rPr lang="en-US" altLang="en-US" sz="2400" dirty="0">
                <a:ea typeface="ＭＳ Ｐゴシック" pitchFamily="34" charset="-128"/>
              </a:rPr>
              <a:t>Meals may be reimbursable, at CG subsistence rate, for Land Mobile and Transportable Facilities if the facility is required to move/change </a:t>
            </a:r>
            <a:r>
              <a:rPr lang="en-US" altLang="en-US" sz="2400" dirty="0" smtClean="0">
                <a:ea typeface="ＭＳ Ｐゴシック" pitchFamily="34" charset="-128"/>
              </a:rPr>
              <a:t>location</a:t>
            </a:r>
          </a:p>
          <a:p>
            <a:pPr>
              <a:lnSpc>
                <a:spcPct val="90000"/>
              </a:lnSpc>
            </a:pPr>
            <a:r>
              <a:rPr lang="en-US" altLang="en-US" sz="2400" dirty="0">
                <a:ea typeface="ＭＳ Ｐゴシック" pitchFamily="34" charset="-128"/>
              </a:rPr>
              <a:t>Mileage may be claimed for Land Mobile and Transportable Facilities that are required to move/change location</a:t>
            </a:r>
            <a:endParaRPr lang="en-US" altLang="en-US" sz="2400" dirty="0" smtClean="0">
              <a:ea typeface="ＭＳ Ｐゴシック" pitchFamily="34" charset="-128"/>
            </a:endParaRPr>
          </a:p>
        </p:txBody>
      </p:sp>
      <p:sp>
        <p:nvSpPr>
          <p:cNvPr id="5427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B8B56AB3-8056-4734-8FA3-EE8919A49A4A}" type="slidenum">
              <a:rPr lang="en-US" altLang="en-US" sz="1400" b="1">
                <a:solidFill>
                  <a:srgbClr val="000099"/>
                </a:solidFill>
              </a:rPr>
              <a:pPr/>
              <a:t>35</a:t>
            </a:fld>
            <a:endParaRPr lang="en-US" altLang="en-US" sz="1200" b="1" dirty="0">
              <a:solidFill>
                <a:srgbClr val="000099"/>
              </a:solidFill>
            </a:endParaRPr>
          </a:p>
        </p:txBody>
      </p:sp>
      <p:sp>
        <p:nvSpPr>
          <p:cNvPr id="6"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305800" cy="1143000"/>
          </a:xfrm>
        </p:spPr>
        <p:txBody>
          <a:bodyPr/>
          <a:lstStyle/>
          <a:p>
            <a:pPr>
              <a:defRPr/>
            </a:pPr>
            <a:r>
              <a:rPr lang="en-US" altLang="en-US" sz="3600" dirty="0" smtClean="0"/>
              <a:t>AOM</a:t>
            </a:r>
            <a:r>
              <a:rPr lang="en-US" altLang="en-US" dirty="0" smtClean="0"/>
              <a:t> </a:t>
            </a:r>
            <a:r>
              <a:rPr lang="en-US" altLang="en-US" sz="2800" dirty="0" smtClean="0"/>
              <a:t>(</a:t>
            </a:r>
            <a:r>
              <a:rPr lang="en-US" altLang="en-US" sz="2800" dirty="0" err="1" smtClean="0"/>
              <a:t>con‘t</a:t>
            </a:r>
            <a:r>
              <a:rPr lang="en-US" altLang="en-US" sz="2800" dirty="0" smtClean="0"/>
              <a:t>) </a:t>
            </a:r>
            <a:endParaRPr lang="en-US" sz="2800" dirty="0"/>
          </a:p>
        </p:txBody>
      </p:sp>
      <p:sp>
        <p:nvSpPr>
          <p:cNvPr id="55298" name="Content Placeholder 2"/>
          <p:cNvSpPr>
            <a:spLocks noGrp="1"/>
          </p:cNvSpPr>
          <p:nvPr>
            <p:ph idx="1"/>
          </p:nvPr>
        </p:nvSpPr>
        <p:spPr>
          <a:xfrm>
            <a:off x="533400" y="1524000"/>
            <a:ext cx="8153400" cy="4602163"/>
          </a:xfrm>
        </p:spPr>
        <p:txBody>
          <a:bodyPr/>
          <a:lstStyle/>
          <a:p>
            <a:pPr>
              <a:lnSpc>
                <a:spcPct val="90000"/>
              </a:lnSpc>
            </a:pPr>
            <a:r>
              <a:rPr lang="en-US" altLang="en-US" dirty="0" smtClean="0">
                <a:ea typeface="ＭＳ Ｐゴシック" pitchFamily="34" charset="-128"/>
              </a:rPr>
              <a:t>FINCEN does not pay for water, soda, snacks, etc.</a:t>
            </a:r>
          </a:p>
          <a:p>
            <a:pPr>
              <a:lnSpc>
                <a:spcPct val="90000"/>
              </a:lnSpc>
            </a:pPr>
            <a:r>
              <a:rPr lang="en-US" altLang="en-US" dirty="0" smtClean="0">
                <a:ea typeface="ＭＳ Ｐゴシック" pitchFamily="34" charset="-128"/>
              </a:rPr>
              <a:t>If you receive fuel or meals from the Coast Guard at no cost, check “Government Provided” box</a:t>
            </a:r>
          </a:p>
          <a:p>
            <a:pPr>
              <a:lnSpc>
                <a:spcPct val="90000"/>
              </a:lnSpc>
            </a:pPr>
            <a:r>
              <a:rPr lang="en-US" altLang="en-US" dirty="0" smtClean="0">
                <a:ea typeface="ＭＳ Ｐゴシック" pitchFamily="34" charset="-128"/>
              </a:rPr>
              <a:t>Orders through AOM are all electronically requested and submitted </a:t>
            </a:r>
          </a:p>
          <a:p>
            <a:pPr>
              <a:lnSpc>
                <a:spcPct val="90000"/>
              </a:lnSpc>
            </a:pPr>
            <a:r>
              <a:rPr lang="en-US" altLang="en-US" dirty="0" smtClean="0">
                <a:ea typeface="ＭＳ Ｐゴシック" pitchFamily="34" charset="-128"/>
              </a:rPr>
              <a:t>Entry into AUXDATA is automatic – no separate 7030 required</a:t>
            </a:r>
          </a:p>
          <a:p>
            <a:endParaRPr lang="en-US" altLang="en-US" dirty="0" smtClean="0">
              <a:ea typeface="ＭＳ Ｐゴシック" pitchFamily="34" charset="-128"/>
            </a:endParaRPr>
          </a:p>
        </p:txBody>
      </p:sp>
      <p:sp>
        <p:nvSpPr>
          <p:cNvPr id="5530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F65C2098-9071-4BF4-9FBA-4506741D7551}" type="slidenum">
              <a:rPr lang="en-US" altLang="en-US" sz="1400" b="1">
                <a:solidFill>
                  <a:srgbClr val="000099"/>
                </a:solidFill>
                <a:latin typeface="Arial" charset="0"/>
              </a:rPr>
              <a:pPr/>
              <a:t>36</a:t>
            </a:fld>
            <a:endParaRPr lang="en-US" altLang="en-US" sz="1400" b="1" dirty="0">
              <a:solidFill>
                <a:srgbClr val="000099"/>
              </a:solidFill>
              <a:latin typeface="Arial" charset="0"/>
            </a:endParaRPr>
          </a:p>
        </p:txBody>
      </p:sp>
      <p:sp>
        <p:nvSpPr>
          <p:cNvPr id="6"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066800"/>
          </a:xfrm>
        </p:spPr>
        <p:txBody>
          <a:bodyPr/>
          <a:lstStyle/>
          <a:p>
            <a:pPr>
              <a:defRPr/>
            </a:pPr>
            <a:r>
              <a:rPr lang="en-US" sz="4200" dirty="0" smtClean="0"/>
              <a:t>AOM Permission Changes</a:t>
            </a:r>
            <a:endParaRPr lang="en-US" sz="4200" dirty="0"/>
          </a:p>
        </p:txBody>
      </p:sp>
      <p:sp>
        <p:nvSpPr>
          <p:cNvPr id="3" name="Content Placeholder 2"/>
          <p:cNvSpPr>
            <a:spLocks noGrp="1"/>
          </p:cNvSpPr>
          <p:nvPr>
            <p:ph idx="1"/>
          </p:nvPr>
        </p:nvSpPr>
        <p:spPr>
          <a:xfrm>
            <a:off x="304800" y="1447800"/>
            <a:ext cx="8610600" cy="4800600"/>
          </a:xfrm>
        </p:spPr>
        <p:txBody>
          <a:bodyPr/>
          <a:lstStyle/>
          <a:p>
            <a:pPr>
              <a:defRPr/>
            </a:pPr>
            <a:r>
              <a:rPr lang="en-US" dirty="0" smtClean="0"/>
              <a:t>All </a:t>
            </a:r>
            <a:r>
              <a:rPr lang="en-US" dirty="0"/>
              <a:t>OIA functions </a:t>
            </a:r>
            <a:r>
              <a:rPr lang="en-US" dirty="0" smtClean="0"/>
              <a:t>are restricted to </a:t>
            </a:r>
            <a:r>
              <a:rPr lang="en-US" dirty="0"/>
              <a:t>E-6/GS-7 or above, </a:t>
            </a:r>
            <a:r>
              <a:rPr lang="en-US" dirty="0" smtClean="0"/>
              <a:t>to include: </a:t>
            </a:r>
          </a:p>
          <a:p>
            <a:pPr marL="457200" lvl="2" indent="0">
              <a:buFontTx/>
              <a:buNone/>
              <a:tabLst>
                <a:tab pos="4749800" algn="l"/>
              </a:tabLst>
              <a:defRPr/>
            </a:pPr>
            <a:r>
              <a:rPr lang="en-US" sz="2500" dirty="0" smtClean="0"/>
              <a:t>Create </a:t>
            </a:r>
            <a:r>
              <a:rPr lang="en-US" sz="2500" dirty="0"/>
              <a:t>DIRAUX </a:t>
            </a:r>
            <a:r>
              <a:rPr lang="en-US" sz="2500" dirty="0" smtClean="0"/>
              <a:t>or OIA     	Add </a:t>
            </a:r>
            <a:r>
              <a:rPr lang="en-US" sz="2500" dirty="0"/>
              <a:t>active duty users </a:t>
            </a:r>
            <a:r>
              <a:rPr lang="en-US" sz="2500" dirty="0" smtClean="0"/>
              <a:t>  </a:t>
            </a:r>
          </a:p>
          <a:p>
            <a:pPr marL="457200" lvl="1" indent="0">
              <a:buFontTx/>
              <a:buNone/>
              <a:tabLst>
                <a:tab pos="4749800" algn="l"/>
              </a:tabLst>
              <a:defRPr/>
            </a:pPr>
            <a:r>
              <a:rPr lang="en-US" sz="2500" dirty="0" smtClean="0"/>
              <a:t>Create </a:t>
            </a:r>
            <a:r>
              <a:rPr lang="en-US" sz="2500" dirty="0"/>
              <a:t>users/owners </a:t>
            </a:r>
            <a:r>
              <a:rPr lang="en-US" sz="2500" dirty="0" smtClean="0"/>
              <a:t>	Manage </a:t>
            </a:r>
            <a:r>
              <a:rPr lang="en-US" sz="2500" dirty="0"/>
              <a:t>user </a:t>
            </a:r>
            <a:r>
              <a:rPr lang="en-US" sz="2500" dirty="0" smtClean="0"/>
              <a:t>permissions </a:t>
            </a:r>
          </a:p>
          <a:p>
            <a:pPr marL="457200" lvl="1" indent="0">
              <a:buFontTx/>
              <a:buNone/>
              <a:tabLst>
                <a:tab pos="4749800" algn="l"/>
              </a:tabLst>
              <a:defRPr/>
            </a:pPr>
            <a:r>
              <a:rPr lang="en-US" sz="2500" dirty="0"/>
              <a:t>Request open orders </a:t>
            </a:r>
            <a:r>
              <a:rPr lang="en-US" sz="2500" dirty="0" smtClean="0"/>
              <a:t>	Approve </a:t>
            </a:r>
            <a:r>
              <a:rPr lang="en-US" sz="2500" dirty="0"/>
              <a:t>patrol requests </a:t>
            </a:r>
            <a:r>
              <a:rPr lang="en-US" sz="2500" dirty="0" smtClean="0"/>
              <a:t>Deny </a:t>
            </a:r>
            <a:r>
              <a:rPr lang="en-US" sz="2500" dirty="0"/>
              <a:t>patrol requests </a:t>
            </a:r>
            <a:r>
              <a:rPr lang="en-US" sz="2500" dirty="0" smtClean="0"/>
              <a:t>	Reactivate </a:t>
            </a:r>
            <a:r>
              <a:rPr lang="en-US" sz="2500" dirty="0"/>
              <a:t>orders </a:t>
            </a:r>
            <a:r>
              <a:rPr lang="en-US" sz="2500" dirty="0" smtClean="0"/>
              <a:t>Approve </a:t>
            </a:r>
            <a:r>
              <a:rPr lang="en-US" sz="2500" dirty="0"/>
              <a:t>crew overrides </a:t>
            </a:r>
            <a:r>
              <a:rPr lang="en-US" sz="2500" dirty="0" smtClean="0"/>
              <a:t>	</a:t>
            </a:r>
            <a:r>
              <a:rPr lang="en-US" sz="2500" dirty="0"/>
              <a:t>Submit without SAMA </a:t>
            </a:r>
            <a:endParaRPr lang="en-US" sz="2500" dirty="0" smtClean="0"/>
          </a:p>
          <a:p>
            <a:pPr marL="457200" lvl="1" indent="0">
              <a:buFontTx/>
              <a:buNone/>
              <a:tabLst>
                <a:tab pos="4749800" algn="l"/>
              </a:tabLst>
              <a:defRPr/>
            </a:pPr>
            <a:r>
              <a:rPr lang="en-US" sz="2500" dirty="0"/>
              <a:t>Submit orders to FINCEN </a:t>
            </a:r>
            <a:r>
              <a:rPr lang="en-US" sz="2500" dirty="0" smtClean="0"/>
              <a:t>	</a:t>
            </a:r>
            <a:r>
              <a:rPr lang="en-US" sz="2500" dirty="0"/>
              <a:t>Manage patrol areas </a:t>
            </a:r>
            <a:r>
              <a:rPr lang="en-US" sz="2500" dirty="0" smtClean="0"/>
              <a:t>	</a:t>
            </a:r>
          </a:p>
          <a:p>
            <a:pPr marL="457200" lvl="1" indent="0">
              <a:buFontTx/>
              <a:buNone/>
              <a:tabLst>
                <a:tab pos="4749800" algn="l"/>
              </a:tabLst>
              <a:defRPr/>
            </a:pPr>
            <a:r>
              <a:rPr lang="en-US" sz="2500" dirty="0" smtClean="0"/>
              <a:t>View district/location reports 	</a:t>
            </a:r>
            <a:r>
              <a:rPr lang="en-US" sz="2500" dirty="0"/>
              <a:t>Allocate district funds</a:t>
            </a:r>
            <a:endParaRPr lang="en-US" sz="2500" dirty="0" smtClean="0"/>
          </a:p>
          <a:p>
            <a:pPr marL="457200" lvl="1" indent="0">
              <a:buFontTx/>
              <a:buNone/>
              <a:defRPr/>
            </a:pPr>
            <a:r>
              <a:rPr lang="en-US" sz="2500" dirty="0" smtClean="0"/>
              <a:t>Add/update district </a:t>
            </a:r>
            <a:r>
              <a:rPr lang="en-US" sz="2500" dirty="0"/>
              <a:t>accounting </a:t>
            </a:r>
            <a:r>
              <a:rPr lang="en-US" sz="2500" dirty="0" smtClean="0"/>
              <a:t>codes</a:t>
            </a:r>
            <a:endParaRPr lang="en-US" sz="2500" dirty="0"/>
          </a:p>
          <a:p>
            <a:pPr marL="633413" lvl="1" indent="0">
              <a:buFontTx/>
              <a:buNone/>
              <a:defRPr/>
            </a:pPr>
            <a:endParaRPr lang="en-US" sz="2400" dirty="0"/>
          </a:p>
        </p:txBody>
      </p:sp>
      <p:sp>
        <p:nvSpPr>
          <p:cNvPr id="563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59186ED6-5F0B-453B-BAA2-229D21074936}" type="slidenum">
              <a:rPr lang="en-US" altLang="en-US" sz="1400" b="1">
                <a:solidFill>
                  <a:srgbClr val="000099"/>
                </a:solidFill>
                <a:latin typeface="Arial" charset="0"/>
              </a:rPr>
              <a:pPr/>
              <a:t>37</a:t>
            </a:fld>
            <a:endParaRPr lang="en-US" altLang="en-US" sz="1600" b="1" dirty="0">
              <a:solidFill>
                <a:srgbClr val="000099"/>
              </a:solidFill>
              <a:latin typeface="Arial" charset="0"/>
            </a:endParaRPr>
          </a:p>
        </p:txBody>
      </p:sp>
      <p:sp>
        <p:nvSpPr>
          <p:cNvPr id="6"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457200" y="163513"/>
            <a:ext cx="8305800" cy="1055687"/>
          </a:xfrm>
        </p:spPr>
        <p:txBody>
          <a:bodyPr/>
          <a:lstStyle/>
          <a:p>
            <a:pPr>
              <a:defRPr/>
            </a:pPr>
            <a:r>
              <a:rPr lang="en-US" altLang="en-US" sz="3600" dirty="0" smtClean="0"/>
              <a:t>Additional Reminders</a:t>
            </a:r>
          </a:p>
        </p:txBody>
      </p:sp>
      <p:sp>
        <p:nvSpPr>
          <p:cNvPr id="57346" name="Rectangle 3"/>
          <p:cNvSpPr>
            <a:spLocks noGrp="1" noChangeArrowheads="1"/>
          </p:cNvSpPr>
          <p:nvPr>
            <p:ph idx="1"/>
          </p:nvPr>
        </p:nvSpPr>
        <p:spPr>
          <a:xfrm>
            <a:off x="533400" y="1600200"/>
            <a:ext cx="8153400" cy="4525963"/>
          </a:xfrm>
        </p:spPr>
        <p:txBody>
          <a:bodyPr/>
          <a:lstStyle/>
          <a:p>
            <a:r>
              <a:rPr lang="en-US" altLang="en-US" dirty="0" smtClean="0">
                <a:ea typeface="ＭＳ Ｐゴシック" pitchFamily="34" charset="-128"/>
              </a:rPr>
              <a:t>Any other special requirements from your local DIRAUX</a:t>
            </a:r>
          </a:p>
          <a:p>
            <a:r>
              <a:rPr lang="en-US" altLang="en-US" dirty="0" smtClean="0">
                <a:ea typeface="ＭＳ Ｐゴシック" pitchFamily="34" charset="-128"/>
              </a:rPr>
              <a:t>How about your Order Issuing Authority (OIA)</a:t>
            </a:r>
          </a:p>
        </p:txBody>
      </p:sp>
      <p:sp>
        <p:nvSpPr>
          <p:cNvPr id="5734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E939397F-A726-4749-82FC-75A8862E509E}" type="slidenum">
              <a:rPr lang="en-US" altLang="en-US" sz="1400" b="1">
                <a:solidFill>
                  <a:srgbClr val="000099"/>
                </a:solidFill>
              </a:rPr>
              <a:pPr/>
              <a:t>38</a:t>
            </a:fld>
            <a:endParaRPr lang="en-US" altLang="en-US" sz="1400" b="1" dirty="0">
              <a:solidFill>
                <a:srgbClr val="000099"/>
              </a:solidFill>
            </a:endParaRPr>
          </a:p>
        </p:txBody>
      </p:sp>
      <p:sp>
        <p:nvSpPr>
          <p:cNvPr id="7"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itle 11"/>
          <p:cNvSpPr>
            <a:spLocks noGrp="1"/>
          </p:cNvSpPr>
          <p:nvPr>
            <p:ph type="title"/>
          </p:nvPr>
        </p:nvSpPr>
        <p:spPr>
          <a:xfrm>
            <a:off x="457200" y="163513"/>
            <a:ext cx="8229600" cy="1055687"/>
          </a:xfrm>
        </p:spPr>
        <p:txBody>
          <a:bodyPr/>
          <a:lstStyle/>
          <a:p>
            <a:pPr>
              <a:defRPr/>
            </a:pPr>
            <a:r>
              <a:rPr lang="en-US" altLang="en-US" sz="3600" dirty="0" smtClean="0"/>
              <a:t>To Learn More</a:t>
            </a:r>
          </a:p>
        </p:txBody>
      </p:sp>
      <p:sp>
        <p:nvSpPr>
          <p:cNvPr id="43013" name="Content Placeholder 12"/>
          <p:cNvSpPr>
            <a:spLocks noGrp="1"/>
          </p:cNvSpPr>
          <p:nvPr>
            <p:ph idx="1"/>
          </p:nvPr>
        </p:nvSpPr>
        <p:spPr>
          <a:xfrm>
            <a:off x="533400" y="1524000"/>
            <a:ext cx="8153400" cy="4602163"/>
          </a:xfrm>
        </p:spPr>
        <p:txBody>
          <a:bodyPr/>
          <a:lstStyle/>
          <a:p>
            <a:pPr>
              <a:buFontTx/>
              <a:buNone/>
              <a:defRPr/>
            </a:pPr>
            <a:endParaRPr lang="en-US" altLang="en-US" sz="1800" u="sng" dirty="0" smtClean="0">
              <a:solidFill>
                <a:srgbClr val="00B0F0"/>
              </a:solidFill>
            </a:endParaRPr>
          </a:p>
          <a:p>
            <a:pPr marL="0" indent="0">
              <a:buFontTx/>
              <a:buNone/>
              <a:defRPr/>
            </a:pPr>
            <a:r>
              <a:rPr lang="en-US" altLang="en-US" dirty="0" smtClean="0"/>
              <a:t>For current information on any communications activities, members are asked to refer to Telecommunications under the National Response Directorate website at:</a:t>
            </a:r>
          </a:p>
          <a:p>
            <a:pPr algn="ctr">
              <a:spcBef>
                <a:spcPts val="1800"/>
              </a:spcBef>
              <a:buFontTx/>
              <a:buNone/>
              <a:defRPr/>
            </a:pPr>
            <a:r>
              <a:rPr lang="en-US" altLang="en-US" sz="2400" dirty="0" smtClean="0"/>
              <a:t> </a:t>
            </a:r>
            <a:r>
              <a:rPr lang="en-US" altLang="en-US" sz="2600" dirty="0" smtClean="0"/>
              <a:t>http://wow.uscgaux.info/content.php?unit=R-DEPT</a:t>
            </a:r>
            <a:r>
              <a:rPr lang="en-US" altLang="en-US" sz="2400" dirty="0" smtClean="0"/>
              <a:t>.</a:t>
            </a:r>
          </a:p>
          <a:p>
            <a:pPr marL="0" indent="0">
              <a:buFontTx/>
              <a:buNone/>
              <a:defRPr/>
            </a:pPr>
            <a:endParaRPr lang="en-US" altLang="en-US" sz="2400" u="sng" dirty="0" smtClean="0">
              <a:solidFill>
                <a:srgbClr val="00B0F0"/>
              </a:solidFill>
            </a:endParaRPr>
          </a:p>
          <a:p>
            <a:pPr>
              <a:defRPr/>
            </a:pPr>
            <a:endParaRPr lang="en-US" altLang="en-US" sz="1800" dirty="0" smtClean="0">
              <a:solidFill>
                <a:srgbClr val="00B0F0"/>
              </a:solidFill>
            </a:endParaRPr>
          </a:p>
          <a:p>
            <a:pPr>
              <a:buFontTx/>
              <a:buNone/>
              <a:defRPr/>
            </a:pPr>
            <a:endParaRPr lang="en-US" altLang="en-US" dirty="0" smtClean="0">
              <a:solidFill>
                <a:srgbClr val="00B0F0"/>
              </a:solidFill>
            </a:endParaRPr>
          </a:p>
        </p:txBody>
      </p:sp>
      <p:sp>
        <p:nvSpPr>
          <p:cNvPr id="5837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D92CB17A-E0DE-4EAC-B9E9-1AC9322948AA}" type="slidenum">
              <a:rPr lang="en-US" altLang="en-US" sz="1400" b="1">
                <a:solidFill>
                  <a:srgbClr val="000099"/>
                </a:solidFill>
              </a:rPr>
              <a:pPr/>
              <a:t>39</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286"/>
            <a:ext cx="8229600" cy="1143000"/>
          </a:xfrm>
          <a:ln>
            <a:miter lim="800000"/>
            <a:headEnd/>
            <a:tailEnd/>
          </a:ln>
        </p:spPr>
        <p:txBody>
          <a:bodyPr/>
          <a:lstStyle/>
          <a:p>
            <a:pPr>
              <a:defRPr/>
            </a:pPr>
            <a:r>
              <a:rPr lang="en-US" sz="3200" dirty="0" smtClean="0"/>
              <a:t/>
            </a:r>
            <a:br>
              <a:rPr lang="en-US" sz="3200" dirty="0" smtClean="0"/>
            </a:br>
            <a:r>
              <a:rPr lang="en-US" sz="3200" b="0" dirty="0" smtClean="0">
                <a:ln>
                  <a:solidFill>
                    <a:srgbClr val="FF0000"/>
                  </a:solidFill>
                </a:ln>
              </a:rPr>
              <a:t>Authorized </a:t>
            </a:r>
            <a:r>
              <a:rPr lang="en-US" sz="3200" b="0" dirty="0">
                <a:ln>
                  <a:solidFill>
                    <a:srgbClr val="FF0000"/>
                  </a:solidFill>
                </a:ln>
              </a:rPr>
              <a:t>Operation </a:t>
            </a:r>
            <a:r>
              <a:rPr lang="en-US" sz="3200" b="0" dirty="0" smtClean="0">
                <a:ln>
                  <a:solidFill>
                    <a:srgbClr val="FF0000"/>
                  </a:solidFill>
                </a:ln>
              </a:rPr>
              <a:t/>
            </a:r>
            <a:br>
              <a:rPr lang="en-US" sz="3200" b="0" dirty="0" smtClean="0">
                <a:ln>
                  <a:solidFill>
                    <a:srgbClr val="FF0000"/>
                  </a:solidFill>
                </a:ln>
              </a:rPr>
            </a:br>
            <a:r>
              <a:rPr lang="en-US" sz="3200" b="0" dirty="0" smtClean="0">
                <a:ln>
                  <a:solidFill>
                    <a:srgbClr val="FF0000"/>
                  </a:solidFill>
                </a:ln>
              </a:rPr>
              <a:t>of Radio </a:t>
            </a:r>
            <a:r>
              <a:rPr lang="en-US" sz="3200" b="0" dirty="0">
                <a:ln>
                  <a:solidFill>
                    <a:srgbClr val="FF0000"/>
                  </a:solidFill>
                </a:ln>
              </a:rPr>
              <a:t>Facilities </a:t>
            </a:r>
            <a:r>
              <a:rPr lang="en-US" b="0" dirty="0"/>
              <a:t/>
            </a:r>
            <a:br>
              <a:rPr lang="en-US" b="0" dirty="0"/>
            </a:br>
            <a:endParaRPr lang="en-US" dirty="0"/>
          </a:p>
        </p:txBody>
      </p:sp>
      <p:sp>
        <p:nvSpPr>
          <p:cNvPr id="13317" name="Content Placeholder 2"/>
          <p:cNvSpPr>
            <a:spLocks noGrp="1"/>
          </p:cNvSpPr>
          <p:nvPr>
            <p:ph idx="1"/>
          </p:nvPr>
        </p:nvSpPr>
        <p:spPr>
          <a:xfrm>
            <a:off x="457200" y="1447800"/>
            <a:ext cx="8229600" cy="4678363"/>
          </a:xfrm>
        </p:spPr>
        <p:txBody>
          <a:bodyPr/>
          <a:lstStyle/>
          <a:p>
            <a:pPr marL="0" indent="0">
              <a:buFontTx/>
              <a:buNone/>
              <a:defRPr/>
            </a:pPr>
            <a:r>
              <a:rPr lang="en-US" altLang="en-US" sz="2800" dirty="0" smtClean="0"/>
              <a:t>Qualified Auxiliarists may only activate Auxiliary fixed land, land mobile, and RDF facilities under one or more of the following conditions: </a:t>
            </a:r>
          </a:p>
          <a:p>
            <a:pPr marL="231775" indent="-231775">
              <a:buFontTx/>
              <a:buNone/>
              <a:defRPr/>
            </a:pPr>
            <a:r>
              <a:rPr lang="en-US" altLang="en-US" sz="2800" dirty="0" smtClean="0"/>
              <a:t>• For a mission ordered or scheduled by the Coast Guard </a:t>
            </a:r>
          </a:p>
          <a:p>
            <a:pPr marL="0" indent="0">
              <a:buFontTx/>
              <a:buNone/>
              <a:defRPr/>
            </a:pPr>
            <a:r>
              <a:rPr lang="en-US" altLang="en-US" sz="2800" dirty="0" smtClean="0"/>
              <a:t>• When necessary to handle valid distress traffic </a:t>
            </a:r>
          </a:p>
          <a:p>
            <a:pPr marL="231775" indent="-231775">
              <a:buFontTx/>
              <a:buNone/>
              <a:defRPr/>
            </a:pPr>
            <a:r>
              <a:rPr lang="en-US" altLang="en-US" sz="2800" dirty="0" smtClean="0"/>
              <a:t>• While conducting technical tests to determine a facility’s capability (e.g., facility inspection) </a:t>
            </a:r>
          </a:p>
          <a:p>
            <a:pPr marL="231775" indent="-231775">
              <a:buFontTx/>
              <a:buNone/>
              <a:defRPr/>
            </a:pPr>
            <a:r>
              <a:rPr lang="en-US" altLang="en-US" sz="2800" dirty="0" smtClean="0"/>
              <a:t>• When necessary to contact a Coast Guard unit to determine if Auxiliary help is required</a:t>
            </a:r>
            <a:r>
              <a:rPr lang="en-US" altLang="en-US" sz="2400" dirty="0" smtClean="0"/>
              <a:t> </a:t>
            </a:r>
          </a:p>
          <a:p>
            <a:pPr marL="0" indent="0">
              <a:defRPr/>
            </a:pPr>
            <a:endParaRPr lang="en-US" altLang="en-US" sz="2400" dirty="0" smtClean="0"/>
          </a:p>
        </p:txBody>
      </p:sp>
      <p:sp>
        <p:nvSpPr>
          <p:cNvPr id="19460"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5354994E-FC8C-46C3-BD44-77511D3B5A2E}" type="slidenum">
              <a:rPr lang="en-US" altLang="en-US" sz="1400" b="1">
                <a:solidFill>
                  <a:srgbClr val="000099"/>
                </a:solidFill>
              </a:rPr>
              <a:pPr/>
              <a:t>4</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p:cNvSpPr>
            <a:spLocks noGrp="1"/>
          </p:cNvSpPr>
          <p:nvPr>
            <p:ph type="title"/>
          </p:nvPr>
        </p:nvSpPr>
        <p:spPr>
          <a:xfrm>
            <a:off x="457200" y="163513"/>
            <a:ext cx="8305800" cy="1055687"/>
          </a:xfrm>
        </p:spPr>
        <p:txBody>
          <a:bodyPr/>
          <a:lstStyle/>
          <a:p>
            <a:pPr>
              <a:defRPr/>
            </a:pPr>
            <a:r>
              <a:rPr lang="en-US" altLang="en-US" sz="3600" dirty="0" smtClean="0"/>
              <a:t>Contact Information</a:t>
            </a:r>
          </a:p>
        </p:txBody>
      </p:sp>
      <p:sp>
        <p:nvSpPr>
          <p:cNvPr id="59394" name="Content Placeholder 2"/>
          <p:cNvSpPr>
            <a:spLocks noGrp="1"/>
          </p:cNvSpPr>
          <p:nvPr>
            <p:ph sz="half" idx="1"/>
          </p:nvPr>
        </p:nvSpPr>
        <p:spPr/>
        <p:txBody>
          <a:bodyPr/>
          <a:lstStyle/>
          <a:p>
            <a:pPr marL="0" indent="0">
              <a:buFontTx/>
              <a:buNone/>
            </a:pPr>
            <a:r>
              <a:rPr lang="en-US" altLang="en-US" sz="1800" smtClean="0">
                <a:ea typeface="ＭＳ Ｐゴシック" pitchFamily="34" charset="-128"/>
              </a:rPr>
              <a:t>Contingency Communications</a:t>
            </a:r>
          </a:p>
          <a:p>
            <a:pPr marL="0" indent="0">
              <a:buFontTx/>
              <a:buNone/>
            </a:pPr>
            <a:r>
              <a:rPr lang="en-US" altLang="en-US" sz="1800" smtClean="0">
                <a:ea typeface="ＭＳ Ｐゴシック" pitchFamily="34" charset="-128"/>
              </a:rPr>
              <a:t>John Holmes</a:t>
            </a:r>
          </a:p>
          <a:p>
            <a:pPr marL="0" indent="0">
              <a:buFontTx/>
              <a:buNone/>
            </a:pPr>
            <a:r>
              <a:rPr lang="en-US" altLang="en-US" sz="1800" smtClean="0">
                <a:ea typeface="ＭＳ Ｐゴシック" pitchFamily="34" charset="-128"/>
              </a:rPr>
              <a:t>john.holmes@cgauxnet.us</a:t>
            </a:r>
          </a:p>
          <a:p>
            <a:pPr marL="0" indent="0">
              <a:buFontTx/>
              <a:buNone/>
            </a:pPr>
            <a:r>
              <a:rPr lang="en-US" altLang="en-US" sz="1800" smtClean="0">
                <a:ea typeface="ＭＳ Ｐゴシック" pitchFamily="34" charset="-128"/>
              </a:rPr>
              <a:t>707-683-8971</a:t>
            </a:r>
          </a:p>
          <a:p>
            <a:pPr marL="0" indent="0">
              <a:buFontTx/>
              <a:buNone/>
            </a:pPr>
            <a:endParaRPr lang="en-US" altLang="en-US" sz="1400" smtClean="0">
              <a:ea typeface="ＭＳ Ｐゴシック" pitchFamily="34" charset="-128"/>
            </a:endParaRPr>
          </a:p>
          <a:p>
            <a:pPr marL="0" indent="0">
              <a:buFontTx/>
              <a:buNone/>
            </a:pPr>
            <a:r>
              <a:rPr lang="en-US" altLang="en-US" sz="1800" smtClean="0">
                <a:ea typeface="ＭＳ Ｐゴシック" pitchFamily="34" charset="-128"/>
              </a:rPr>
              <a:t>Qualification and Training</a:t>
            </a:r>
          </a:p>
          <a:p>
            <a:pPr marL="0" indent="0">
              <a:buFontTx/>
              <a:buNone/>
            </a:pPr>
            <a:r>
              <a:rPr lang="en-US" altLang="en-US" sz="1800" smtClean="0">
                <a:ea typeface="ＭＳ Ｐゴシック" pitchFamily="34" charset="-128"/>
              </a:rPr>
              <a:t>Joe O’Hagan</a:t>
            </a:r>
          </a:p>
          <a:p>
            <a:pPr marL="0" indent="0">
              <a:buFontTx/>
              <a:buNone/>
            </a:pPr>
            <a:r>
              <a:rPr lang="en-US" altLang="en-US" sz="1800" smtClean="0">
                <a:ea typeface="ＭＳ Ｐゴシック" pitchFamily="34" charset="-128"/>
              </a:rPr>
              <a:t>joe.ohagan@cgauxnet.us</a:t>
            </a:r>
          </a:p>
          <a:p>
            <a:pPr marL="0" indent="0">
              <a:buFontTx/>
              <a:buNone/>
            </a:pPr>
            <a:r>
              <a:rPr lang="en-US" altLang="en-US" sz="1800" smtClean="0">
                <a:ea typeface="ＭＳ Ｐゴシック" pitchFamily="34" charset="-128"/>
              </a:rPr>
              <a:t>760-822-1938</a:t>
            </a:r>
          </a:p>
          <a:p>
            <a:pPr marL="0" indent="0">
              <a:buFontTx/>
              <a:buNone/>
            </a:pPr>
            <a:endParaRPr lang="en-US" altLang="en-US" sz="1400" smtClean="0">
              <a:ea typeface="ＭＳ Ｐゴシック" pitchFamily="34" charset="-128"/>
            </a:endParaRPr>
          </a:p>
          <a:p>
            <a:pPr marL="0" indent="0">
              <a:buFontTx/>
              <a:buNone/>
            </a:pPr>
            <a:r>
              <a:rPr lang="en-US" altLang="en-US" sz="1800" smtClean="0">
                <a:ea typeface="ＭＳ Ｐゴシック" pitchFamily="34" charset="-128"/>
              </a:rPr>
              <a:t>Chief, Telecommunication Branch</a:t>
            </a:r>
          </a:p>
          <a:p>
            <a:pPr marL="0" indent="0">
              <a:buFontTx/>
              <a:buNone/>
            </a:pPr>
            <a:r>
              <a:rPr lang="en-US" altLang="en-US" sz="1800" smtClean="0">
                <a:ea typeface="ＭＳ Ｐゴシック" pitchFamily="34" charset="-128"/>
              </a:rPr>
              <a:t>Gary G. Young  PhD.</a:t>
            </a:r>
          </a:p>
          <a:p>
            <a:pPr marL="0" indent="0">
              <a:buFontTx/>
              <a:buNone/>
            </a:pPr>
            <a:r>
              <a:rPr lang="en-US" altLang="en-US" sz="1800" smtClean="0">
                <a:ea typeface="ＭＳ Ｐゴシック" pitchFamily="34" charset="-128"/>
              </a:rPr>
              <a:t>gary.young@uscgnet.us</a:t>
            </a:r>
          </a:p>
          <a:p>
            <a:pPr marL="0" indent="0">
              <a:buFontTx/>
              <a:buNone/>
            </a:pPr>
            <a:r>
              <a:rPr lang="en-US" altLang="en-US" sz="1800" smtClean="0">
                <a:ea typeface="ＭＳ Ｐゴシック" pitchFamily="34" charset="-128"/>
              </a:rPr>
              <a:t>781-581-6659</a:t>
            </a:r>
          </a:p>
          <a:p>
            <a:pPr marL="0" indent="0">
              <a:buFontTx/>
              <a:buNone/>
            </a:pPr>
            <a:endParaRPr lang="en-US" altLang="en-US" sz="1800" smtClean="0">
              <a:ea typeface="ＭＳ Ｐゴシック" pitchFamily="34" charset="-128"/>
            </a:endParaRPr>
          </a:p>
          <a:p>
            <a:pPr marL="0" indent="0">
              <a:buFontTx/>
              <a:buNone/>
            </a:pPr>
            <a:endParaRPr lang="en-US" altLang="en-US" sz="1800" smtClean="0">
              <a:ea typeface="ＭＳ Ｐゴシック" pitchFamily="34" charset="-128"/>
            </a:endParaRPr>
          </a:p>
        </p:txBody>
      </p:sp>
      <p:sp>
        <p:nvSpPr>
          <p:cNvPr id="59395" name="Content Placeholder 6"/>
          <p:cNvSpPr>
            <a:spLocks noGrp="1"/>
          </p:cNvSpPr>
          <p:nvPr>
            <p:ph sz="half" idx="2"/>
          </p:nvPr>
        </p:nvSpPr>
        <p:spPr/>
        <p:txBody>
          <a:bodyPr/>
          <a:lstStyle/>
          <a:p>
            <a:pPr marL="0" indent="0">
              <a:buFontTx/>
              <a:buNone/>
            </a:pPr>
            <a:r>
              <a:rPr lang="en-US" altLang="en-US" sz="1800" smtClean="0">
                <a:ea typeface="ＭＳ Ｐゴシック" pitchFamily="34" charset="-128"/>
              </a:rPr>
              <a:t>Program Integration</a:t>
            </a:r>
          </a:p>
          <a:p>
            <a:pPr marL="0" indent="0">
              <a:buFontTx/>
              <a:buNone/>
            </a:pPr>
            <a:r>
              <a:rPr lang="en-US" altLang="en-US" sz="1800" smtClean="0">
                <a:ea typeface="ＭＳ Ｐゴシック" pitchFamily="34" charset="-128"/>
              </a:rPr>
              <a:t>Don Wellons</a:t>
            </a:r>
          </a:p>
          <a:p>
            <a:pPr marL="0" indent="0">
              <a:buFontTx/>
              <a:buNone/>
            </a:pPr>
            <a:r>
              <a:rPr lang="en-US" altLang="en-US" sz="1800" smtClean="0">
                <a:ea typeface="ＭＳ Ｐゴシック" pitchFamily="34" charset="-128"/>
              </a:rPr>
              <a:t>donald.wellons@cgauxnet.us</a:t>
            </a:r>
          </a:p>
          <a:p>
            <a:pPr marL="0" indent="0">
              <a:buFontTx/>
              <a:buNone/>
            </a:pPr>
            <a:r>
              <a:rPr lang="en-US" altLang="en-US" sz="1800" smtClean="0">
                <a:ea typeface="ＭＳ Ｐゴシック" pitchFamily="34" charset="-128"/>
              </a:rPr>
              <a:t>912-266-4041</a:t>
            </a:r>
          </a:p>
          <a:p>
            <a:pPr marL="0" indent="0">
              <a:buFontTx/>
              <a:buNone/>
            </a:pPr>
            <a:endParaRPr lang="en-US" altLang="en-US" sz="1400" smtClean="0">
              <a:ea typeface="ＭＳ Ｐゴシック" pitchFamily="34" charset="-128"/>
            </a:endParaRPr>
          </a:p>
          <a:p>
            <a:pPr marL="0" indent="0">
              <a:buFontTx/>
              <a:buNone/>
            </a:pPr>
            <a:r>
              <a:rPr lang="en-US" altLang="en-US" sz="1800" smtClean="0">
                <a:ea typeface="ＭＳ Ｐゴシック" pitchFamily="34" charset="-128"/>
              </a:rPr>
              <a:t>Coast Guard Support</a:t>
            </a:r>
          </a:p>
          <a:p>
            <a:pPr marL="0" indent="0">
              <a:buFontTx/>
              <a:buNone/>
            </a:pPr>
            <a:r>
              <a:rPr lang="en-US" altLang="en-US" sz="1800" smtClean="0">
                <a:ea typeface="ＭＳ Ｐゴシック" pitchFamily="34" charset="-128"/>
              </a:rPr>
              <a:t>Denis Rossiter</a:t>
            </a:r>
          </a:p>
          <a:p>
            <a:pPr marL="0" indent="0">
              <a:buFontTx/>
              <a:buNone/>
            </a:pPr>
            <a:r>
              <a:rPr lang="en-US" altLang="en-US" sz="1800" smtClean="0">
                <a:ea typeface="ＭＳ Ｐゴシック" pitchFamily="34" charset="-128"/>
              </a:rPr>
              <a:t>denis.rossiter@cgauxnet.us</a:t>
            </a:r>
          </a:p>
          <a:p>
            <a:pPr marL="0" indent="0">
              <a:buFontTx/>
              <a:buNone/>
            </a:pPr>
            <a:r>
              <a:rPr lang="en-US" altLang="en-US" sz="1800" smtClean="0">
                <a:ea typeface="ＭＳ Ｐゴシック" pitchFamily="34" charset="-128"/>
              </a:rPr>
              <a:t>717-249-9047</a:t>
            </a:r>
          </a:p>
        </p:txBody>
      </p:sp>
      <p:sp>
        <p:nvSpPr>
          <p:cNvPr id="59397"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E9C3E245-DDDC-46BF-B2EA-B9E00350363C}" type="slidenum">
              <a:rPr lang="en-US" altLang="en-US" sz="1400" b="1" smtClean="0">
                <a:solidFill>
                  <a:srgbClr val="000099"/>
                </a:solidFill>
              </a:rPr>
              <a:pPr/>
              <a:t>40</a:t>
            </a:fld>
            <a:endParaRPr lang="en-US" altLang="en-US" sz="1400" b="1" dirty="0" smtClean="0">
              <a:solidFill>
                <a:srgbClr val="000099"/>
              </a:solidFill>
            </a:endParaRPr>
          </a:p>
        </p:txBody>
      </p:sp>
      <p:sp>
        <p:nvSpPr>
          <p:cNvPr id="9"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a:defRPr/>
            </a:pPr>
            <a:r>
              <a:rPr lang="en-US" sz="3600" dirty="0">
                <a:cs typeface="+mj-cs"/>
              </a:rPr>
              <a:t>Bravo Zulu!</a:t>
            </a:r>
          </a:p>
        </p:txBody>
      </p:sp>
      <p:pic>
        <p:nvPicPr>
          <p:cNvPr id="60418" name="Picture 7" descr="APPLAUSC"/>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876300" y="1600200"/>
            <a:ext cx="3200400" cy="4525963"/>
          </a:xfrm>
        </p:spPr>
      </p:pic>
      <p:sp>
        <p:nvSpPr>
          <p:cNvPr id="61444" name="Rectangle 6"/>
          <p:cNvSpPr>
            <a:spLocks noGrp="1" noChangeArrowheads="1"/>
          </p:cNvSpPr>
          <p:nvPr>
            <p:ph sz="half" idx="2"/>
          </p:nvPr>
        </p:nvSpPr>
        <p:spPr/>
        <p:txBody>
          <a:bodyPr/>
          <a:lstStyle/>
          <a:p>
            <a:pPr>
              <a:lnSpc>
                <a:spcPct val="80000"/>
              </a:lnSpc>
              <a:buFontTx/>
              <a:buNone/>
            </a:pPr>
            <a:r>
              <a:rPr lang="en-US" altLang="en-US" sz="2000" smtClean="0">
                <a:ea typeface="ＭＳ Ｐゴシック" pitchFamily="34" charset="-128"/>
              </a:rPr>
              <a:t>Thank you for your participation!  </a:t>
            </a:r>
          </a:p>
          <a:p>
            <a:pPr>
              <a:lnSpc>
                <a:spcPct val="80000"/>
              </a:lnSpc>
              <a:buFontTx/>
              <a:buNone/>
            </a:pPr>
            <a:endParaRPr lang="en-US" altLang="en-US" sz="1000" smtClean="0">
              <a:ea typeface="ＭＳ Ｐゴシック" pitchFamily="34" charset="-128"/>
            </a:endParaRPr>
          </a:p>
          <a:p>
            <a:pPr>
              <a:lnSpc>
                <a:spcPct val="80000"/>
              </a:lnSpc>
              <a:buFontTx/>
              <a:buNone/>
            </a:pPr>
            <a:r>
              <a:rPr lang="en-US" altLang="en-US" sz="2000" smtClean="0">
                <a:ea typeface="ＭＳ Ｐゴシック" pitchFamily="34" charset="-128"/>
              </a:rPr>
              <a:t>We seek your feedback on the content of this presentation.  </a:t>
            </a:r>
          </a:p>
          <a:p>
            <a:pPr>
              <a:lnSpc>
                <a:spcPct val="80000"/>
              </a:lnSpc>
              <a:buFontTx/>
              <a:buNone/>
            </a:pPr>
            <a:endParaRPr lang="en-US" altLang="en-US" sz="1000" smtClean="0">
              <a:ea typeface="ＭＳ Ｐゴシック" pitchFamily="34" charset="-128"/>
            </a:endParaRPr>
          </a:p>
          <a:p>
            <a:pPr>
              <a:lnSpc>
                <a:spcPct val="80000"/>
              </a:lnSpc>
              <a:buFontTx/>
              <a:buNone/>
            </a:pPr>
            <a:r>
              <a:rPr lang="en-US" altLang="en-US" sz="2000" smtClean="0">
                <a:ea typeface="ＭＳ Ｐゴシック" pitchFamily="34" charset="-128"/>
              </a:rPr>
              <a:t>Send your comments to: </a:t>
            </a:r>
          </a:p>
          <a:p>
            <a:pPr>
              <a:lnSpc>
                <a:spcPct val="90000"/>
              </a:lnSpc>
              <a:buFontTx/>
              <a:buNone/>
            </a:pPr>
            <a:endParaRPr lang="en-US" altLang="en-US" sz="1000" smtClean="0">
              <a:ea typeface="ＭＳ Ｐゴシック" pitchFamily="34" charset="-128"/>
            </a:endParaRPr>
          </a:p>
          <a:p>
            <a:pPr>
              <a:lnSpc>
                <a:spcPct val="90000"/>
              </a:lnSpc>
              <a:buFontTx/>
              <a:buNone/>
            </a:pPr>
            <a:r>
              <a:rPr lang="en-US" altLang="en-US" sz="1800" smtClean="0">
                <a:ea typeface="ＭＳ Ｐゴシック" pitchFamily="34" charset="-128"/>
              </a:rPr>
              <a:t>Chief, Operations Projects and Educational Outreach Division      </a:t>
            </a:r>
            <a:r>
              <a:rPr lang="en-US" altLang="en-US" sz="1800" b="1" smtClean="0">
                <a:ea typeface="ＭＳ Ｐゴシック" pitchFamily="34" charset="-128"/>
                <a:hlinkClick r:id="rId5"/>
              </a:rPr>
              <a:t>Bruce.Pugh@cgauxnet.us</a:t>
            </a:r>
            <a:endParaRPr lang="en-US" altLang="en-US" sz="1800" b="1" smtClean="0">
              <a:ea typeface="ＭＳ Ｐゴシック" pitchFamily="34" charset="-128"/>
            </a:endParaRPr>
          </a:p>
          <a:p>
            <a:pPr>
              <a:lnSpc>
                <a:spcPct val="80000"/>
              </a:lnSpc>
              <a:buFontTx/>
              <a:buNone/>
            </a:pPr>
            <a:endParaRPr lang="en-US" altLang="en-US" sz="2000" smtClean="0">
              <a:ea typeface="ＭＳ Ｐゴシック" pitchFamily="34" charset="-128"/>
            </a:endParaRPr>
          </a:p>
          <a:p>
            <a:pPr>
              <a:lnSpc>
                <a:spcPct val="80000"/>
              </a:lnSpc>
              <a:buFontTx/>
              <a:buNone/>
            </a:pPr>
            <a:r>
              <a:rPr lang="en-US" altLang="en-US" sz="2000" smtClean="0">
                <a:ea typeface="ＭＳ Ｐゴシック" pitchFamily="34" charset="-128"/>
              </a:rPr>
              <a:t>Bruce Pugh, DVC-RE</a:t>
            </a:r>
          </a:p>
          <a:p>
            <a:pPr>
              <a:lnSpc>
                <a:spcPct val="80000"/>
              </a:lnSpc>
              <a:buFontTx/>
              <a:buNone/>
            </a:pPr>
            <a:r>
              <a:rPr lang="en-US" altLang="en-US" sz="2000" smtClean="0">
                <a:solidFill>
                  <a:srgbClr val="0D0D0D"/>
                </a:solidFill>
                <a:ea typeface="ＭＳ Ｐゴシック" pitchFamily="34" charset="-128"/>
              </a:rPr>
              <a:t>Gary Young, DVC-RT</a:t>
            </a:r>
          </a:p>
          <a:p>
            <a:pPr>
              <a:lnSpc>
                <a:spcPct val="80000"/>
              </a:lnSpc>
              <a:buFontTx/>
              <a:buNone/>
            </a:pPr>
            <a:r>
              <a:rPr lang="en-US" altLang="en-US" sz="2000" smtClean="0">
                <a:ea typeface="ＭＳ Ｐゴシック" pitchFamily="34" charset="-128"/>
              </a:rPr>
              <a:t>John J Slattery, DIR-Rd</a:t>
            </a:r>
          </a:p>
          <a:p>
            <a:pPr>
              <a:lnSpc>
                <a:spcPct val="80000"/>
              </a:lnSpc>
              <a:buFontTx/>
              <a:buNone/>
            </a:pPr>
            <a:r>
              <a:rPr lang="en-US" altLang="en-US" sz="2000" smtClean="0">
                <a:ea typeface="ＭＳ Ｐゴシック" pitchFamily="34" charset="-128"/>
              </a:rPr>
              <a:t>COMO Gary A Taylor, DIR-R</a:t>
            </a:r>
          </a:p>
        </p:txBody>
      </p:sp>
      <p:sp>
        <p:nvSpPr>
          <p:cNvPr id="6042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D4A9EC41-A7A0-40DA-BAAB-DBA86FEA3E0E}" type="slidenum">
              <a:rPr lang="en-US" altLang="en-US" sz="1400" b="1" smtClean="0">
                <a:solidFill>
                  <a:srgbClr val="000099"/>
                </a:solidFill>
                <a:latin typeface="Arial" charset="0"/>
                <a:ea typeface="ＭＳ Ｐゴシック" pitchFamily="34" charset="-128"/>
              </a:rPr>
              <a:pPr eaLnBrk="1" hangingPunct="1"/>
              <a:t>41</a:t>
            </a:fld>
            <a:endParaRPr lang="en-US" altLang="en-US" sz="1400" b="1" dirty="0" smtClean="0">
              <a:solidFill>
                <a:srgbClr val="000099"/>
              </a:solidFill>
              <a:latin typeface="Arial" charset="0"/>
              <a:ea typeface="ＭＳ Ｐゴシック" pitchFamily="34" charset="-128"/>
            </a:endParaRPr>
          </a:p>
        </p:txBody>
      </p:sp>
      <p:pic>
        <p:nvPicPr>
          <p:cNvPr id="60422" name="Picture 8" descr="BravoZul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04800"/>
            <a:ext cx="242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a:t>
            </a:r>
            <a:r>
              <a:rPr lang="en-US" altLang="en-US" sz="1400" b="1" smtClean="0">
                <a:solidFill>
                  <a:srgbClr val="000099"/>
                </a:solidFill>
                <a:latin typeface="Arial" charset="0"/>
              </a:rPr>
              <a:t>Directorate </a:t>
            </a:r>
            <a:r>
              <a:rPr lang="en-US" altLang="en-US" sz="1400" b="1" smtClean="0">
                <a:solidFill>
                  <a:srgbClr val="000099"/>
                </a:solidFill>
                <a:latin typeface="Arial" charset="0"/>
              </a:rPr>
              <a:t>V3.3F</a:t>
            </a:r>
            <a:endParaRPr lang="en-US" altLang="en-US" sz="1400" b="1" dirty="0">
              <a:solidFill>
                <a:srgbClr val="000099"/>
              </a:solidFill>
              <a:latin typeface="Arial" charset="0"/>
            </a:endParaRPr>
          </a:p>
        </p:txBody>
      </p:sp>
    </p:spTree>
  </p:cSld>
  <p:clrMapOvr>
    <a:masterClrMapping/>
  </p:clrMapOvr>
  <p:transition spd="slow">
    <p:sndAc>
      <p:stSnd>
        <p:snd r:embed="rId3" name="applaus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1"/>
          </a:xfrm>
          <a:ln>
            <a:miter lim="800000"/>
            <a:headEnd/>
            <a:tailEnd/>
          </a:ln>
        </p:spPr>
        <p:txBody>
          <a:bodyPr/>
          <a:lstStyle/>
          <a:p>
            <a:pPr>
              <a:defRPr/>
            </a:pPr>
            <a:r>
              <a:rPr lang="en-US" sz="3200" b="0" dirty="0" smtClean="0">
                <a:ln>
                  <a:solidFill>
                    <a:srgbClr val="FF0000"/>
                  </a:solidFill>
                </a:ln>
              </a:rPr>
              <a:t>Authorized </a:t>
            </a:r>
            <a:r>
              <a:rPr lang="en-US" sz="3200" b="0" dirty="0">
                <a:ln>
                  <a:solidFill>
                    <a:srgbClr val="FF0000"/>
                  </a:solidFill>
                </a:ln>
              </a:rPr>
              <a:t>Operation </a:t>
            </a:r>
            <a:r>
              <a:rPr lang="en-US" sz="3200" b="0" dirty="0" smtClean="0">
                <a:ln>
                  <a:solidFill>
                    <a:srgbClr val="FF0000"/>
                  </a:solidFill>
                </a:ln>
              </a:rPr>
              <a:t>of </a:t>
            </a:r>
            <a:br>
              <a:rPr lang="en-US" sz="3200" b="0" dirty="0" smtClean="0">
                <a:ln>
                  <a:solidFill>
                    <a:srgbClr val="FF0000"/>
                  </a:solidFill>
                </a:ln>
              </a:rPr>
            </a:br>
            <a:r>
              <a:rPr lang="en-US" sz="3200" b="0" dirty="0" smtClean="0">
                <a:ln>
                  <a:solidFill>
                    <a:srgbClr val="FF0000"/>
                  </a:solidFill>
                </a:ln>
              </a:rPr>
              <a:t>Radio </a:t>
            </a:r>
            <a:r>
              <a:rPr lang="en-US" sz="3200" b="0" dirty="0">
                <a:ln>
                  <a:solidFill>
                    <a:srgbClr val="FF0000"/>
                  </a:solidFill>
                </a:ln>
              </a:rPr>
              <a:t>Facilities </a:t>
            </a:r>
            <a:r>
              <a:rPr lang="en-US" sz="3200" b="0" dirty="0" smtClean="0">
                <a:ln>
                  <a:solidFill>
                    <a:srgbClr val="FF0000"/>
                  </a:solidFill>
                </a:ln>
              </a:rPr>
              <a:t>(</a:t>
            </a:r>
            <a:r>
              <a:rPr lang="en-US" sz="3200" b="0" dirty="0" err="1" smtClean="0">
                <a:ln>
                  <a:solidFill>
                    <a:srgbClr val="FF0000"/>
                  </a:solidFill>
                </a:ln>
              </a:rPr>
              <a:t>con’t</a:t>
            </a:r>
            <a:r>
              <a:rPr lang="en-US" sz="3200" b="0" dirty="0" smtClean="0">
                <a:ln>
                  <a:solidFill>
                    <a:srgbClr val="FF0000"/>
                  </a:solidFill>
                </a:ln>
              </a:rPr>
              <a:t>)</a:t>
            </a:r>
            <a:endParaRPr lang="en-US" sz="3200" b="0" dirty="0"/>
          </a:p>
        </p:txBody>
      </p:sp>
      <p:sp>
        <p:nvSpPr>
          <p:cNvPr id="14341" name="Content Placeholder 2"/>
          <p:cNvSpPr>
            <a:spLocks noGrp="1"/>
          </p:cNvSpPr>
          <p:nvPr>
            <p:ph idx="1"/>
          </p:nvPr>
        </p:nvSpPr>
        <p:spPr>
          <a:xfrm>
            <a:off x="457200" y="1447800"/>
            <a:ext cx="8382000" cy="4678363"/>
          </a:xfrm>
        </p:spPr>
        <p:txBody>
          <a:bodyPr/>
          <a:lstStyle/>
          <a:p>
            <a:pPr marL="0" indent="0">
              <a:buFontTx/>
              <a:buNone/>
              <a:defRPr/>
            </a:pPr>
            <a:endParaRPr lang="en-US" altLang="en-US" sz="1800" dirty="0" smtClean="0"/>
          </a:p>
          <a:p>
            <a:pPr marL="347663" indent="-347663">
              <a:buFont typeface="Arial" panose="020B0604020202020204" pitchFamily="34" charset="0"/>
              <a:buChar char="•"/>
              <a:defRPr/>
            </a:pPr>
            <a:r>
              <a:rPr lang="en-US" altLang="en-US" sz="2800" dirty="0" smtClean="0"/>
              <a:t>When conducting net drills </a:t>
            </a:r>
          </a:p>
          <a:p>
            <a:pPr>
              <a:defRPr/>
            </a:pPr>
            <a:r>
              <a:rPr lang="en-US" altLang="en-US" sz="2800" dirty="0" smtClean="0"/>
              <a:t>For assisting in time of disasters or national emergencies </a:t>
            </a:r>
          </a:p>
          <a:p>
            <a:pPr marL="347663" indent="-231775">
              <a:buFontTx/>
              <a:buNone/>
              <a:defRPr/>
            </a:pPr>
            <a:r>
              <a:rPr lang="en-US" altLang="en-US" sz="2800" dirty="0" smtClean="0"/>
              <a:t>• When necessary to conduct authorized Auxiliary activities as assigned by appropriate Auxiliary Operational Commanders or Staff officers </a:t>
            </a:r>
          </a:p>
          <a:p>
            <a:pPr marL="0" indent="0" algn="ctr">
              <a:buFontTx/>
              <a:buNone/>
              <a:defRPr/>
            </a:pPr>
            <a:endParaRPr lang="en-US" altLang="en-US" sz="2800" dirty="0" smtClean="0"/>
          </a:p>
          <a:p>
            <a:pPr marL="0" indent="0" algn="ctr">
              <a:buFontTx/>
              <a:buNone/>
              <a:defRPr/>
            </a:pPr>
            <a:r>
              <a:rPr lang="en-US" altLang="en-US" sz="2800" dirty="0" smtClean="0"/>
              <a:t>Reference: Operations Policy Manual, Annex 4.C.4</a:t>
            </a:r>
          </a:p>
          <a:p>
            <a:pPr marL="0" indent="0">
              <a:defRPr/>
            </a:pPr>
            <a:endParaRPr lang="en-US" altLang="en-US" sz="2800" dirty="0" smtClean="0"/>
          </a:p>
        </p:txBody>
      </p:sp>
      <p:sp>
        <p:nvSpPr>
          <p:cNvPr id="2048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3076EFA2-0A9A-44B8-A7DA-62E547EBFFB3}" type="slidenum">
              <a:rPr lang="en-US" altLang="en-US" sz="1200">
                <a:solidFill>
                  <a:srgbClr val="000099"/>
                </a:solidFill>
              </a:rPr>
              <a:pPr/>
              <a:t>5</a:t>
            </a:fld>
            <a:endParaRPr lang="en-US" altLang="en-US" sz="1200">
              <a:solidFill>
                <a:srgbClr val="000099"/>
              </a:solidFill>
            </a:endParaRPr>
          </a:p>
        </p:txBody>
      </p:sp>
      <p:sp>
        <p:nvSpPr>
          <p:cNvPr id="2048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fld id="{E61216E6-2B07-4067-AB80-BF93B937488B}" type="slidenum">
              <a:rPr lang="en-US" altLang="en-US" sz="1400" b="1">
                <a:solidFill>
                  <a:srgbClr val="000099"/>
                </a:solidFill>
              </a:rPr>
              <a:pPr algn="r"/>
              <a:t>5</a:t>
            </a:fld>
            <a:endParaRPr lang="en-US" altLang="en-US" sz="1400" b="1" dirty="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457200" y="163513"/>
            <a:ext cx="8229600" cy="1055687"/>
          </a:xfrm>
        </p:spPr>
        <p:txBody>
          <a:bodyPr/>
          <a:lstStyle/>
          <a:p>
            <a:pPr>
              <a:defRPr/>
            </a:pPr>
            <a:r>
              <a:rPr lang="en-US" altLang="en-US" sz="3600" dirty="0" smtClean="0"/>
              <a:t>Radio Basics</a:t>
            </a:r>
          </a:p>
        </p:txBody>
      </p:sp>
      <p:sp>
        <p:nvSpPr>
          <p:cNvPr id="21506" name="Rectangle 3"/>
          <p:cNvSpPr>
            <a:spLocks noGrp="1" noChangeArrowheads="1"/>
          </p:cNvSpPr>
          <p:nvPr>
            <p:ph idx="1"/>
          </p:nvPr>
        </p:nvSpPr>
        <p:spPr>
          <a:xfrm>
            <a:off x="457200" y="1600200"/>
            <a:ext cx="8382000" cy="4525963"/>
          </a:xfrm>
        </p:spPr>
        <p:txBody>
          <a:bodyPr/>
          <a:lstStyle/>
          <a:p>
            <a:r>
              <a:rPr lang="en-US" altLang="en-US" dirty="0" smtClean="0">
                <a:ea typeface="ＭＳ Ｐゴシック" pitchFamily="34" charset="-128"/>
              </a:rPr>
              <a:t>In all radio communications, we are to act as professionals</a:t>
            </a:r>
          </a:p>
          <a:p>
            <a:r>
              <a:rPr lang="en-US" altLang="en-US" dirty="0" smtClean="0">
                <a:ea typeface="ＭＳ Ｐゴシック" pitchFamily="34" charset="-128"/>
              </a:rPr>
              <a:t>At no time shall we make reference to ethnicity, race, gender, sexual orientation or religious affiliation in radio transmissions</a:t>
            </a:r>
          </a:p>
          <a:p>
            <a:r>
              <a:rPr lang="en-US" altLang="en-US" dirty="0" smtClean="0">
                <a:ea typeface="ＭＳ Ｐゴシック" pitchFamily="34" charset="-128"/>
              </a:rPr>
              <a:t>This is a zero tolerance policy and must be strictly adhered to</a:t>
            </a:r>
          </a:p>
        </p:txBody>
      </p:sp>
      <p:sp>
        <p:nvSpPr>
          <p:cNvPr id="21508" name="Rectangle 6"/>
          <p:cNvSpPr>
            <a:spLocks noGrp="1" noChangeArrowheads="1"/>
          </p:cNvSpPr>
          <p:nvPr>
            <p:ph type="sldNum" sz="quarter" idx="11"/>
          </p:nvPr>
        </p:nvSpPr>
        <p:spPr>
          <a:xfrm>
            <a:off x="6629400" y="62484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54FA4FB2-5C93-4B66-803B-64AD5F3BBAAB}" type="slidenum">
              <a:rPr lang="en-US" altLang="en-US" sz="1400" b="1">
                <a:solidFill>
                  <a:srgbClr val="000099"/>
                </a:solidFill>
              </a:rPr>
              <a:pPr/>
              <a:t>6</a:t>
            </a:fld>
            <a:endParaRPr lang="en-US" altLang="en-US" sz="1400" b="1" dirty="0">
              <a:solidFill>
                <a:srgbClr val="000099"/>
              </a:solidFill>
            </a:endParaRPr>
          </a:p>
        </p:txBody>
      </p:sp>
      <p:sp>
        <p:nvSpPr>
          <p:cNvPr id="6"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457200" y="163513"/>
            <a:ext cx="8229600" cy="1055687"/>
          </a:xfrm>
        </p:spPr>
        <p:txBody>
          <a:bodyPr/>
          <a:lstStyle/>
          <a:p>
            <a:pPr>
              <a:defRPr/>
            </a:pPr>
            <a:r>
              <a:rPr lang="en-US" altLang="en-US" sz="3600" dirty="0" smtClean="0"/>
              <a:t>Radio Basics </a:t>
            </a:r>
            <a:r>
              <a:rPr lang="en-US" altLang="en-US" sz="3200" dirty="0" smtClean="0"/>
              <a:t>(</a:t>
            </a:r>
            <a:r>
              <a:rPr lang="en-US" altLang="en-US" sz="3200" dirty="0" err="1" smtClean="0"/>
              <a:t>con’t</a:t>
            </a:r>
            <a:r>
              <a:rPr lang="en-US" altLang="en-US" sz="3200" dirty="0" smtClean="0"/>
              <a:t>)</a:t>
            </a:r>
          </a:p>
        </p:txBody>
      </p:sp>
      <p:sp>
        <p:nvSpPr>
          <p:cNvPr id="22530" name="Rectangle 3"/>
          <p:cNvSpPr>
            <a:spLocks noGrp="1" noChangeArrowheads="1"/>
          </p:cNvSpPr>
          <p:nvPr>
            <p:ph idx="1"/>
          </p:nvPr>
        </p:nvSpPr>
        <p:spPr/>
        <p:txBody>
          <a:bodyPr/>
          <a:lstStyle/>
          <a:p>
            <a:r>
              <a:rPr lang="en-US" altLang="en-US" sz="2800" smtClean="0">
                <a:ea typeface="ＭＳ Ｐゴシック" pitchFamily="34" charset="-128"/>
              </a:rPr>
              <a:t>It is often not what you say, but how you say it that demonstrates your professionalism</a:t>
            </a:r>
          </a:p>
          <a:p>
            <a:r>
              <a:rPr lang="en-US" altLang="en-US" sz="2800" smtClean="0">
                <a:ea typeface="ＭＳ Ｐゴシック" pitchFamily="34" charset="-128"/>
              </a:rPr>
              <a:t>Brevity and accuracy supports mission success and safety</a:t>
            </a:r>
          </a:p>
          <a:p>
            <a:r>
              <a:rPr lang="en-US" altLang="en-US" sz="2800" smtClean="0">
                <a:ea typeface="ＭＳ Ｐゴシック" pitchFamily="34" charset="-128"/>
              </a:rPr>
              <a:t>Remember, the public and other agencies “hear” </a:t>
            </a:r>
            <a:r>
              <a:rPr lang="en-US" altLang="en-US" sz="2800" u="sng" smtClean="0">
                <a:ea typeface="ＭＳ Ｐゴシック" pitchFamily="34" charset="-128"/>
              </a:rPr>
              <a:t>you</a:t>
            </a:r>
            <a:r>
              <a:rPr lang="en-US" altLang="en-US" sz="2800" smtClean="0">
                <a:ea typeface="ＭＳ Ｐゴシック" pitchFamily="34" charset="-128"/>
              </a:rPr>
              <a:t> as the voice of the U.S. Coast Guard</a:t>
            </a:r>
          </a:p>
          <a:p>
            <a:r>
              <a:rPr lang="en-US" altLang="en-US" sz="2800" smtClean="0">
                <a:ea typeface="ＭＳ Ｐゴシック" pitchFamily="34" charset="-128"/>
              </a:rPr>
              <a:t>Practice and use proper radio procedures to achieve success, safety, and professionalism</a:t>
            </a:r>
            <a:endParaRPr lang="en-US" altLang="en-US" sz="2800" u="sng" smtClean="0">
              <a:ea typeface="ＭＳ Ｐゴシック" pitchFamily="34" charset="-128"/>
            </a:endParaRPr>
          </a:p>
        </p:txBody>
      </p:sp>
      <p:sp>
        <p:nvSpPr>
          <p:cNvPr id="2253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0B0F674A-121A-45DC-B6FF-79E57BBE5536}" type="slidenum">
              <a:rPr lang="en-US" altLang="en-US" sz="1400" b="1">
                <a:solidFill>
                  <a:srgbClr val="000099"/>
                </a:solidFill>
              </a:rPr>
              <a:pPr/>
              <a:t>7</a:t>
            </a:fld>
            <a:endParaRPr lang="en-US" altLang="en-US" sz="1400" b="1" dirty="0">
              <a:solidFill>
                <a:srgbClr val="000099"/>
              </a:solidFill>
            </a:endParaRPr>
          </a:p>
        </p:txBody>
      </p:sp>
      <p:sp>
        <p:nvSpPr>
          <p:cNvPr id="6"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pPr>
              <a:defRPr/>
            </a:pPr>
            <a:r>
              <a:rPr lang="en-US" altLang="en-US" dirty="0" smtClean="0"/>
              <a:t/>
            </a:r>
            <a:br>
              <a:rPr lang="en-US" altLang="en-US" dirty="0" smtClean="0"/>
            </a:br>
            <a:r>
              <a:rPr lang="en-US" altLang="en-US" dirty="0" smtClean="0"/>
              <a:t/>
            </a:r>
            <a:br>
              <a:rPr lang="en-US" altLang="en-US" dirty="0" smtClean="0"/>
            </a:br>
            <a:r>
              <a:rPr lang="en-US" altLang="en-US" sz="3600" dirty="0" smtClean="0"/>
              <a:t>VHF Communications</a:t>
            </a:r>
            <a:r>
              <a:rPr lang="en-US" altLang="en-US" dirty="0" smtClean="0"/>
              <a:t/>
            </a:r>
            <a:br>
              <a:rPr lang="en-US" altLang="en-US" dirty="0" smtClean="0"/>
            </a:br>
            <a:r>
              <a:rPr lang="en-US" altLang="en-US" dirty="0" smtClean="0">
                <a:solidFill>
                  <a:schemeClr val="tx2"/>
                </a:solidFill>
              </a:rPr>
              <a:t/>
            </a:r>
            <a:br>
              <a:rPr lang="en-US" altLang="en-US" dirty="0" smtClean="0">
                <a:solidFill>
                  <a:schemeClr val="tx2"/>
                </a:solidFill>
              </a:rPr>
            </a:br>
            <a:endParaRPr lang="en-US" altLang="en-US" dirty="0" smtClean="0"/>
          </a:p>
        </p:txBody>
      </p:sp>
      <p:sp>
        <p:nvSpPr>
          <p:cNvPr id="23554" name="Content Placeholder 6"/>
          <p:cNvSpPr>
            <a:spLocks noGrp="1"/>
          </p:cNvSpPr>
          <p:nvPr>
            <p:ph idx="1"/>
          </p:nvPr>
        </p:nvSpPr>
        <p:spPr>
          <a:xfrm>
            <a:off x="533400" y="1524000"/>
            <a:ext cx="8153400" cy="4419600"/>
          </a:xfrm>
        </p:spPr>
        <p:txBody>
          <a:bodyPr/>
          <a:lstStyle/>
          <a:p>
            <a:r>
              <a:rPr lang="en-US" altLang="en-US" sz="2800" dirty="0" smtClean="0">
                <a:ea typeface="ＭＳ Ｐゴシック" pitchFamily="34" charset="-128"/>
              </a:rPr>
              <a:t>7 Marine channels  1/25 watts</a:t>
            </a:r>
          </a:p>
          <a:p>
            <a:r>
              <a:rPr lang="en-US" altLang="en-US" sz="2800" dirty="0" smtClean="0">
                <a:ea typeface="ＭＳ Ｐゴシック" pitchFamily="34" charset="-128"/>
              </a:rPr>
              <a:t>7  LMR narrow band frequencies, 50 watts</a:t>
            </a:r>
          </a:p>
          <a:p>
            <a:r>
              <a:rPr lang="en-US" altLang="en-US" sz="2800" dirty="0" smtClean="0">
                <a:ea typeface="ＭＳ Ｐゴシック" pitchFamily="34" charset="-128"/>
              </a:rPr>
              <a:t>Others by CG Spectrum Management approval only</a:t>
            </a:r>
          </a:p>
          <a:p>
            <a:r>
              <a:rPr lang="en-US" altLang="en-US" sz="2800" dirty="0" smtClean="0">
                <a:ea typeface="ＭＳ Ｐゴシック" pitchFamily="34" charset="-128"/>
              </a:rPr>
              <a:t>46 Repeaters allowed on LMR frequencies with CG Spectrum Management approval. </a:t>
            </a:r>
            <a:r>
              <a:rPr lang="en-US" altLang="en-US" sz="2800" dirty="0" smtClean="0">
                <a:solidFill>
                  <a:schemeClr val="tx2"/>
                </a:solidFill>
                <a:ea typeface="ＭＳ Ｐゴシック" pitchFamily="34" charset="-128"/>
              </a:rPr>
              <a:t>AUX Repeater Policy (TBA 2016)</a:t>
            </a:r>
          </a:p>
          <a:p>
            <a:r>
              <a:rPr lang="en-US" altLang="en-US" sz="2800" dirty="0" smtClean="0">
                <a:ea typeface="ＭＳ Ｐゴシック" pitchFamily="34" charset="-128"/>
              </a:rPr>
              <a:t>Only Part 80 Marine or Part 90 narrow band radios</a:t>
            </a:r>
          </a:p>
          <a:p>
            <a:pPr>
              <a:buFontTx/>
              <a:buNone/>
            </a:pPr>
            <a:endParaRPr lang="en-US" altLang="en-US" sz="2400" dirty="0" smtClean="0">
              <a:ea typeface="ＭＳ Ｐゴシック" pitchFamily="34" charset="-128"/>
            </a:endParaRPr>
          </a:p>
          <a:p>
            <a:pPr algn="ctr">
              <a:buFontTx/>
              <a:buNone/>
            </a:pPr>
            <a:endParaRPr lang="en-US" altLang="en-US" sz="2800" dirty="0" smtClean="0">
              <a:ea typeface="ＭＳ Ｐゴシック" pitchFamily="34" charset="-128"/>
            </a:endParaRPr>
          </a:p>
        </p:txBody>
      </p:sp>
      <p:sp>
        <p:nvSpPr>
          <p:cNvPr id="2355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24FF75E0-2FC9-4163-BA7C-293F3386CD5F}" type="slidenum">
              <a:rPr lang="en-US" altLang="en-US" sz="1400" b="1">
                <a:solidFill>
                  <a:srgbClr val="000099"/>
                </a:solidFill>
              </a:rPr>
              <a:pPr/>
              <a:t>8</a:t>
            </a:fld>
            <a:endParaRPr lang="en-US" altLang="en-US" sz="1400" b="1" dirty="0">
              <a:solidFill>
                <a:srgbClr val="000099"/>
              </a:solidFill>
            </a:endParaRPr>
          </a:p>
        </p:txBody>
      </p:sp>
      <p:sp>
        <p:nvSpPr>
          <p:cNvPr id="23558" name="Slide Number Placeholder 3"/>
          <p:cNvSpPr txBox="1">
            <a:spLocks noGrp="1"/>
          </p:cNvSpPr>
          <p:nvPr/>
        </p:nvSpPr>
        <p:spPr bwMode="auto">
          <a:xfrm>
            <a:off x="5935663" y="6313488"/>
            <a:ext cx="228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endParaRPr lang="en-US" altLang="en-US" sz="1200">
              <a:solidFill>
                <a:srgbClr val="000099"/>
              </a:solidFill>
            </a:endParaRPr>
          </a:p>
        </p:txBody>
      </p:sp>
      <p:sp>
        <p:nvSpPr>
          <p:cNvPr id="8"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1055687"/>
          </a:xfrm>
        </p:spPr>
        <p:txBody>
          <a:bodyPr/>
          <a:lstStyle/>
          <a:p>
            <a:pPr>
              <a:defRPr/>
            </a:pPr>
            <a:r>
              <a:rPr lang="en-US" altLang="en-US" sz="3600" b="0" dirty="0"/>
              <a:t>VHF </a:t>
            </a:r>
            <a:r>
              <a:rPr lang="en-US" altLang="en-US" sz="3600" b="0" dirty="0" smtClean="0"/>
              <a:t>Communications </a:t>
            </a:r>
            <a:r>
              <a:rPr lang="en-US" altLang="en-US" sz="2800" b="0" dirty="0" smtClean="0"/>
              <a:t>(</a:t>
            </a:r>
            <a:r>
              <a:rPr lang="en-US" altLang="en-US" sz="2800" b="0" dirty="0" err="1" smtClean="0"/>
              <a:t>con’t</a:t>
            </a:r>
            <a:r>
              <a:rPr lang="en-US" altLang="en-US" sz="2800" b="0" dirty="0" smtClean="0"/>
              <a:t>)</a:t>
            </a:r>
            <a:endParaRPr lang="en-US" sz="2800" b="0" dirty="0"/>
          </a:p>
        </p:txBody>
      </p:sp>
      <p:sp>
        <p:nvSpPr>
          <p:cNvPr id="25602" name="Content Placeholder 2"/>
          <p:cNvSpPr>
            <a:spLocks noGrp="1"/>
          </p:cNvSpPr>
          <p:nvPr>
            <p:ph idx="1"/>
          </p:nvPr>
        </p:nvSpPr>
        <p:spPr>
          <a:xfrm>
            <a:off x="533400" y="1600200"/>
            <a:ext cx="8153400" cy="4525963"/>
          </a:xfrm>
        </p:spPr>
        <p:txBody>
          <a:bodyPr/>
          <a:lstStyle/>
          <a:p>
            <a:r>
              <a:rPr lang="en-US" altLang="en-US" sz="2800" dirty="0" smtClean="0">
                <a:ea typeface="ＭＳ Ｐゴシック" pitchFamily="34" charset="-128"/>
              </a:rPr>
              <a:t>RDF station authorized</a:t>
            </a:r>
          </a:p>
          <a:p>
            <a:r>
              <a:rPr lang="en-US" altLang="en-US" sz="2800" dirty="0" smtClean="0">
                <a:ea typeface="ＭＳ Ｐゴシック" pitchFamily="34" charset="-128"/>
              </a:rPr>
              <a:t>No encryption allowed on AUX radios </a:t>
            </a:r>
          </a:p>
          <a:p>
            <a:r>
              <a:rPr lang="en-US" altLang="en-US" sz="2800" dirty="0" smtClean="0">
                <a:ea typeface="ＭＳ Ｐゴシック" pitchFamily="34" charset="-128"/>
              </a:rPr>
              <a:t>No power amplifiers allowed</a:t>
            </a:r>
          </a:p>
          <a:p>
            <a:r>
              <a:rPr lang="en-US" altLang="en-US" sz="2800" dirty="0" smtClean="0">
                <a:solidFill>
                  <a:schemeClr val="tx2"/>
                </a:solidFill>
                <a:ea typeface="ＭＳ Ｐゴシック" pitchFamily="34" charset="-128"/>
              </a:rPr>
              <a:t>VHF Policy (Pending)</a:t>
            </a:r>
          </a:p>
          <a:p>
            <a:r>
              <a:rPr lang="en-US" altLang="en-US" sz="2800" dirty="0" smtClean="0">
                <a:solidFill>
                  <a:schemeClr val="tx2"/>
                </a:solidFill>
                <a:ea typeface="ＭＳ Ｐゴシック" pitchFamily="34" charset="-128"/>
              </a:rPr>
              <a:t>APRS is not authorized</a:t>
            </a:r>
          </a:p>
          <a:p>
            <a:r>
              <a:rPr lang="en-US" altLang="en-US" sz="2800" dirty="0" smtClean="0">
                <a:solidFill>
                  <a:schemeClr val="tx2"/>
                </a:solidFill>
                <a:ea typeface="ＭＳ Ｐゴシック" pitchFamily="34" charset="-128"/>
              </a:rPr>
              <a:t>MMSI numbers are not authorized for Auxiliary aircraft</a:t>
            </a:r>
            <a:endParaRPr lang="en-US" altLang="en-US" sz="2800" dirty="0" smtClean="0">
              <a:ea typeface="ＭＳ Ｐゴシック" pitchFamily="34" charset="-128"/>
            </a:endParaRPr>
          </a:p>
          <a:p>
            <a:endParaRPr lang="en-US" altLang="en-US" dirty="0" smtClean="0">
              <a:ea typeface="ＭＳ Ｐゴシック" pitchFamily="34" charset="-128"/>
            </a:endParaRPr>
          </a:p>
        </p:txBody>
      </p:sp>
      <p:sp>
        <p:nvSpPr>
          <p:cNvPr id="2560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fld id="{D4060B05-F18C-4E90-8B01-B7950D71B01A}" type="slidenum">
              <a:rPr lang="en-US" altLang="en-US" sz="1400" b="1">
                <a:solidFill>
                  <a:srgbClr val="000099"/>
                </a:solidFill>
                <a:latin typeface="Arial" charset="0"/>
              </a:rPr>
              <a:pPr/>
              <a:t>9</a:t>
            </a:fld>
            <a:endParaRPr lang="en-US" altLang="en-US" sz="1400" b="1" dirty="0">
              <a:solidFill>
                <a:srgbClr val="000099"/>
              </a:solidFill>
              <a:latin typeface="Arial" charset="0"/>
            </a:endParaRPr>
          </a:p>
        </p:txBody>
      </p:sp>
      <p:sp>
        <p:nvSpPr>
          <p:cNvPr id="6" name="Rectangle 5"/>
          <p:cNvSpPr>
            <a:spLocks noGrp="1" noChangeArrowheads="1"/>
          </p:cNvSpPr>
          <p:nvPr>
            <p:ph type="ftr" sz="quarter" idx="10"/>
          </p:nvPr>
        </p:nvSpPr>
        <p:spPr>
          <a:xfrm>
            <a:off x="2743200" y="6248400"/>
            <a:ext cx="3352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2016 Telecommunications </a:t>
            </a:r>
            <a:r>
              <a:rPr lang="en-US" altLang="en-US" sz="1400" b="1" dirty="0" smtClean="0">
                <a:solidFill>
                  <a:srgbClr val="000099"/>
                </a:solidFill>
                <a:latin typeface="Arial" charset="0"/>
              </a:rPr>
              <a:t>Workshop</a:t>
            </a:r>
          </a:p>
          <a:p>
            <a:r>
              <a:rPr lang="en-US" altLang="en-US" sz="1400" b="1" dirty="0" smtClean="0">
                <a:solidFill>
                  <a:srgbClr val="000099"/>
                </a:solidFill>
                <a:latin typeface="Arial" charset="0"/>
              </a:rPr>
              <a:t>Response Directorate</a:t>
            </a:r>
            <a:endParaRPr lang="en-US" altLang="en-US" sz="1400" b="1" dirty="0">
              <a:solidFill>
                <a:srgbClr val="000099"/>
              </a:solidFill>
              <a:latin typeface="Arial" charset="0"/>
            </a:endParaRPr>
          </a:p>
        </p:txBody>
      </p:sp>
    </p:spTree>
  </p:cSld>
  <p:clrMapOvr>
    <a:masterClrMapping/>
  </p:clrMapOvr>
  <p:transition>
    <p:cover dir="u"/>
  </p:transition>
  <p:timing>
    <p:tnLst>
      <p:par>
        <p:cTn id="1" dur="indefinite" restart="never" nodeType="tmRoot"/>
      </p:par>
    </p:tnLst>
  </p:timing>
</p:sld>
</file>

<file path=ppt/theme/theme1.xml><?xml version="1.0" encoding="utf-8"?>
<a:theme xmlns:a="http://schemas.openxmlformats.org/drawingml/2006/main" name="Theme1">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1" id="{E07347D8-21DC-404A-A620-2CD546CD5FEA}" vid="{FCE70D85-ABE9-4B63-93BE-D6AC524BBBC4}"/>
    </a:ext>
  </a:extLst>
</a:theme>
</file>

<file path=ppt/theme/theme2.xml><?xml version="1.0" encoding="utf-8"?>
<a:theme xmlns:a="http://schemas.openxmlformats.org/drawingml/2006/main" name="Response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17692</TotalTime>
  <Words>2454</Words>
  <Application>Microsoft Office PowerPoint</Application>
  <PresentationFormat>On-screen Show (4:3)</PresentationFormat>
  <Paragraphs>370</Paragraphs>
  <Slides>41</Slides>
  <Notes>6</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Theme1</vt:lpstr>
      <vt:lpstr>Response PPT theme</vt:lpstr>
      <vt:lpstr>National Response Directorate 2016 Telecommunications Workshop</vt:lpstr>
      <vt:lpstr>Welcome</vt:lpstr>
      <vt:lpstr>Ground Rules</vt:lpstr>
      <vt:lpstr> Authorized Operation  of Radio Facilities  </vt:lpstr>
      <vt:lpstr>Authorized Operation of  Radio Facilities (con’t)</vt:lpstr>
      <vt:lpstr>Radio Basics</vt:lpstr>
      <vt:lpstr>Radio Basics (con’t)</vt:lpstr>
      <vt:lpstr>  VHF Communications  </vt:lpstr>
      <vt:lpstr>VHF Communications (con’t)</vt:lpstr>
      <vt:lpstr>VHF REPEATERS</vt:lpstr>
      <vt:lpstr>HF Communications</vt:lpstr>
      <vt:lpstr>HF Communications (con’t)</vt:lpstr>
      <vt:lpstr>PowerPoint Presentation</vt:lpstr>
      <vt:lpstr>Station Radio Watchstanding</vt:lpstr>
      <vt:lpstr>SHARES</vt:lpstr>
      <vt:lpstr>SHARES (con’t)</vt:lpstr>
      <vt:lpstr>AUXMON</vt:lpstr>
      <vt:lpstr>PowerPoint Presentation</vt:lpstr>
      <vt:lpstr>COMMCOM</vt:lpstr>
      <vt:lpstr>COMMCOM (con’t)</vt:lpstr>
      <vt:lpstr>COMMCOM (con’t)</vt:lpstr>
      <vt:lpstr>Impact to the Auxiliary</vt:lpstr>
      <vt:lpstr>Impact to the Auxiliary (con’t)</vt:lpstr>
      <vt:lpstr>CHANGE AGENTS</vt:lpstr>
      <vt:lpstr>CONCEPT OF OPERATIONS</vt:lpstr>
      <vt:lpstr>CONOPS (con’t)</vt:lpstr>
      <vt:lpstr>AUXILIARY COMMUNICATIONS  SYSTEM - 2016 &amp; Beyond</vt:lpstr>
      <vt:lpstr>AUGCOM MISSION</vt:lpstr>
      <vt:lpstr>AUGCOMSTA REQUIREMENTS</vt:lpstr>
      <vt:lpstr>Making an Application to  Become a AUGCOMSTA</vt:lpstr>
      <vt:lpstr>AUGCOMOP (Operator) REQUIREMENTS</vt:lpstr>
      <vt:lpstr> FIXED LAND RECEIVER </vt:lpstr>
      <vt:lpstr>FIXED LAND TRANSMITTER</vt:lpstr>
      <vt:lpstr>FIXED LAND Antenna Standards</vt:lpstr>
      <vt:lpstr>AOM Considerations</vt:lpstr>
      <vt:lpstr>AOM (con‘t) </vt:lpstr>
      <vt:lpstr>AOM Permission Changes</vt:lpstr>
      <vt:lpstr>Additional Reminders</vt:lpstr>
      <vt:lpstr>To Learn More</vt:lpstr>
      <vt:lpstr>Contact Information</vt:lpstr>
      <vt:lpstr>Bravo Zulu!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dc:creator>
  <cp:lastModifiedBy>Bruce</cp:lastModifiedBy>
  <cp:revision>300</cp:revision>
  <dcterms:created xsi:type="dcterms:W3CDTF">2002-07-23T10:38:18Z</dcterms:created>
  <dcterms:modified xsi:type="dcterms:W3CDTF">2016-01-06T15:38:10Z</dcterms:modified>
</cp:coreProperties>
</file>